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4.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5.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6.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1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18.xml" ContentType="application/vnd.openxmlformats-officedocument.presentationml.tags+xml"/>
  <Override PartName="/ppt/notesSlides/notesSlide103.xml" ContentType="application/vnd.openxmlformats-officedocument.presentationml.notesSlide+xml"/>
  <Override PartName="/ppt/tags/tag19.xml" ContentType="application/vnd.openxmlformats-officedocument.presentationml.tags+xml"/>
  <Override PartName="/ppt/notesSlides/notesSlide104.xml" ContentType="application/vnd.openxmlformats-officedocument.presentationml.notesSlide+xml"/>
  <Override PartName="/ppt/tags/tag20.xml" ContentType="application/vnd.openxmlformats-officedocument.presentationml.tags+xml"/>
  <Override PartName="/ppt/notesSlides/notesSlide105.xml" ContentType="application/vnd.openxmlformats-officedocument.presentationml.notesSlide+xml"/>
  <Override PartName="/ppt/tags/tag21.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22.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11.xml" ContentType="application/vnd.openxmlformats-officedocument.presentationml.notesSlide+xml"/>
  <Override PartName="/ppt/tags/tag25.xml" ContentType="application/vnd.openxmlformats-officedocument.presentationml.tags+xml"/>
  <Override PartName="/ppt/notesSlides/notesSlide1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handoutMasterIdLst>
    <p:handoutMasterId r:id="rId178"/>
  </p:handoutMasterIdLst>
  <p:sldIdLst>
    <p:sldId id="257" r:id="rId2"/>
    <p:sldId id="552" r:id="rId3"/>
    <p:sldId id="550" r:id="rId4"/>
    <p:sldId id="825" r:id="rId5"/>
    <p:sldId id="826" r:id="rId6"/>
    <p:sldId id="827" r:id="rId7"/>
    <p:sldId id="828" r:id="rId8"/>
    <p:sldId id="829" r:id="rId9"/>
    <p:sldId id="830" r:id="rId10"/>
    <p:sldId id="831" r:id="rId11"/>
    <p:sldId id="832" r:id="rId12"/>
    <p:sldId id="833" r:id="rId13"/>
    <p:sldId id="834" r:id="rId14"/>
    <p:sldId id="835" r:id="rId15"/>
    <p:sldId id="838" r:id="rId16"/>
    <p:sldId id="935" r:id="rId17"/>
    <p:sldId id="936" r:id="rId18"/>
    <p:sldId id="937" r:id="rId19"/>
    <p:sldId id="841" r:id="rId20"/>
    <p:sldId id="842" r:id="rId21"/>
    <p:sldId id="843" r:id="rId22"/>
    <p:sldId id="844" r:id="rId23"/>
    <p:sldId id="938" r:id="rId24"/>
    <p:sldId id="847" r:id="rId25"/>
    <p:sldId id="848" r:id="rId26"/>
    <p:sldId id="850" r:id="rId27"/>
    <p:sldId id="939" r:id="rId28"/>
    <p:sldId id="851" r:id="rId29"/>
    <p:sldId id="852" r:id="rId30"/>
    <p:sldId id="855" r:id="rId31"/>
    <p:sldId id="859" r:id="rId32"/>
    <p:sldId id="862" r:id="rId33"/>
    <p:sldId id="863" r:id="rId34"/>
    <p:sldId id="864" r:id="rId35"/>
    <p:sldId id="865" r:id="rId36"/>
    <p:sldId id="940" r:id="rId37"/>
    <p:sldId id="943" r:id="rId38"/>
    <p:sldId id="945" r:id="rId39"/>
    <p:sldId id="946" r:id="rId40"/>
    <p:sldId id="957" r:id="rId41"/>
    <p:sldId id="958" r:id="rId42"/>
    <p:sldId id="960" r:id="rId43"/>
    <p:sldId id="876" r:id="rId44"/>
    <p:sldId id="877" r:id="rId45"/>
    <p:sldId id="878" r:id="rId46"/>
    <p:sldId id="962" r:id="rId47"/>
    <p:sldId id="963" r:id="rId48"/>
    <p:sldId id="965" r:id="rId49"/>
    <p:sldId id="967" r:id="rId50"/>
    <p:sldId id="968" r:id="rId51"/>
    <p:sldId id="893" r:id="rId52"/>
    <p:sldId id="969" r:id="rId53"/>
    <p:sldId id="970" r:id="rId54"/>
    <p:sldId id="988" r:id="rId55"/>
    <p:sldId id="989" r:id="rId56"/>
    <p:sldId id="991" r:id="rId57"/>
    <p:sldId id="998" r:id="rId58"/>
    <p:sldId id="1010" r:id="rId59"/>
    <p:sldId id="1011" r:id="rId60"/>
    <p:sldId id="1045" r:id="rId61"/>
    <p:sldId id="1046" r:id="rId62"/>
    <p:sldId id="1047" r:id="rId63"/>
    <p:sldId id="1048" r:id="rId64"/>
    <p:sldId id="1025" r:id="rId65"/>
    <p:sldId id="1049" r:id="rId66"/>
    <p:sldId id="1027" r:id="rId67"/>
    <p:sldId id="1050" r:id="rId68"/>
    <p:sldId id="1051" r:id="rId69"/>
    <p:sldId id="1052" r:id="rId70"/>
    <p:sldId id="1196" r:id="rId71"/>
    <p:sldId id="1197" r:id="rId72"/>
    <p:sldId id="1198" r:id="rId73"/>
    <p:sldId id="1199" r:id="rId74"/>
    <p:sldId id="1200" r:id="rId75"/>
    <p:sldId id="1201" r:id="rId76"/>
    <p:sldId id="1090" r:id="rId77"/>
    <p:sldId id="1091" r:id="rId78"/>
    <p:sldId id="1092" r:id="rId79"/>
    <p:sldId id="1093" r:id="rId80"/>
    <p:sldId id="1094" r:id="rId81"/>
    <p:sldId id="1468" r:id="rId82"/>
    <p:sldId id="1469" r:id="rId83"/>
    <p:sldId id="1097" r:id="rId84"/>
    <p:sldId id="1098" r:id="rId85"/>
    <p:sldId id="1099" r:id="rId86"/>
    <p:sldId id="1109" r:id="rId87"/>
    <p:sldId id="1110" r:id="rId88"/>
    <p:sldId id="1111" r:id="rId89"/>
    <p:sldId id="1140" r:id="rId90"/>
    <p:sldId id="1152" r:id="rId91"/>
    <p:sldId id="1154" r:id="rId92"/>
    <p:sldId id="1165" r:id="rId93"/>
    <p:sldId id="1202" r:id="rId94"/>
    <p:sldId id="1167" r:id="rId95"/>
    <p:sldId id="1175" r:id="rId96"/>
    <p:sldId id="1176" r:id="rId97"/>
    <p:sldId id="1177" r:id="rId98"/>
    <p:sldId id="1178" r:id="rId99"/>
    <p:sldId id="1361" r:id="rId100"/>
    <p:sldId id="1205" r:id="rId101"/>
    <p:sldId id="1207" r:id="rId102"/>
    <p:sldId id="1208" r:id="rId103"/>
    <p:sldId id="1209" r:id="rId104"/>
    <p:sldId id="1217" r:id="rId105"/>
    <p:sldId id="1237" r:id="rId106"/>
    <p:sldId id="1242" r:id="rId107"/>
    <p:sldId id="1243" r:id="rId108"/>
    <p:sldId id="1244" r:id="rId109"/>
    <p:sldId id="1245" r:id="rId110"/>
    <p:sldId id="1362" r:id="rId111"/>
    <p:sldId id="1363" r:id="rId112"/>
    <p:sldId id="1257" r:id="rId113"/>
    <p:sldId id="1274" r:id="rId114"/>
    <p:sldId id="1275" r:id="rId115"/>
    <p:sldId id="1276" r:id="rId116"/>
    <p:sldId id="1281" r:id="rId117"/>
    <p:sldId id="1293" r:id="rId118"/>
    <p:sldId id="1282" r:id="rId119"/>
    <p:sldId id="1294" r:id="rId120"/>
    <p:sldId id="1313" r:id="rId121"/>
    <p:sldId id="1296" r:id="rId122"/>
    <p:sldId id="1299" r:id="rId123"/>
    <p:sldId id="1314" r:id="rId124"/>
    <p:sldId id="1315" r:id="rId125"/>
    <p:sldId id="1318" r:id="rId126"/>
    <p:sldId id="1326" r:id="rId127"/>
    <p:sldId id="1333" r:id="rId128"/>
    <p:sldId id="1335" r:id="rId129"/>
    <p:sldId id="1351" r:id="rId130"/>
    <p:sldId id="1356" r:id="rId131"/>
    <p:sldId id="1359" r:id="rId132"/>
    <p:sldId id="1360" r:id="rId133"/>
    <p:sldId id="1364" r:id="rId134"/>
    <p:sldId id="1365" r:id="rId135"/>
    <p:sldId id="1366" r:id="rId136"/>
    <p:sldId id="1382" r:id="rId137"/>
    <p:sldId id="1467" r:id="rId138"/>
    <p:sldId id="1385" r:id="rId139"/>
    <p:sldId id="1388" r:id="rId140"/>
    <p:sldId id="1398" r:id="rId141"/>
    <p:sldId id="1399" r:id="rId142"/>
    <p:sldId id="1400" r:id="rId143"/>
    <p:sldId id="1420" r:id="rId144"/>
    <p:sldId id="1411" r:id="rId145"/>
    <p:sldId id="1412" r:id="rId146"/>
    <p:sldId id="1435" r:id="rId147"/>
    <p:sldId id="1470" r:id="rId148"/>
    <p:sldId id="1436" r:id="rId149"/>
    <p:sldId id="1471" r:id="rId150"/>
    <p:sldId id="1443" r:id="rId151"/>
    <p:sldId id="1472" r:id="rId152"/>
    <p:sldId id="1454" r:id="rId153"/>
    <p:sldId id="1455" r:id="rId154"/>
    <p:sldId id="1456" r:id="rId155"/>
    <p:sldId id="1466" r:id="rId156"/>
    <p:sldId id="1473" r:id="rId157"/>
    <p:sldId id="1475" r:id="rId158"/>
    <p:sldId id="1476" r:id="rId159"/>
    <p:sldId id="1483" r:id="rId160"/>
    <p:sldId id="1484" r:id="rId161"/>
    <p:sldId id="1485" r:id="rId162"/>
    <p:sldId id="1495" r:id="rId163"/>
    <p:sldId id="1497" r:id="rId164"/>
    <p:sldId id="1496" r:id="rId165"/>
    <p:sldId id="1508" r:id="rId166"/>
    <p:sldId id="1513" r:id="rId167"/>
    <p:sldId id="1514" r:id="rId168"/>
    <p:sldId id="1516" r:id="rId169"/>
    <p:sldId id="1523" r:id="rId170"/>
    <p:sldId id="1524" r:id="rId171"/>
    <p:sldId id="1525" r:id="rId172"/>
    <p:sldId id="1526" r:id="rId173"/>
    <p:sldId id="1538" r:id="rId174"/>
    <p:sldId id="1539" r:id="rId175"/>
    <p:sldId id="1540" r:id="rId17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
          <p15:clr>
            <a:srgbClr val="A4A3A4"/>
          </p15:clr>
        </p15:guide>
        <p15:guide id="2" pos="36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2B2B2"/>
    <a:srgbClr val="202020"/>
    <a:srgbClr val="323232"/>
    <a:srgbClr val="CC3300"/>
    <a:srgbClr val="CC00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1" autoAdjust="0"/>
    <p:restoredTop sz="68569"/>
  </p:normalViewPr>
  <p:slideViewPr>
    <p:cSldViewPr snapToGrid="0" showGuides="1">
      <p:cViewPr>
        <p:scale>
          <a:sx n="64" d="100"/>
          <a:sy n="64" d="100"/>
        </p:scale>
        <p:origin x="2096" y="424"/>
      </p:cViewPr>
      <p:guideLst>
        <p:guide orient="horz" pos="229"/>
        <p:guide pos="362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esProps" Target="presProps.xml"/><Relationship Id="rId181" Type="http://schemas.openxmlformats.org/officeDocument/2006/relationships/viewProps" Target="viewProps.xml"/><Relationship Id="rId182"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handoutMaster" Target="handoutMasters/handoutMaster1.xml"/><Relationship Id="rId179" Type="http://schemas.openxmlformats.org/officeDocument/2006/relationships/commentAuthors" Target="commentAuthor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2020/4/8</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2020/4/8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 Id="rId3" Type="http://schemas.openxmlformats.org/officeDocument/2006/relationships/hyperlink" Target="https://baike.baidu.com/item/%E5%B7%AE%E9%94%99/12623215"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aike.baidu.com/item/%E5%AE%BD%E5%B8%A6%E7%BB%BC%E5%90%88%E4%B8%9A%E5%8A%A1%E6%95%B0%E5%AD%97%E7%BD%91/7830053" TargetMode="External"/><Relationship Id="rId4" Type="http://schemas.openxmlformats.org/officeDocument/2006/relationships/hyperlink" Target="https://baike.baidu.com/item/B-ISDN" TargetMode="External"/><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baike.baidu.com/item/%E8%8D%B7%E5%85%B0" TargetMode="External"/><Relationship Id="rId4" Type="http://schemas.openxmlformats.org/officeDocument/2006/relationships/hyperlink" Target="https://baike.baidu.com/item/%E5%9B%BE%E7%81%B5%E5%A5%96/324645" TargetMode="External"/><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baike.baidu.com/item/%E6%9C%80%E7%9F%AD%E8%B7%AF%E5%BE%84" TargetMode="External"/><Relationship Id="rId4" Type="http://schemas.openxmlformats.org/officeDocument/2006/relationships/hyperlink" Target="https://baike.baidu.com/item/%E7%AE%97%E6%B3%95" TargetMode="External"/><Relationship Id="rId5" Type="http://schemas.openxmlformats.org/officeDocument/2006/relationships/hyperlink" Target="https://baike.baidu.com/item/%E7%90%86%E6%9F%A5%E5%BE%B7%C2%B7%E8%B4%9D%E5%B0%94%E6%9B%BC" TargetMode="External"/><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噪音是发声体做无规则振动时发出的声音。</a:t>
            </a:r>
            <a:endParaRPr kumimoji="1" lang="zh-CN" altLang="en-US" b="1"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6857481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网络中的路由器抽象为图</a:t>
            </a:r>
            <a:r>
              <a:rPr lang="en-US" altLang="zh-CN"/>
              <a:t>G</a:t>
            </a:r>
            <a:r>
              <a:rPr lang="zh-CN" altLang="en-US"/>
              <a:t>的结点，连接两个路由器的网络链路抽象为</a:t>
            </a:r>
            <a:r>
              <a:rPr lang="en-US" altLang="zh-CN"/>
              <a:t>G</a:t>
            </a:r>
            <a:r>
              <a:rPr lang="zh-CN" altLang="en-US"/>
              <a:t>的边，网络链路的费用（比如带宽、时延等）抽象为</a:t>
            </a:r>
            <a:r>
              <a:rPr lang="en-US" altLang="zh-CN"/>
              <a:t>G</a:t>
            </a:r>
          </a:p>
        </p:txBody>
      </p:sp>
    </p:spTree>
    <p:extLst>
      <p:ext uri="{BB962C8B-B14F-4D97-AF65-F5344CB8AC3E}">
        <p14:creationId xmlns:p14="http://schemas.microsoft.com/office/powerpoint/2010/main" val="14200017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a:t>
            </a:r>
            <a:r>
              <a:rPr lang="en-US" altLang="zh-CN" dirty="0" smtClean="0"/>
              <a:t>LS</a:t>
            </a:r>
            <a:r>
              <a:rPr lang="zh-CN" altLang="en-US" dirty="0" smtClean="0"/>
              <a:t>和</a:t>
            </a:r>
            <a:r>
              <a:rPr lang="en-US" altLang="zh-CN" dirty="0" smtClean="0"/>
              <a:t>DV</a:t>
            </a:r>
            <a:r>
              <a:rPr lang="zh-CN" altLang="en-US" dirty="0" smtClean="0"/>
              <a:t>用在大规模网络中，因为网络设备数量庞大。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无论是</a:t>
            </a:r>
            <a:r>
              <a:rPr lang="en-US" altLang="zh-CN" dirty="0" smtClean="0"/>
              <a:t>LS</a:t>
            </a:r>
            <a:r>
              <a:rPr lang="zh-CN" altLang="en-US" dirty="0" smtClean="0"/>
              <a:t>的分组的广播，还是</a:t>
            </a:r>
            <a:r>
              <a:rPr lang="en-US" altLang="zh-CN" dirty="0" smtClean="0"/>
              <a:t>DV</a:t>
            </a:r>
            <a:r>
              <a:rPr lang="zh-CN" altLang="en-US" dirty="0" smtClean="0"/>
              <a:t>的距离向量的交换，都会极大的消耗网络的带宽与时间。</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139</a:t>
            </a:fld>
            <a:endParaRPr lang="zh-CN" altLang="en-US"/>
          </a:p>
        </p:txBody>
      </p:sp>
    </p:spTree>
    <p:extLst>
      <p:ext uri="{BB962C8B-B14F-4D97-AF65-F5344CB8AC3E}">
        <p14:creationId xmlns:p14="http://schemas.microsoft.com/office/powerpoint/2010/main" val="1144976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网络中的路由器抽象为图</a:t>
            </a:r>
            <a:r>
              <a:rPr lang="en-US" altLang="zh-CN"/>
              <a:t>G</a:t>
            </a:r>
            <a:r>
              <a:rPr lang="zh-CN" altLang="en-US"/>
              <a:t>的结点，连接两个路由器的网络链路抽象为</a:t>
            </a:r>
            <a:r>
              <a:rPr lang="en-US" altLang="zh-CN"/>
              <a:t>G</a:t>
            </a:r>
            <a:r>
              <a:rPr lang="zh-CN" altLang="en-US"/>
              <a:t>的边，网络链路的费用（比如带宽、时延等）抽象为</a:t>
            </a:r>
            <a:r>
              <a:rPr lang="en-US" altLang="zh-CN"/>
              <a:t>G</a:t>
            </a:r>
          </a:p>
        </p:txBody>
      </p:sp>
    </p:spTree>
    <p:extLst>
      <p:ext uri="{BB962C8B-B14F-4D97-AF65-F5344CB8AC3E}">
        <p14:creationId xmlns:p14="http://schemas.microsoft.com/office/powerpoint/2010/main" val="11634228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146</a:t>
            </a:fld>
            <a:endParaRPr lang="zh-CN" altLang="en-US"/>
          </a:p>
        </p:txBody>
      </p:sp>
    </p:spTree>
    <p:extLst>
      <p:ext uri="{BB962C8B-B14F-4D97-AF65-F5344CB8AC3E}">
        <p14:creationId xmlns:p14="http://schemas.microsoft.com/office/powerpoint/2010/main" val="14522444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147</a:t>
            </a:fld>
            <a:endParaRPr lang="zh-CN" altLang="en-US"/>
          </a:p>
        </p:txBody>
      </p:sp>
    </p:spTree>
    <p:extLst>
      <p:ext uri="{BB962C8B-B14F-4D97-AF65-F5344CB8AC3E}">
        <p14:creationId xmlns:p14="http://schemas.microsoft.com/office/powerpoint/2010/main" val="15951174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148</a:t>
            </a:fld>
            <a:endParaRPr lang="zh-CN" altLang="en-US"/>
          </a:p>
        </p:txBody>
      </p:sp>
    </p:spTree>
    <p:extLst>
      <p:ext uri="{BB962C8B-B14F-4D97-AF65-F5344CB8AC3E}">
        <p14:creationId xmlns:p14="http://schemas.microsoft.com/office/powerpoint/2010/main" val="20012254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149</a:t>
            </a:fld>
            <a:endParaRPr lang="zh-CN" altLang="en-US"/>
          </a:p>
        </p:txBody>
      </p:sp>
    </p:spTree>
    <p:extLst>
      <p:ext uri="{BB962C8B-B14F-4D97-AF65-F5344CB8AC3E}">
        <p14:creationId xmlns:p14="http://schemas.microsoft.com/office/powerpoint/2010/main" val="2152608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charset="-122"/>
                <a:ea typeface="微软雅黑" panose="020B0503020204020204" charset="-122"/>
                <a:cs typeface="微软雅黑" panose="020B0503020204020204" charset="-122"/>
              </a:rPr>
              <a:t>定界字符：区分帧头。帧尾。</a:t>
            </a:r>
            <a:endParaRPr lang="en-US" altLang="zh-CN" sz="1200" dirty="0" smtClean="0">
              <a:latin typeface="微软雅黑" panose="020B0503020204020204" charset="-122"/>
              <a:ea typeface="微软雅黑" panose="020B0503020204020204" charset="-122"/>
              <a:cs typeface="微软雅黑" panose="020B0503020204020204" charset="-122"/>
            </a:endParaRPr>
          </a:p>
          <a:p>
            <a:r>
              <a:rPr lang="zh-CN" altLang="en-US" sz="1200" dirty="0" smtClean="0">
                <a:latin typeface="微软雅黑" panose="020B0503020204020204" charset="-122"/>
                <a:ea typeface="微软雅黑" panose="020B0503020204020204" charset="-122"/>
                <a:cs typeface="微软雅黑" panose="020B0503020204020204" charset="-122"/>
              </a:rPr>
              <a:t>比特串：帧头的第一个字节：</a:t>
            </a:r>
            <a:r>
              <a:rPr lang="en-US" altLang="zh-CN" sz="1200" dirty="0" smtClean="0">
                <a:latin typeface="微软雅黑" panose="020B0503020204020204" charset="-122"/>
                <a:ea typeface="微软雅黑" panose="020B0503020204020204" charset="-122"/>
                <a:cs typeface="微软雅黑" panose="020B0503020204020204" charset="-122"/>
              </a:rPr>
              <a:t>01111110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微软雅黑" panose="020B0503020204020204" charset="-122"/>
                <a:ea typeface="微软雅黑" panose="020B0503020204020204" charset="-122"/>
                <a:cs typeface="微软雅黑" panose="020B0503020204020204" charset="-122"/>
              </a:rPr>
              <a:t>        帧尾的最后一个字节：</a:t>
            </a:r>
            <a:r>
              <a:rPr lang="en-US" altLang="zh-CN" sz="1200" dirty="0" smtClean="0">
                <a:latin typeface="微软雅黑" panose="020B0503020204020204" charset="-122"/>
                <a:ea typeface="微软雅黑" panose="020B0503020204020204" charset="-122"/>
                <a:cs typeface="微软雅黑" panose="020B0503020204020204" charset="-122"/>
              </a:rPr>
              <a:t>01111110</a:t>
            </a:r>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150</a:t>
            </a:fld>
            <a:endParaRPr lang="zh-CN" altLang="en-US"/>
          </a:p>
        </p:txBody>
      </p:sp>
    </p:spTree>
    <p:extLst>
      <p:ext uri="{BB962C8B-B14F-4D97-AF65-F5344CB8AC3E}">
        <p14:creationId xmlns:p14="http://schemas.microsoft.com/office/powerpoint/2010/main" val="10170107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151</a:t>
            </a:fld>
            <a:endParaRPr lang="zh-CN" altLang="en-US"/>
          </a:p>
        </p:txBody>
      </p:sp>
    </p:spTree>
    <p:extLst>
      <p:ext uri="{BB962C8B-B14F-4D97-AF65-F5344CB8AC3E}">
        <p14:creationId xmlns:p14="http://schemas.microsoft.com/office/powerpoint/2010/main" val="16296277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152</a:t>
            </a:fld>
            <a:endParaRPr lang="zh-CN" altLang="en-US"/>
          </a:p>
        </p:txBody>
      </p:sp>
    </p:spTree>
    <p:extLst>
      <p:ext uri="{BB962C8B-B14F-4D97-AF65-F5344CB8AC3E}">
        <p14:creationId xmlns:p14="http://schemas.microsoft.com/office/powerpoint/2010/main" val="1681188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0588143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随机噪声：</a:t>
            </a:r>
            <a:r>
              <a:rPr lang="zh-CN" altLang="en-US" sz="1200" b="0" i="0" u="none" strike="noStrike" kern="1200" dirty="0" smtClean="0">
                <a:solidFill>
                  <a:schemeClr val="tx1"/>
                </a:solidFill>
                <a:effectLst/>
                <a:latin typeface="+mn-lt"/>
                <a:ea typeface="+mn-ea"/>
                <a:cs typeface="+mn-cs"/>
              </a:rPr>
              <a:t>一类是信道固有的、例如说信道的介质引起的。</a:t>
            </a:r>
            <a:endParaRPr lang="en-US" altLang="zh-CN" sz="1200" b="0" i="0" u="none" strike="noStrike" kern="1200" dirty="0" smtClean="0">
              <a:solidFill>
                <a:schemeClr val="tx1"/>
              </a:solidFill>
              <a:effectLst/>
              <a:latin typeface="+mn-lt"/>
              <a:ea typeface="+mn-ea"/>
              <a:cs typeface="+mn-cs"/>
            </a:endParaRPr>
          </a:p>
          <a:p>
            <a:r>
              <a:rPr kumimoji="1" lang="zh-CN" altLang="en-US" sz="1200" b="0" i="0" u="none" strike="noStrike" kern="1200" dirty="0" smtClean="0">
                <a:solidFill>
                  <a:schemeClr val="tx1"/>
                </a:solidFill>
                <a:effectLst/>
                <a:latin typeface="+mn-lt"/>
                <a:ea typeface="+mn-ea"/>
                <a:cs typeface="+mn-cs"/>
              </a:rPr>
              <a:t>冲击噪声：</a:t>
            </a:r>
            <a:r>
              <a:rPr lang="zh-CN" altLang="en-US" sz="1200" b="0" i="0" u="none" strike="noStrike" kern="1200" dirty="0" smtClean="0">
                <a:solidFill>
                  <a:schemeClr val="tx1"/>
                </a:solidFill>
                <a:effectLst/>
                <a:latin typeface="+mn-lt"/>
                <a:ea typeface="+mn-ea"/>
                <a:cs typeface="+mn-cs"/>
              </a:rPr>
              <a:t>常由外界因素引起。例如：雷击，电机启停。是传输中的主要</a:t>
            </a:r>
            <a:r>
              <a:rPr lang="zh-CN" altLang="en-US" sz="1200" b="0" i="0" u="none" strike="noStrike" kern="1200" dirty="0" smtClean="0">
                <a:solidFill>
                  <a:schemeClr val="tx1"/>
                </a:solidFill>
                <a:effectLst/>
                <a:latin typeface="+mn-lt"/>
                <a:ea typeface="+mn-ea"/>
                <a:cs typeface="+mn-cs"/>
                <a:hlinkClick r:id="rId3"/>
              </a:rPr>
              <a:t>差错</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153</a:t>
            </a:fld>
            <a:endParaRPr lang="zh-CN" altLang="en-US"/>
          </a:p>
        </p:txBody>
      </p:sp>
    </p:spTree>
    <p:extLst>
      <p:ext uri="{BB962C8B-B14F-4D97-AF65-F5344CB8AC3E}">
        <p14:creationId xmlns:p14="http://schemas.microsoft.com/office/powerpoint/2010/main" val="7110380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哪一种不需要差错编码？</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155</a:t>
            </a:fld>
            <a:endParaRPr lang="zh-CN" altLang="en-US"/>
          </a:p>
        </p:txBody>
      </p:sp>
    </p:spTree>
    <p:extLst>
      <p:ext uri="{BB962C8B-B14F-4D97-AF65-F5344CB8AC3E}">
        <p14:creationId xmlns:p14="http://schemas.microsoft.com/office/powerpoint/2010/main" val="12111994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156</a:t>
            </a:fld>
            <a:endParaRPr lang="zh-CN" altLang="en-US"/>
          </a:p>
        </p:txBody>
      </p:sp>
    </p:spTree>
    <p:extLst>
      <p:ext uri="{BB962C8B-B14F-4D97-AF65-F5344CB8AC3E}">
        <p14:creationId xmlns:p14="http://schemas.microsoft.com/office/powerpoint/2010/main" val="11012963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158</a:t>
            </a:fld>
            <a:endParaRPr lang="zh-CN" altLang="en-US"/>
          </a:p>
        </p:txBody>
      </p:sp>
    </p:spTree>
    <p:extLst>
      <p:ext uri="{BB962C8B-B14F-4D97-AF65-F5344CB8AC3E}">
        <p14:creationId xmlns:p14="http://schemas.microsoft.com/office/powerpoint/2010/main" val="14217666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162</a:t>
            </a:fld>
            <a:endParaRPr lang="zh-CN" altLang="en-US"/>
          </a:p>
        </p:txBody>
      </p:sp>
    </p:spTree>
    <p:extLst>
      <p:ext uri="{BB962C8B-B14F-4D97-AF65-F5344CB8AC3E}">
        <p14:creationId xmlns:p14="http://schemas.microsoft.com/office/powerpoint/2010/main" val="2135491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196311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根据传输的基本原理，出现了不同协议。</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163849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根据传输的基本原理，出现了不同协议。</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70623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64937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9925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693575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866940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FINish</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61579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86961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5704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4674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26110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无差错、无缺失、无冗余、无乱序。</a:t>
            </a:r>
            <a:endParaRPr lang="zh-CN" altLang="en-US" dirty="0"/>
          </a:p>
        </p:txBody>
      </p:sp>
    </p:spTree>
    <p:extLst>
      <p:ext uri="{BB962C8B-B14F-4D97-AF65-F5344CB8AC3E}">
        <p14:creationId xmlns:p14="http://schemas.microsoft.com/office/powerpoint/2010/main" val="1122367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833430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876459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204741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18010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627919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5060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617906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331316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86369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TCP</a:t>
            </a:r>
            <a:r>
              <a:rPr kumimoji="1" lang="zh-CN" altLang="en-US" dirty="0" smtClean="0"/>
              <a:t>是全双工的，接收和发送都是相对的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44</a:t>
            </a:fld>
            <a:endParaRPr lang="zh-CN" altLang="en-US"/>
          </a:p>
        </p:txBody>
      </p:sp>
    </p:spTree>
    <p:extLst>
      <p:ext uri="{BB962C8B-B14F-4D97-AF65-F5344CB8AC3E}">
        <p14:creationId xmlns:p14="http://schemas.microsoft.com/office/powerpoint/2010/main" val="5186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419748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拥塞的后果：数据分组通过网络的时间显著增加</a:t>
            </a:r>
            <a:endParaRPr kumimoji="1" lang="en-US" altLang="zh-CN" dirty="0" smtClean="0"/>
          </a:p>
          <a:p>
            <a:r>
              <a:rPr kumimoji="1" lang="zh-CN" altLang="en-US" dirty="0" smtClean="0"/>
              <a:t>            分组丢弃</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46</a:t>
            </a:fld>
            <a:endParaRPr lang="zh-CN" altLang="en-US"/>
          </a:p>
        </p:txBody>
      </p:sp>
    </p:spTree>
    <p:extLst>
      <p:ext uri="{BB962C8B-B14F-4D97-AF65-F5344CB8AC3E}">
        <p14:creationId xmlns:p14="http://schemas.microsoft.com/office/powerpoint/2010/main" val="10707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5698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三次重复确认</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计时器超时</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51</a:t>
            </a:fld>
            <a:endParaRPr lang="zh-CN" altLang="en-US"/>
          </a:p>
        </p:txBody>
      </p:sp>
    </p:spTree>
    <p:extLst>
      <p:ext uri="{BB962C8B-B14F-4D97-AF65-F5344CB8AC3E}">
        <p14:creationId xmlns:p14="http://schemas.microsoft.com/office/powerpoint/2010/main" val="1124959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52</a:t>
            </a:fld>
            <a:endParaRPr lang="zh-CN" altLang="en-US"/>
          </a:p>
        </p:txBody>
      </p:sp>
    </p:spTree>
    <p:extLst>
      <p:ext uri="{BB962C8B-B14F-4D97-AF65-F5344CB8AC3E}">
        <p14:creationId xmlns:p14="http://schemas.microsoft.com/office/powerpoint/2010/main" val="1584783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53</a:t>
            </a:fld>
            <a:endParaRPr lang="zh-CN" altLang="en-US"/>
          </a:p>
        </p:txBody>
      </p:sp>
    </p:spTree>
    <p:extLst>
      <p:ext uri="{BB962C8B-B14F-4D97-AF65-F5344CB8AC3E}">
        <p14:creationId xmlns:p14="http://schemas.microsoft.com/office/powerpoint/2010/main" val="973603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54</a:t>
            </a:fld>
            <a:endParaRPr lang="zh-CN" altLang="en-US"/>
          </a:p>
        </p:txBody>
      </p:sp>
    </p:spTree>
    <p:extLst>
      <p:ext uri="{BB962C8B-B14F-4D97-AF65-F5344CB8AC3E}">
        <p14:creationId xmlns:p14="http://schemas.microsoft.com/office/powerpoint/2010/main" val="1816031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根据传输的基本原理，出现了不同协议。</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93156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55</a:t>
            </a:fld>
            <a:endParaRPr lang="zh-CN" altLang="en-US"/>
          </a:p>
        </p:txBody>
      </p:sp>
    </p:spTree>
    <p:extLst>
      <p:ext uri="{BB962C8B-B14F-4D97-AF65-F5344CB8AC3E}">
        <p14:creationId xmlns:p14="http://schemas.microsoft.com/office/powerpoint/2010/main" val="2082597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0361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微软雅黑" panose="020B0503020204020204" charset="-122"/>
                <a:ea typeface="微软雅黑" panose="020B0503020204020204" charset="-122"/>
                <a:cs typeface="微软雅黑" panose="020B0503020204020204" charset="-122"/>
              </a:rPr>
              <a:t>X.25</a:t>
            </a:r>
            <a:r>
              <a:rPr lang="zh-CN" altLang="en-US" sz="1200" dirty="0" smtClean="0">
                <a:latin typeface="微软雅黑" panose="020B0503020204020204" charset="-122"/>
                <a:ea typeface="微软雅黑" panose="020B0503020204020204" charset="-122"/>
                <a:cs typeface="微软雅黑" panose="020B0503020204020204" charset="-122"/>
              </a:rPr>
              <a:t>、帧中继</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异步转移模式（</a:t>
            </a:r>
            <a:r>
              <a:rPr lang="en-US" altLang="zh-CN" sz="1200" b="0" i="0" u="none" strike="noStrike" kern="1200" dirty="0" smtClean="0">
                <a:solidFill>
                  <a:schemeClr val="tx1"/>
                </a:solidFill>
                <a:effectLst/>
                <a:latin typeface="+mn-lt"/>
                <a:ea typeface="+mn-ea"/>
                <a:cs typeface="+mn-cs"/>
              </a:rPr>
              <a:t>ATM</a:t>
            </a:r>
            <a:r>
              <a:rPr lang="zh-CN" altLang="en-US" sz="1200" b="0" i="0" u="none" strike="noStrike" kern="1200" dirty="0" smtClean="0">
                <a:solidFill>
                  <a:schemeClr val="tx1"/>
                </a:solidFill>
                <a:effectLst/>
                <a:latin typeface="+mn-lt"/>
                <a:ea typeface="+mn-ea"/>
                <a:cs typeface="+mn-cs"/>
              </a:rPr>
              <a:t>）是一种以固定长度的分组方式，并以异步时分复用方式，传送任意速率的宽带信号和数字等级系列信息的交换设备。异步转移模式是用于实现</a:t>
            </a:r>
            <a:r>
              <a:rPr lang="zh-CN" altLang="en-US" sz="1200" b="0" i="0" u="none" strike="noStrike" kern="1200" dirty="0" smtClean="0">
                <a:solidFill>
                  <a:schemeClr val="tx1"/>
                </a:solidFill>
                <a:effectLst/>
                <a:latin typeface="+mn-lt"/>
                <a:ea typeface="+mn-ea"/>
                <a:cs typeface="+mn-cs"/>
                <a:hlinkClick r:id="rId3"/>
              </a:rPr>
              <a:t>宽带综合业务数字网</a:t>
            </a:r>
            <a:r>
              <a:rPr lang="zh-CN" altLang="en-US" sz="1200" b="0" i="0" u="none" strike="noStrike"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4"/>
              </a:rPr>
              <a:t>B-ISDN</a:t>
            </a:r>
            <a:r>
              <a:rPr lang="zh-CN" altLang="en-US" sz="1200" b="0" i="0" u="none" strike="noStrike" kern="1200" dirty="0" smtClean="0">
                <a:solidFill>
                  <a:schemeClr val="tx1"/>
                </a:solidFill>
                <a:effectLst/>
                <a:latin typeface="+mn-lt"/>
                <a:ea typeface="+mn-ea"/>
                <a:cs typeface="+mn-cs"/>
              </a:rPr>
              <a:t> ）的基础技术。它可综合任意速率的话音、数据、图像和视频的业务。</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57</a:t>
            </a:fld>
            <a:endParaRPr lang="zh-CN" altLang="en-US"/>
          </a:p>
        </p:txBody>
      </p:sp>
    </p:spTree>
    <p:extLst>
      <p:ext uri="{BB962C8B-B14F-4D97-AF65-F5344CB8AC3E}">
        <p14:creationId xmlns:p14="http://schemas.microsoft.com/office/powerpoint/2010/main" val="471175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58</a:t>
            </a:fld>
            <a:endParaRPr lang="zh-CN" altLang="en-US"/>
          </a:p>
        </p:txBody>
      </p:sp>
    </p:spTree>
    <p:extLst>
      <p:ext uri="{BB962C8B-B14F-4D97-AF65-F5344CB8AC3E}">
        <p14:creationId xmlns:p14="http://schemas.microsoft.com/office/powerpoint/2010/main" val="7671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800525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757025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200455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634450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4400" dirty="0" smtClean="0">
                <a:latin typeface="微软雅黑" panose="020B0503020204020204" charset="-122"/>
                <a:ea typeface="微软雅黑" panose="020B0503020204020204" charset="-122"/>
                <a:sym typeface="+mn-ea"/>
              </a:rPr>
              <a:t>输入接口：</a:t>
            </a:r>
            <a:endParaRPr lang="en-US" altLang="zh-CN" sz="4400" dirty="0" smtClean="0">
              <a:latin typeface="微软雅黑" panose="020B0503020204020204" charset="-122"/>
              <a:ea typeface="微软雅黑" panose="020B0503020204020204" charset="-122"/>
              <a:sym typeface="+mn-ea"/>
            </a:endParaRPr>
          </a:p>
          <a:p>
            <a:pPr>
              <a:lnSpc>
                <a:spcPct val="150000"/>
              </a:lnSpc>
            </a:pPr>
            <a:r>
              <a:rPr lang="en-US" altLang="zh-CN" sz="4400" dirty="0" smtClean="0">
                <a:latin typeface="微软雅黑" panose="020B0503020204020204" charset="-122"/>
                <a:ea typeface="微软雅黑" panose="020B0503020204020204" charset="-122"/>
                <a:sym typeface="+mn-ea"/>
              </a:rPr>
              <a:t>1</a:t>
            </a:r>
            <a:r>
              <a:rPr lang="zh-CN" altLang="en-US" sz="4400" dirty="0" smtClean="0">
                <a:latin typeface="微软雅黑" panose="020B0503020204020204" charset="-122"/>
                <a:ea typeface="微软雅黑" panose="020B0503020204020204" charset="-122"/>
                <a:sym typeface="+mn-ea"/>
              </a:rPr>
              <a:t>、从物理接口接收信号</a:t>
            </a:r>
            <a:endParaRPr lang="zh-CN" altLang="en-US" sz="4400" dirty="0" smtClean="0">
              <a:latin typeface="微软雅黑" panose="020B0503020204020204" charset="-122"/>
              <a:ea typeface="微软雅黑" panose="020B0503020204020204" charset="-122"/>
            </a:endParaRPr>
          </a:p>
          <a:p>
            <a:pPr>
              <a:lnSpc>
                <a:spcPct val="150000"/>
              </a:lnSpc>
            </a:pPr>
            <a:r>
              <a:rPr lang="en-US" altLang="zh-CN" sz="4400" dirty="0" smtClean="0">
                <a:latin typeface="微软雅黑" panose="020B0503020204020204" charset="-122"/>
                <a:ea typeface="微软雅黑" panose="020B0503020204020204" charset="-122"/>
                <a:sym typeface="+mn-ea"/>
              </a:rPr>
              <a:t>2</a:t>
            </a:r>
            <a:r>
              <a:rPr lang="zh-CN" altLang="en-US" sz="4400" dirty="0" smtClean="0">
                <a:latin typeface="微软雅黑" panose="020B0503020204020204" charset="-122"/>
                <a:ea typeface="微软雅黑" panose="020B0503020204020204" charset="-122"/>
                <a:sym typeface="+mn-ea"/>
              </a:rPr>
              <a:t>、还原数据链路层帧，提取</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数据报；</a:t>
            </a:r>
            <a:endParaRPr lang="zh-CN" altLang="en-US" sz="4400" dirty="0" smtClean="0">
              <a:latin typeface="微软雅黑" panose="020B0503020204020204" charset="-122"/>
              <a:ea typeface="微软雅黑" panose="020B0503020204020204" charset="-122"/>
            </a:endParaRPr>
          </a:p>
          <a:p>
            <a:pPr>
              <a:lnSpc>
                <a:spcPct val="150000"/>
              </a:lnSpc>
            </a:pPr>
            <a:r>
              <a:rPr lang="en-US" altLang="zh-CN" sz="4400" dirty="0" smtClean="0">
                <a:latin typeface="微软雅黑" panose="020B0503020204020204" charset="-122"/>
                <a:ea typeface="微软雅黑" panose="020B0503020204020204" charset="-122"/>
                <a:sym typeface="+mn-ea"/>
              </a:rPr>
              <a:t>3</a:t>
            </a:r>
            <a:r>
              <a:rPr lang="zh-CN" altLang="en-US" sz="4400" dirty="0" smtClean="0">
                <a:latin typeface="微软雅黑" panose="020B0503020204020204" charset="-122"/>
                <a:ea typeface="微软雅黑" panose="020B0503020204020204" charset="-122"/>
                <a:sym typeface="+mn-ea"/>
              </a:rPr>
              <a:t>、根据数据报目的</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地址检索路由表，决策将</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数据报交换到哪个输出端口。</a:t>
            </a:r>
          </a:p>
          <a:p>
            <a:pPr>
              <a:lnSpc>
                <a:spcPct val="150000"/>
              </a:lnSpc>
            </a:pPr>
            <a:r>
              <a:rPr lang="en-US" altLang="zh-CN" sz="4400" dirty="0" smtClean="0">
                <a:latin typeface="微软雅黑" panose="020B0503020204020204" charset="-122"/>
                <a:ea typeface="微软雅黑" panose="020B0503020204020204" charset="-122"/>
                <a:sym typeface="+mn-ea"/>
              </a:rPr>
              <a:t>4</a:t>
            </a:r>
            <a:r>
              <a:rPr lang="zh-CN" altLang="en-US" sz="4400" dirty="0" smtClean="0">
                <a:latin typeface="微软雅黑" panose="020B0503020204020204" charset="-122"/>
                <a:ea typeface="微软雅黑" panose="020B0503020204020204" charset="-122"/>
                <a:sym typeface="+mn-ea"/>
              </a:rPr>
              <a:t>、分组缓存排队</a:t>
            </a:r>
            <a:endParaRPr lang="zh-CN" altLang="en-US" sz="4400" dirty="0" smtClean="0">
              <a:latin typeface="微软雅黑" panose="020B0503020204020204" charset="-122"/>
              <a:ea typeface="微软雅黑" panose="020B0503020204020204" charset="-122"/>
            </a:endParaRPr>
          </a:p>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953862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423846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744330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4400" dirty="0" smtClean="0">
                <a:latin typeface="微软雅黑" panose="020B0503020204020204" charset="-122"/>
                <a:ea typeface="微软雅黑" panose="020B0503020204020204" charset="-122"/>
                <a:sym typeface="+mn-ea"/>
              </a:rPr>
              <a:t>输入接口：</a:t>
            </a:r>
            <a:endParaRPr lang="en-US" altLang="zh-CN" sz="4400" dirty="0" smtClean="0">
              <a:latin typeface="微软雅黑" panose="020B0503020204020204" charset="-122"/>
              <a:ea typeface="微软雅黑" panose="020B0503020204020204" charset="-122"/>
              <a:sym typeface="+mn-ea"/>
            </a:endParaRPr>
          </a:p>
          <a:p>
            <a:pPr>
              <a:lnSpc>
                <a:spcPct val="150000"/>
              </a:lnSpc>
            </a:pPr>
            <a:r>
              <a:rPr lang="en-US" altLang="zh-CN" sz="4400" dirty="0" smtClean="0">
                <a:latin typeface="微软雅黑" panose="020B0503020204020204" charset="-122"/>
                <a:ea typeface="微软雅黑" panose="020B0503020204020204" charset="-122"/>
                <a:sym typeface="+mn-ea"/>
              </a:rPr>
              <a:t>1</a:t>
            </a:r>
            <a:r>
              <a:rPr lang="zh-CN" altLang="en-US" sz="4400" dirty="0" smtClean="0">
                <a:latin typeface="微软雅黑" panose="020B0503020204020204" charset="-122"/>
                <a:ea typeface="微软雅黑" panose="020B0503020204020204" charset="-122"/>
                <a:sym typeface="+mn-ea"/>
              </a:rPr>
              <a:t>、从物理接口接收信号</a:t>
            </a:r>
            <a:endParaRPr lang="zh-CN" altLang="en-US" sz="4400" dirty="0" smtClean="0">
              <a:latin typeface="微软雅黑" panose="020B0503020204020204" charset="-122"/>
              <a:ea typeface="微软雅黑" panose="020B0503020204020204" charset="-122"/>
            </a:endParaRPr>
          </a:p>
          <a:p>
            <a:pPr>
              <a:lnSpc>
                <a:spcPct val="150000"/>
              </a:lnSpc>
            </a:pPr>
            <a:r>
              <a:rPr lang="en-US" altLang="zh-CN" sz="4400" dirty="0" smtClean="0">
                <a:latin typeface="微软雅黑" panose="020B0503020204020204" charset="-122"/>
                <a:ea typeface="微软雅黑" panose="020B0503020204020204" charset="-122"/>
                <a:sym typeface="+mn-ea"/>
              </a:rPr>
              <a:t>2</a:t>
            </a:r>
            <a:r>
              <a:rPr lang="zh-CN" altLang="en-US" sz="4400" dirty="0" smtClean="0">
                <a:latin typeface="微软雅黑" panose="020B0503020204020204" charset="-122"/>
                <a:ea typeface="微软雅黑" panose="020B0503020204020204" charset="-122"/>
                <a:sym typeface="+mn-ea"/>
              </a:rPr>
              <a:t>、还原数据链路层帧，提取</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数据报；</a:t>
            </a:r>
            <a:endParaRPr lang="zh-CN" altLang="en-US" sz="4400" dirty="0" smtClean="0">
              <a:latin typeface="微软雅黑" panose="020B0503020204020204" charset="-122"/>
              <a:ea typeface="微软雅黑" panose="020B0503020204020204" charset="-122"/>
            </a:endParaRPr>
          </a:p>
          <a:p>
            <a:pPr>
              <a:lnSpc>
                <a:spcPct val="150000"/>
              </a:lnSpc>
            </a:pPr>
            <a:r>
              <a:rPr lang="en-US" altLang="zh-CN" sz="4400" dirty="0" smtClean="0">
                <a:latin typeface="微软雅黑" panose="020B0503020204020204" charset="-122"/>
                <a:ea typeface="微软雅黑" panose="020B0503020204020204" charset="-122"/>
                <a:sym typeface="+mn-ea"/>
              </a:rPr>
              <a:t>3</a:t>
            </a:r>
            <a:r>
              <a:rPr lang="zh-CN" altLang="en-US" sz="4400" dirty="0" smtClean="0">
                <a:latin typeface="微软雅黑" panose="020B0503020204020204" charset="-122"/>
                <a:ea typeface="微软雅黑" panose="020B0503020204020204" charset="-122"/>
                <a:sym typeface="+mn-ea"/>
              </a:rPr>
              <a:t>、根据数据报目的</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地址检索路由表，决策将</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数据报交换到哪个输出端口。</a:t>
            </a:r>
          </a:p>
          <a:p>
            <a:pPr>
              <a:lnSpc>
                <a:spcPct val="150000"/>
              </a:lnSpc>
            </a:pPr>
            <a:r>
              <a:rPr lang="en-US" altLang="zh-CN" sz="4400" dirty="0" smtClean="0">
                <a:latin typeface="微软雅黑" panose="020B0503020204020204" charset="-122"/>
                <a:ea typeface="微软雅黑" panose="020B0503020204020204" charset="-122"/>
                <a:sym typeface="+mn-ea"/>
              </a:rPr>
              <a:t>4</a:t>
            </a:r>
            <a:r>
              <a:rPr lang="zh-CN" altLang="en-US" sz="4400" dirty="0" smtClean="0">
                <a:latin typeface="微软雅黑" panose="020B0503020204020204" charset="-122"/>
                <a:ea typeface="微软雅黑" panose="020B0503020204020204" charset="-122"/>
                <a:sym typeface="+mn-ea"/>
              </a:rPr>
              <a:t>、分组缓存排队</a:t>
            </a:r>
            <a:endParaRPr lang="zh-CN" altLang="en-US" sz="4400" dirty="0" smtClean="0">
              <a:latin typeface="微软雅黑" panose="020B0503020204020204" charset="-122"/>
              <a:ea typeface="微软雅黑" panose="020B0503020204020204" charset="-122"/>
            </a:endParaRPr>
          </a:p>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6096755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44257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4400" dirty="0" smtClean="0">
                <a:latin typeface="微软雅黑" panose="020B0503020204020204" charset="-122"/>
                <a:ea typeface="微软雅黑" panose="020B0503020204020204" charset="-122"/>
                <a:sym typeface="+mn-ea"/>
              </a:rPr>
              <a:t>输入接口：</a:t>
            </a:r>
            <a:endParaRPr lang="en-US" altLang="zh-CN" sz="4400" dirty="0" smtClean="0">
              <a:latin typeface="微软雅黑" panose="020B0503020204020204" charset="-122"/>
              <a:ea typeface="微软雅黑" panose="020B0503020204020204" charset="-122"/>
              <a:sym typeface="+mn-ea"/>
            </a:endParaRPr>
          </a:p>
          <a:p>
            <a:pPr>
              <a:lnSpc>
                <a:spcPct val="150000"/>
              </a:lnSpc>
            </a:pPr>
            <a:r>
              <a:rPr lang="en-US" altLang="zh-CN" sz="4400" dirty="0" smtClean="0">
                <a:latin typeface="微软雅黑" panose="020B0503020204020204" charset="-122"/>
                <a:ea typeface="微软雅黑" panose="020B0503020204020204" charset="-122"/>
                <a:sym typeface="+mn-ea"/>
              </a:rPr>
              <a:t>1</a:t>
            </a:r>
            <a:r>
              <a:rPr lang="zh-CN" altLang="en-US" sz="4400" dirty="0" smtClean="0">
                <a:latin typeface="微软雅黑" panose="020B0503020204020204" charset="-122"/>
                <a:ea typeface="微软雅黑" panose="020B0503020204020204" charset="-122"/>
                <a:sym typeface="+mn-ea"/>
              </a:rPr>
              <a:t>、从物理接口接收信号</a:t>
            </a:r>
            <a:endParaRPr lang="zh-CN" altLang="en-US" sz="4400" dirty="0" smtClean="0">
              <a:latin typeface="微软雅黑" panose="020B0503020204020204" charset="-122"/>
              <a:ea typeface="微软雅黑" panose="020B0503020204020204" charset="-122"/>
            </a:endParaRPr>
          </a:p>
          <a:p>
            <a:pPr>
              <a:lnSpc>
                <a:spcPct val="150000"/>
              </a:lnSpc>
            </a:pPr>
            <a:r>
              <a:rPr lang="en-US" altLang="zh-CN" sz="4400" dirty="0" smtClean="0">
                <a:latin typeface="微软雅黑" panose="020B0503020204020204" charset="-122"/>
                <a:ea typeface="微软雅黑" panose="020B0503020204020204" charset="-122"/>
                <a:sym typeface="+mn-ea"/>
              </a:rPr>
              <a:t>2</a:t>
            </a:r>
            <a:r>
              <a:rPr lang="zh-CN" altLang="en-US" sz="4400" dirty="0" smtClean="0">
                <a:latin typeface="微软雅黑" panose="020B0503020204020204" charset="-122"/>
                <a:ea typeface="微软雅黑" panose="020B0503020204020204" charset="-122"/>
                <a:sym typeface="+mn-ea"/>
              </a:rPr>
              <a:t>、还原数据链路层帧，提取</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数据报；</a:t>
            </a:r>
            <a:endParaRPr lang="zh-CN" altLang="en-US" sz="4400" dirty="0" smtClean="0">
              <a:latin typeface="微软雅黑" panose="020B0503020204020204" charset="-122"/>
              <a:ea typeface="微软雅黑" panose="020B0503020204020204" charset="-122"/>
            </a:endParaRPr>
          </a:p>
          <a:p>
            <a:pPr>
              <a:lnSpc>
                <a:spcPct val="150000"/>
              </a:lnSpc>
            </a:pPr>
            <a:r>
              <a:rPr lang="en-US" altLang="zh-CN" sz="4400" dirty="0" smtClean="0">
                <a:latin typeface="微软雅黑" panose="020B0503020204020204" charset="-122"/>
                <a:ea typeface="微软雅黑" panose="020B0503020204020204" charset="-122"/>
                <a:sym typeface="+mn-ea"/>
              </a:rPr>
              <a:t>3</a:t>
            </a:r>
            <a:r>
              <a:rPr lang="zh-CN" altLang="en-US" sz="4400" dirty="0" smtClean="0">
                <a:latin typeface="微软雅黑" panose="020B0503020204020204" charset="-122"/>
                <a:ea typeface="微软雅黑" panose="020B0503020204020204" charset="-122"/>
                <a:sym typeface="+mn-ea"/>
              </a:rPr>
              <a:t>、根据数据报目的</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地址检索路由表，决策将</a:t>
            </a:r>
            <a:r>
              <a:rPr lang="en-US" altLang="zh-CN" sz="4400" dirty="0" smtClean="0">
                <a:latin typeface="微软雅黑" panose="020B0503020204020204" charset="-122"/>
                <a:ea typeface="微软雅黑" panose="020B0503020204020204" charset="-122"/>
                <a:sym typeface="+mn-ea"/>
              </a:rPr>
              <a:t>IP</a:t>
            </a:r>
            <a:r>
              <a:rPr lang="zh-CN" altLang="en-US" sz="4400" dirty="0" smtClean="0">
                <a:latin typeface="微软雅黑" panose="020B0503020204020204" charset="-122"/>
                <a:ea typeface="微软雅黑" panose="020B0503020204020204" charset="-122"/>
                <a:sym typeface="+mn-ea"/>
              </a:rPr>
              <a:t>数据报交换到哪个输出端口。</a:t>
            </a:r>
          </a:p>
          <a:p>
            <a:pPr>
              <a:lnSpc>
                <a:spcPct val="150000"/>
              </a:lnSpc>
            </a:pPr>
            <a:r>
              <a:rPr lang="en-US" altLang="zh-CN" sz="4400" dirty="0" smtClean="0">
                <a:latin typeface="微软雅黑" panose="020B0503020204020204" charset="-122"/>
                <a:ea typeface="微软雅黑" panose="020B0503020204020204" charset="-122"/>
                <a:sym typeface="+mn-ea"/>
              </a:rPr>
              <a:t>4</a:t>
            </a:r>
            <a:r>
              <a:rPr lang="zh-CN" altLang="en-US" sz="4400" dirty="0" smtClean="0">
                <a:latin typeface="微软雅黑" panose="020B0503020204020204" charset="-122"/>
                <a:ea typeface="微软雅黑" panose="020B0503020204020204" charset="-122"/>
                <a:sym typeface="+mn-ea"/>
              </a:rPr>
              <a:t>、分组缓存排队</a:t>
            </a:r>
            <a:endParaRPr lang="zh-CN" altLang="en-US" sz="4400" dirty="0" smtClean="0">
              <a:latin typeface="微软雅黑" panose="020B0503020204020204" charset="-122"/>
              <a:ea typeface="微软雅黑" panose="020B0503020204020204" charset="-122"/>
            </a:endParaRPr>
          </a:p>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474859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68</a:t>
            </a:fld>
            <a:endParaRPr lang="zh-CN" altLang="en-US"/>
          </a:p>
        </p:txBody>
      </p:sp>
    </p:spTree>
    <p:extLst>
      <p:ext uri="{BB962C8B-B14F-4D97-AF65-F5344CB8AC3E}">
        <p14:creationId xmlns:p14="http://schemas.microsoft.com/office/powerpoint/2010/main" val="1842498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700991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060807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683391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293969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573660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03679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7350702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16561324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76</a:t>
            </a:fld>
            <a:endParaRPr lang="zh-CN" altLang="en-US"/>
          </a:p>
        </p:txBody>
      </p:sp>
    </p:spTree>
    <p:extLst>
      <p:ext uri="{BB962C8B-B14F-4D97-AF65-F5344CB8AC3E}">
        <p14:creationId xmlns:p14="http://schemas.microsoft.com/office/powerpoint/2010/main" val="935354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764360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54750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t>1</a:t>
            </a:r>
            <a:r>
              <a:rPr lang="zh-CN" altLang="en-US" dirty="0" smtClean="0"/>
              <a:t>、是</a:t>
            </a:r>
            <a:r>
              <a:rPr lang="en-US" altLang="zh-CN" dirty="0" smtClean="0"/>
              <a:t>IPV4</a:t>
            </a:r>
            <a:r>
              <a:rPr lang="zh-CN" altLang="en-US" dirty="0" smtClean="0"/>
              <a:t>还是</a:t>
            </a:r>
            <a:r>
              <a:rPr lang="en-US" altLang="zh-CN" dirty="0" smtClean="0"/>
              <a:t>IPV6</a:t>
            </a:r>
            <a:r>
              <a:rPr lang="zh-CN" altLang="en-US" dirty="0" smtClean="0"/>
              <a:t>。路由器可以根据该字段确定按照哪个版本的</a:t>
            </a:r>
            <a:r>
              <a:rPr lang="en-US" altLang="zh-CN" dirty="0" smtClean="0"/>
              <a:t>IP</a:t>
            </a:r>
            <a:r>
              <a:rPr lang="zh-CN" altLang="en-US" dirty="0" smtClean="0"/>
              <a:t>来解析数据报。</a:t>
            </a:r>
            <a:endParaRPr lang="en-US" altLang="zh-CN" dirty="0" smtClean="0"/>
          </a:p>
          <a:p>
            <a:r>
              <a:rPr lang="en-US" altLang="zh-CN" dirty="0" smtClean="0"/>
              <a:t>2</a:t>
            </a:r>
            <a:r>
              <a:rPr lang="zh-CN" altLang="en-US" dirty="0" smtClean="0"/>
              <a:t>、</a:t>
            </a:r>
            <a:endParaRPr lang="en-US" altLang="zh-CN" dirty="0" smtClean="0"/>
          </a:p>
          <a:p>
            <a:r>
              <a:rPr lang="en-US" altLang="zh-CN" dirty="0" smtClean="0"/>
              <a:t>3</a:t>
            </a:r>
            <a:r>
              <a:rPr lang="zh-CN" altLang="en-US" dirty="0" smtClean="0"/>
              <a:t>、这一字段目前</a:t>
            </a:r>
            <a:r>
              <a:rPr lang="en-US" altLang="zh-CN" dirty="0" smtClean="0"/>
              <a:t>IP</a:t>
            </a:r>
            <a:r>
              <a:rPr lang="zh-CN" altLang="en-US" dirty="0" smtClean="0"/>
              <a:t>网络基本不使用。</a:t>
            </a:r>
            <a:r>
              <a:rPr lang="en-US" altLang="zh-CN" sz="1200" b="0" i="0" u="none" strike="noStrike" kern="1200" dirty="0" smtClean="0">
                <a:solidFill>
                  <a:schemeClr val="tx1"/>
                </a:solidFill>
                <a:effectLst/>
                <a:latin typeface="+mn-lt"/>
                <a:ea typeface="+mn-ea"/>
                <a:cs typeface="+mn-cs"/>
              </a:rPr>
              <a:t>TOS</a:t>
            </a:r>
            <a:r>
              <a:rPr lang="zh-CN" altLang="en-US" sz="1200" b="0" i="0" u="none" strike="noStrike" kern="1200" dirty="0" smtClean="0">
                <a:solidFill>
                  <a:schemeClr val="tx1"/>
                </a:solidFill>
                <a:effectLst/>
                <a:latin typeface="+mn-lt"/>
                <a:ea typeface="+mn-ea"/>
                <a:cs typeface="+mn-cs"/>
              </a:rPr>
              <a:t>分别有：最小时延、最大吞吐量、最高可靠性和最小费用。</a:t>
            </a:r>
            <a:endParaRPr lang="zh-CN" altLang="en-US" dirty="0"/>
          </a:p>
        </p:txBody>
      </p:sp>
    </p:spTree>
    <p:extLst>
      <p:ext uri="{BB962C8B-B14F-4D97-AF65-F5344CB8AC3E}">
        <p14:creationId xmlns:p14="http://schemas.microsoft.com/office/powerpoint/2010/main" val="76768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effectLst/>
              </a:rPr>
              <a:t>首部长度字段：占</a:t>
            </a:r>
            <a:r>
              <a:rPr lang="en-US" altLang="zh-CN" dirty="0" smtClean="0">
                <a:effectLst/>
              </a:rPr>
              <a:t>4</a:t>
            </a:r>
            <a:r>
              <a:rPr lang="zh-CN" altLang="en-US" dirty="0" smtClean="0">
                <a:effectLst/>
              </a:rPr>
              <a:t>位，给出的是</a:t>
            </a:r>
            <a:r>
              <a:rPr lang="en-US" altLang="zh-CN" dirty="0" smtClean="0">
                <a:effectLst/>
              </a:rPr>
              <a:t>IP</a:t>
            </a:r>
            <a:r>
              <a:rPr lang="zh-CN" altLang="en-US" dirty="0" smtClean="0">
                <a:effectLst/>
              </a:rPr>
              <a:t>数据报的首部长度， </a:t>
            </a:r>
            <a:r>
              <a:rPr lang="zh-CN" altLang="en-US" b="1" dirty="0" smtClean="0">
                <a:effectLst/>
              </a:rPr>
              <a:t>以</a:t>
            </a:r>
            <a:r>
              <a:rPr lang="en-US" altLang="zh-CN" b="1" dirty="0" smtClean="0">
                <a:effectLst/>
              </a:rPr>
              <a:t>4</a:t>
            </a:r>
            <a:r>
              <a:rPr lang="zh-CN" altLang="en-US" b="1" dirty="0" smtClean="0">
                <a:effectLst/>
              </a:rPr>
              <a:t>字节为单位</a:t>
            </a:r>
            <a:r>
              <a:rPr lang="zh-CN" altLang="en-US" dirty="0" smtClean="0">
                <a:effectLst/>
              </a:rPr>
              <a:t>。</a:t>
            </a:r>
          </a:p>
          <a:p>
            <a:r>
              <a:rPr lang="zh-CN" altLang="en-US" dirty="0" smtClean="0">
                <a:effectLst/>
              </a:rPr>
              <a:t>数据报长度字段：也称为总长度字段，占</a:t>
            </a:r>
            <a:r>
              <a:rPr lang="en-US" altLang="zh-CN" dirty="0" smtClean="0">
                <a:effectLst/>
              </a:rPr>
              <a:t>16</a:t>
            </a:r>
            <a:r>
              <a:rPr lang="zh-CN" altLang="en-US" dirty="0" smtClean="0">
                <a:effectLst/>
              </a:rPr>
              <a:t>位，给出</a:t>
            </a:r>
            <a:r>
              <a:rPr lang="en-US" altLang="zh-CN" dirty="0" smtClean="0">
                <a:effectLst/>
              </a:rPr>
              <a:t>IP</a:t>
            </a:r>
            <a:r>
              <a:rPr lang="zh-CN" altLang="en-US" dirty="0" smtClean="0">
                <a:effectLst/>
              </a:rPr>
              <a:t>数据报的总字节数，包括首部和数据部分。</a:t>
            </a:r>
          </a:p>
          <a:p>
            <a:r>
              <a:rPr lang="zh-CN" altLang="en-US" dirty="0" smtClean="0">
                <a:effectLst/>
              </a:rPr>
              <a:t>本题中，实际</a:t>
            </a:r>
            <a:r>
              <a:rPr lang="en-US" altLang="zh-CN" dirty="0" smtClean="0">
                <a:effectLst/>
              </a:rPr>
              <a:t>IP</a:t>
            </a:r>
            <a:r>
              <a:rPr lang="zh-CN" altLang="en-US" dirty="0" smtClean="0">
                <a:effectLst/>
              </a:rPr>
              <a:t>数据报中一个字节，对应版本号与首部长度两个字段分占一个字节的高</a:t>
            </a:r>
            <a:r>
              <a:rPr lang="en-US" altLang="zh-CN" dirty="0" smtClean="0">
                <a:effectLst/>
              </a:rPr>
              <a:t>4</a:t>
            </a:r>
            <a:r>
              <a:rPr lang="zh-CN" altLang="en-US" dirty="0" smtClean="0">
                <a:effectLst/>
              </a:rPr>
              <a:t>位与低</a:t>
            </a:r>
            <a:r>
              <a:rPr lang="en-US" altLang="zh-CN" dirty="0" smtClean="0">
                <a:effectLst/>
              </a:rPr>
              <a:t>4</a:t>
            </a:r>
            <a:r>
              <a:rPr lang="zh-CN" altLang="en-US" dirty="0" smtClean="0">
                <a:effectLst/>
              </a:rPr>
              <a:t>位。</a:t>
            </a:r>
          </a:p>
          <a:p>
            <a:r>
              <a:rPr lang="en-US" altLang="zh-CN" dirty="0" smtClean="0">
                <a:effectLst/>
              </a:rPr>
              <a:t>IP</a:t>
            </a:r>
            <a:r>
              <a:rPr lang="zh-CN" altLang="en-US" dirty="0" smtClean="0">
                <a:effectLst/>
              </a:rPr>
              <a:t>数据报的第</a:t>
            </a:r>
            <a:r>
              <a:rPr lang="en-US" altLang="zh-CN" dirty="0" smtClean="0">
                <a:effectLst/>
              </a:rPr>
              <a:t>1</a:t>
            </a:r>
            <a:r>
              <a:rPr lang="zh-CN" altLang="en-US" dirty="0" smtClean="0">
                <a:effectLst/>
              </a:rPr>
              <a:t>个字节是</a:t>
            </a:r>
            <a:r>
              <a:rPr lang="en-US" altLang="zh-CN" dirty="0" smtClean="0">
                <a:effectLst/>
              </a:rPr>
              <a:t>45H</a:t>
            </a:r>
            <a:r>
              <a:rPr lang="zh-CN" altLang="en-US" dirty="0" smtClean="0">
                <a:effectLst/>
              </a:rPr>
              <a:t>（十六进制）：转化为二进制位</a:t>
            </a:r>
            <a:r>
              <a:rPr lang="en-US" altLang="zh-CN" dirty="0" smtClean="0">
                <a:effectLst/>
              </a:rPr>
              <a:t>01000101</a:t>
            </a:r>
            <a:r>
              <a:rPr lang="zh-CN" altLang="en-US" dirty="0" smtClean="0">
                <a:effectLst/>
              </a:rPr>
              <a:t>，即首部长度为</a:t>
            </a:r>
            <a:r>
              <a:rPr lang="en-US" altLang="zh-CN" dirty="0" smtClean="0">
                <a:effectLst/>
              </a:rPr>
              <a:t>0101</a:t>
            </a:r>
            <a:r>
              <a:rPr lang="zh-CN" altLang="en-US" dirty="0" smtClean="0">
                <a:effectLst/>
              </a:rPr>
              <a:t>，对应十进制的</a:t>
            </a:r>
            <a:r>
              <a:rPr lang="en-US" altLang="zh-CN" dirty="0" smtClean="0">
                <a:effectLst/>
              </a:rPr>
              <a:t>5</a:t>
            </a:r>
            <a:r>
              <a:rPr lang="zh-CN" altLang="en-US" dirty="0" smtClean="0">
                <a:effectLst/>
              </a:rPr>
              <a:t>，故表示</a:t>
            </a:r>
            <a:r>
              <a:rPr lang="en-US" altLang="zh-CN" dirty="0" smtClean="0">
                <a:effectLst/>
              </a:rPr>
              <a:t>IPv4</a:t>
            </a:r>
            <a:r>
              <a:rPr lang="zh-CN" altLang="en-US" dirty="0" smtClean="0">
                <a:effectLst/>
              </a:rPr>
              <a:t>的首部长度为</a:t>
            </a:r>
            <a:r>
              <a:rPr lang="en-US" altLang="zh-CN" dirty="0" smtClean="0">
                <a:effectLst/>
              </a:rPr>
              <a:t>5*4=20</a:t>
            </a:r>
            <a:r>
              <a:rPr lang="zh-CN" altLang="en-US" dirty="0" smtClean="0">
                <a:effectLst/>
              </a:rPr>
              <a:t>字节。</a:t>
            </a:r>
            <a:br>
              <a:rPr lang="zh-CN" altLang="en-US" dirty="0" smtClean="0">
                <a:effectLst/>
              </a:rPr>
            </a:br>
            <a:endParaRPr lang="zh-CN" altLang="en-US" dirty="0" smtClean="0">
              <a:effectLst/>
            </a:endParaRPr>
          </a:p>
          <a:p>
            <a:r>
              <a:rPr lang="en-US" altLang="zh-CN" dirty="0" smtClean="0">
                <a:effectLst/>
              </a:rPr>
              <a:t>3FCH</a:t>
            </a:r>
            <a:r>
              <a:rPr lang="zh-CN" altLang="en-US" dirty="0" smtClean="0">
                <a:effectLst/>
              </a:rPr>
              <a:t>（十六进制）转化为十进制为</a:t>
            </a:r>
            <a:r>
              <a:rPr lang="en-US" altLang="zh-CN" dirty="0" smtClean="0">
                <a:effectLst/>
              </a:rPr>
              <a:t>1020</a:t>
            </a:r>
            <a:r>
              <a:rPr lang="zh-CN" altLang="en-US" dirty="0" smtClean="0">
                <a:effectLst/>
              </a:rPr>
              <a:t>。</a:t>
            </a:r>
          </a:p>
          <a:p>
            <a:r>
              <a:rPr lang="zh-CN" altLang="en-US" dirty="0" smtClean="0">
                <a:effectLst/>
              </a:rPr>
              <a:t>故封装的数据</a:t>
            </a:r>
            <a:r>
              <a:rPr lang="en-US" altLang="zh-CN" dirty="0" smtClean="0">
                <a:effectLst/>
              </a:rPr>
              <a:t>=</a:t>
            </a:r>
            <a:r>
              <a:rPr lang="zh-CN" altLang="en-US" dirty="0" smtClean="0">
                <a:effectLst/>
              </a:rPr>
              <a:t>数据报长度</a:t>
            </a:r>
            <a:r>
              <a:rPr lang="en-US" altLang="zh-CN" dirty="0" smtClean="0">
                <a:effectLst/>
              </a:rPr>
              <a:t>-</a:t>
            </a:r>
            <a:r>
              <a:rPr lang="zh-CN" altLang="en-US" dirty="0" smtClean="0">
                <a:effectLst/>
              </a:rPr>
              <a:t>首部长度</a:t>
            </a:r>
            <a:r>
              <a:rPr lang="en-US" altLang="zh-CN" dirty="0" smtClean="0">
                <a:effectLst/>
              </a:rPr>
              <a:t>=1020</a:t>
            </a:r>
            <a:r>
              <a:rPr lang="zh-CN" altLang="en-US" dirty="0" smtClean="0">
                <a:effectLst/>
              </a:rPr>
              <a:t>字节</a:t>
            </a:r>
            <a:r>
              <a:rPr lang="en-US" altLang="zh-CN" dirty="0" smtClean="0">
                <a:effectLst/>
              </a:rPr>
              <a:t>-20</a:t>
            </a:r>
            <a:r>
              <a:rPr lang="zh-CN" altLang="en-US" dirty="0" smtClean="0">
                <a:effectLst/>
              </a:rPr>
              <a:t>字节</a:t>
            </a:r>
            <a:r>
              <a:rPr lang="en-US" altLang="zh-CN" dirty="0" smtClean="0">
                <a:effectLst/>
              </a:rPr>
              <a:t>=1000</a:t>
            </a:r>
            <a:r>
              <a:rPr lang="zh-CN" altLang="en-US" dirty="0" smtClean="0">
                <a:effectLst/>
              </a:rPr>
              <a:t>字节。选</a:t>
            </a:r>
            <a:r>
              <a:rPr lang="en-US" altLang="zh-CN" dirty="0" smtClean="0">
                <a:effectLst/>
              </a:rPr>
              <a:t>A</a:t>
            </a:r>
            <a:r>
              <a:rPr lang="zh-CN" altLang="en-US" dirty="0" smtClean="0">
                <a:effectLst/>
              </a:rPr>
              <a:t>。</a:t>
            </a:r>
          </a:p>
          <a:p>
            <a:r>
              <a:rPr lang="zh-CN" altLang="en-US" sz="1200" kern="1200" dirty="0" smtClean="0">
                <a:solidFill>
                  <a:schemeClr val="tx1"/>
                </a:solidFill>
                <a:effectLst/>
                <a:latin typeface="+mn-lt"/>
                <a:ea typeface="+mn-ea"/>
                <a:cs typeface="+mn-cs"/>
              </a:rPr>
              <a:t/>
            </a:r>
            <a:br>
              <a:rPr lang="zh-CN" altLang="en-US" sz="1200" kern="1200" dirty="0" smtClean="0">
                <a:solidFill>
                  <a:schemeClr val="tx1"/>
                </a:solidFill>
                <a:effectLst/>
                <a:latin typeface="+mn-lt"/>
                <a:ea typeface="+mn-ea"/>
                <a:cs typeface="+mn-cs"/>
              </a:rPr>
            </a:br>
            <a:endParaRPr lang="zh-CN" altLang="en-US" sz="1200" kern="1200" dirty="0" smtClean="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30447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effectLst/>
              </a:rPr>
              <a:t>首部长度字段：占</a:t>
            </a:r>
            <a:r>
              <a:rPr lang="en-US" altLang="zh-CN" dirty="0" smtClean="0">
                <a:effectLst/>
              </a:rPr>
              <a:t>4</a:t>
            </a:r>
            <a:r>
              <a:rPr lang="zh-CN" altLang="en-US" dirty="0" smtClean="0">
                <a:effectLst/>
              </a:rPr>
              <a:t>位，给出的是</a:t>
            </a:r>
            <a:r>
              <a:rPr lang="en-US" altLang="zh-CN" dirty="0" smtClean="0">
                <a:effectLst/>
              </a:rPr>
              <a:t>IP</a:t>
            </a:r>
            <a:r>
              <a:rPr lang="zh-CN" altLang="en-US" dirty="0" smtClean="0">
                <a:effectLst/>
              </a:rPr>
              <a:t>数据报的首部长度， </a:t>
            </a:r>
            <a:r>
              <a:rPr lang="zh-CN" altLang="en-US" b="1" dirty="0" smtClean="0">
                <a:effectLst/>
              </a:rPr>
              <a:t>以</a:t>
            </a:r>
            <a:r>
              <a:rPr lang="en-US" altLang="zh-CN" b="1" dirty="0" smtClean="0">
                <a:effectLst/>
              </a:rPr>
              <a:t>4</a:t>
            </a:r>
            <a:r>
              <a:rPr lang="zh-CN" altLang="en-US" b="1" dirty="0" smtClean="0">
                <a:effectLst/>
              </a:rPr>
              <a:t>字节为单位</a:t>
            </a:r>
            <a:r>
              <a:rPr lang="zh-CN" altLang="en-US" dirty="0" smtClean="0">
                <a:effectLst/>
              </a:rPr>
              <a:t>。</a:t>
            </a:r>
          </a:p>
          <a:p>
            <a:r>
              <a:rPr lang="zh-CN" altLang="en-US" dirty="0" smtClean="0">
                <a:effectLst/>
              </a:rPr>
              <a:t>数据报长度字段：也称为总长度字段，占</a:t>
            </a:r>
            <a:r>
              <a:rPr lang="en-US" altLang="zh-CN" dirty="0" smtClean="0">
                <a:effectLst/>
              </a:rPr>
              <a:t>16</a:t>
            </a:r>
            <a:r>
              <a:rPr lang="zh-CN" altLang="en-US" dirty="0" smtClean="0">
                <a:effectLst/>
              </a:rPr>
              <a:t>位，给出</a:t>
            </a:r>
            <a:r>
              <a:rPr lang="en-US" altLang="zh-CN" dirty="0" smtClean="0">
                <a:effectLst/>
              </a:rPr>
              <a:t>IP</a:t>
            </a:r>
            <a:r>
              <a:rPr lang="zh-CN" altLang="en-US" dirty="0" smtClean="0">
                <a:effectLst/>
              </a:rPr>
              <a:t>数据报的总字节数，包括首部和数据部分。</a:t>
            </a:r>
          </a:p>
          <a:p>
            <a:r>
              <a:rPr lang="zh-CN" altLang="en-US" dirty="0" smtClean="0">
                <a:effectLst/>
              </a:rPr>
              <a:t>本题中，实际</a:t>
            </a:r>
            <a:r>
              <a:rPr lang="en-US" altLang="zh-CN" dirty="0" smtClean="0">
                <a:effectLst/>
              </a:rPr>
              <a:t>IP</a:t>
            </a:r>
            <a:r>
              <a:rPr lang="zh-CN" altLang="en-US" dirty="0" smtClean="0">
                <a:effectLst/>
              </a:rPr>
              <a:t>数据报中一个字节，对应版本号与首部长度两个字段分占一个字节的高</a:t>
            </a:r>
            <a:r>
              <a:rPr lang="en-US" altLang="zh-CN" dirty="0" smtClean="0">
                <a:effectLst/>
              </a:rPr>
              <a:t>4</a:t>
            </a:r>
            <a:r>
              <a:rPr lang="zh-CN" altLang="en-US" dirty="0" smtClean="0">
                <a:effectLst/>
              </a:rPr>
              <a:t>位与低</a:t>
            </a:r>
            <a:r>
              <a:rPr lang="en-US" altLang="zh-CN" dirty="0" smtClean="0">
                <a:effectLst/>
              </a:rPr>
              <a:t>4</a:t>
            </a:r>
            <a:r>
              <a:rPr lang="zh-CN" altLang="en-US" dirty="0" smtClean="0">
                <a:effectLst/>
              </a:rPr>
              <a:t>位。</a:t>
            </a:r>
          </a:p>
          <a:p>
            <a:r>
              <a:rPr lang="en-US" altLang="zh-CN" dirty="0" smtClean="0">
                <a:effectLst/>
              </a:rPr>
              <a:t>IP</a:t>
            </a:r>
            <a:r>
              <a:rPr lang="zh-CN" altLang="en-US" dirty="0" smtClean="0">
                <a:effectLst/>
              </a:rPr>
              <a:t>数据报的第</a:t>
            </a:r>
            <a:r>
              <a:rPr lang="en-US" altLang="zh-CN" dirty="0" smtClean="0">
                <a:effectLst/>
              </a:rPr>
              <a:t>1</a:t>
            </a:r>
            <a:r>
              <a:rPr lang="zh-CN" altLang="en-US" dirty="0" smtClean="0">
                <a:effectLst/>
              </a:rPr>
              <a:t>个字节是</a:t>
            </a:r>
            <a:r>
              <a:rPr lang="en-US" altLang="zh-CN" dirty="0" smtClean="0">
                <a:effectLst/>
              </a:rPr>
              <a:t>45H</a:t>
            </a:r>
            <a:r>
              <a:rPr lang="zh-CN" altLang="en-US" dirty="0" smtClean="0">
                <a:effectLst/>
              </a:rPr>
              <a:t>（十六进制）：转化为二进制位</a:t>
            </a:r>
            <a:r>
              <a:rPr lang="en-US" altLang="zh-CN" dirty="0" smtClean="0">
                <a:effectLst/>
              </a:rPr>
              <a:t>01000101</a:t>
            </a:r>
            <a:r>
              <a:rPr lang="zh-CN" altLang="en-US" dirty="0" smtClean="0">
                <a:effectLst/>
              </a:rPr>
              <a:t>，即首部长度为</a:t>
            </a:r>
            <a:r>
              <a:rPr lang="en-US" altLang="zh-CN" dirty="0" smtClean="0">
                <a:effectLst/>
              </a:rPr>
              <a:t>0101</a:t>
            </a:r>
            <a:r>
              <a:rPr lang="zh-CN" altLang="en-US" dirty="0" smtClean="0">
                <a:effectLst/>
              </a:rPr>
              <a:t>，对应十进制的</a:t>
            </a:r>
            <a:r>
              <a:rPr lang="en-US" altLang="zh-CN" dirty="0" smtClean="0">
                <a:effectLst/>
              </a:rPr>
              <a:t>5</a:t>
            </a:r>
            <a:r>
              <a:rPr lang="zh-CN" altLang="en-US" dirty="0" smtClean="0">
                <a:effectLst/>
              </a:rPr>
              <a:t>，故表示</a:t>
            </a:r>
            <a:r>
              <a:rPr lang="en-US" altLang="zh-CN" dirty="0" smtClean="0">
                <a:effectLst/>
              </a:rPr>
              <a:t>IPv4</a:t>
            </a:r>
            <a:r>
              <a:rPr lang="zh-CN" altLang="en-US" dirty="0" smtClean="0">
                <a:effectLst/>
              </a:rPr>
              <a:t>的首部长度为</a:t>
            </a:r>
            <a:r>
              <a:rPr lang="en-US" altLang="zh-CN" dirty="0" smtClean="0">
                <a:effectLst/>
              </a:rPr>
              <a:t>5*4=20</a:t>
            </a:r>
            <a:r>
              <a:rPr lang="zh-CN" altLang="en-US" dirty="0" smtClean="0">
                <a:effectLst/>
              </a:rPr>
              <a:t>字节。</a:t>
            </a:r>
            <a:br>
              <a:rPr lang="zh-CN" altLang="en-US" dirty="0" smtClean="0">
                <a:effectLst/>
              </a:rPr>
            </a:br>
            <a:endParaRPr lang="zh-CN" altLang="en-US" dirty="0" smtClean="0">
              <a:effectLst/>
            </a:endParaRPr>
          </a:p>
          <a:p>
            <a:r>
              <a:rPr lang="en-US" altLang="zh-CN" dirty="0" smtClean="0">
                <a:effectLst/>
              </a:rPr>
              <a:t>3FCH</a:t>
            </a:r>
            <a:r>
              <a:rPr lang="zh-CN" altLang="en-US" dirty="0" smtClean="0">
                <a:effectLst/>
              </a:rPr>
              <a:t>（十六进制）转化为十进制为</a:t>
            </a:r>
            <a:r>
              <a:rPr lang="en-US" altLang="zh-CN" dirty="0" smtClean="0">
                <a:effectLst/>
              </a:rPr>
              <a:t>1020</a:t>
            </a:r>
            <a:r>
              <a:rPr lang="zh-CN" altLang="en-US" dirty="0" smtClean="0">
                <a:effectLst/>
              </a:rPr>
              <a:t>。</a:t>
            </a:r>
          </a:p>
          <a:p>
            <a:r>
              <a:rPr lang="zh-CN" altLang="en-US" dirty="0" smtClean="0">
                <a:effectLst/>
              </a:rPr>
              <a:t>故封装的数据</a:t>
            </a:r>
            <a:r>
              <a:rPr lang="en-US" altLang="zh-CN" dirty="0" smtClean="0">
                <a:effectLst/>
              </a:rPr>
              <a:t>=</a:t>
            </a:r>
            <a:r>
              <a:rPr lang="zh-CN" altLang="en-US" dirty="0" smtClean="0">
                <a:effectLst/>
              </a:rPr>
              <a:t>数据报长度</a:t>
            </a:r>
            <a:r>
              <a:rPr lang="en-US" altLang="zh-CN" dirty="0" smtClean="0">
                <a:effectLst/>
              </a:rPr>
              <a:t>-</a:t>
            </a:r>
            <a:r>
              <a:rPr lang="zh-CN" altLang="en-US" dirty="0" smtClean="0">
                <a:effectLst/>
              </a:rPr>
              <a:t>首部长度</a:t>
            </a:r>
            <a:r>
              <a:rPr lang="en-US" altLang="zh-CN" dirty="0" smtClean="0">
                <a:effectLst/>
              </a:rPr>
              <a:t>=1020</a:t>
            </a:r>
            <a:r>
              <a:rPr lang="zh-CN" altLang="en-US" dirty="0" smtClean="0">
                <a:effectLst/>
              </a:rPr>
              <a:t>字节</a:t>
            </a:r>
            <a:r>
              <a:rPr lang="en-US" altLang="zh-CN" dirty="0" smtClean="0">
                <a:effectLst/>
              </a:rPr>
              <a:t>-20</a:t>
            </a:r>
            <a:r>
              <a:rPr lang="zh-CN" altLang="en-US" dirty="0" smtClean="0">
                <a:effectLst/>
              </a:rPr>
              <a:t>字节</a:t>
            </a:r>
            <a:r>
              <a:rPr lang="en-US" altLang="zh-CN" dirty="0" smtClean="0">
                <a:effectLst/>
              </a:rPr>
              <a:t>=1000</a:t>
            </a:r>
            <a:r>
              <a:rPr lang="zh-CN" altLang="en-US" dirty="0" smtClean="0">
                <a:effectLst/>
              </a:rPr>
              <a:t>字节。选</a:t>
            </a:r>
            <a:r>
              <a:rPr lang="en-US" altLang="zh-CN" dirty="0" smtClean="0">
                <a:effectLst/>
              </a:rPr>
              <a:t>A</a:t>
            </a:r>
            <a:r>
              <a:rPr lang="zh-CN" altLang="en-US" dirty="0" smtClean="0">
                <a:effectLst/>
              </a:rPr>
              <a:t>。</a:t>
            </a:r>
          </a:p>
          <a:p>
            <a:r>
              <a:rPr lang="zh-CN" altLang="en-US" sz="1200" kern="1200" dirty="0" smtClean="0">
                <a:solidFill>
                  <a:schemeClr val="tx1"/>
                </a:solidFill>
                <a:effectLst/>
                <a:latin typeface="+mn-lt"/>
                <a:ea typeface="+mn-ea"/>
                <a:cs typeface="+mn-cs"/>
              </a:rPr>
              <a:t/>
            </a:r>
            <a:br>
              <a:rPr lang="zh-CN" altLang="en-US" sz="1200" kern="1200" dirty="0" smtClean="0">
                <a:solidFill>
                  <a:schemeClr val="tx1"/>
                </a:solidFill>
                <a:effectLst/>
                <a:latin typeface="+mn-lt"/>
                <a:ea typeface="+mn-ea"/>
                <a:cs typeface="+mn-cs"/>
              </a:rPr>
            </a:br>
            <a:endParaRPr lang="zh-CN" altLang="en-US" sz="1200" kern="1200" dirty="0" smtClean="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20721462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唯一标识</a:t>
            </a:r>
            <a:r>
              <a:rPr lang="en-US" altLang="zh-CN" sz="1200" dirty="0" smtClean="0">
                <a:latin typeface="Microsoft YaHei" charset="-122"/>
                <a:ea typeface="Microsoft YaHei" charset="-122"/>
                <a:cs typeface="Microsoft YaHei" charset="-122"/>
              </a:rPr>
              <a:t>IP</a:t>
            </a:r>
            <a:r>
              <a:rPr lang="zh-CN" altLang="en-US" sz="1200" dirty="0" smtClean="0">
                <a:latin typeface="Microsoft YaHei" charset="-122"/>
                <a:ea typeface="Microsoft YaHei" charset="-122"/>
                <a:cs typeface="Microsoft YaHei" charset="-122"/>
              </a:rPr>
              <a:t>数据报需要：标识字段</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源</a:t>
            </a:r>
            <a:r>
              <a:rPr lang="en-US" altLang="zh-CN" sz="1200" dirty="0" smtClean="0">
                <a:latin typeface="Microsoft YaHei" charset="-122"/>
                <a:ea typeface="Microsoft YaHei" charset="-122"/>
                <a:cs typeface="Microsoft YaHei" charset="-122"/>
              </a:rPr>
              <a:t>IP</a:t>
            </a:r>
            <a:r>
              <a:rPr lang="zh-CN" altLang="en-US" sz="1200" dirty="0" smtClean="0">
                <a:latin typeface="Microsoft YaHei" charset="-122"/>
                <a:ea typeface="Microsoft YaHei" charset="-122"/>
                <a:cs typeface="Microsoft YaHei" charset="-122"/>
              </a:rPr>
              <a:t>地址</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目的</a:t>
            </a:r>
            <a:r>
              <a:rPr lang="en-US" altLang="zh-CN" sz="1200" dirty="0" smtClean="0">
                <a:latin typeface="Microsoft YaHei" charset="-122"/>
                <a:ea typeface="Microsoft YaHei" charset="-122"/>
                <a:cs typeface="Microsoft YaHei" charset="-122"/>
              </a:rPr>
              <a:t>IP</a:t>
            </a:r>
            <a:r>
              <a:rPr lang="zh-CN" altLang="en-US" sz="1200" dirty="0" smtClean="0">
                <a:latin typeface="Microsoft YaHei" charset="-122"/>
                <a:ea typeface="Microsoft YaHei" charset="-122"/>
                <a:cs typeface="Microsoft YaHei" charset="-122"/>
              </a:rPr>
              <a:t>地址</a:t>
            </a:r>
            <a:endParaRPr lang="zh-CN" altLang="en-US" dirty="0"/>
          </a:p>
        </p:txBody>
      </p:sp>
    </p:spTree>
    <p:extLst>
      <p:ext uri="{BB962C8B-B14F-4D97-AF65-F5344CB8AC3E}">
        <p14:creationId xmlns:p14="http://schemas.microsoft.com/office/powerpoint/2010/main" val="988380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80974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382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904413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一个</a:t>
            </a:r>
            <a:r>
              <a:rPr lang="en-US" altLang="zh-CN">
                <a:latin typeface="微软雅黑" panose="020B0503020204020204" charset="-122"/>
                <a:ea typeface="微软雅黑" panose="020B0503020204020204" charset="-122"/>
                <a:cs typeface="微软雅黑" panose="020B0503020204020204" charset="-122"/>
                <a:sym typeface="+mn-ea"/>
              </a:rPr>
              <a:t>IP</a:t>
            </a:r>
            <a:r>
              <a:rPr lang="zh-CN" altLang="en-US">
                <a:latin typeface="微软雅黑" panose="020B0503020204020204" charset="-122"/>
                <a:ea typeface="微软雅黑" panose="020B0503020204020204" charset="-122"/>
                <a:cs typeface="微软雅黑" panose="020B0503020204020204" charset="-122"/>
                <a:sym typeface="+mn-ea"/>
              </a:rPr>
              <a:t>数据报从源主机到目的主机传输过程中，可能经过多个运行不同数据链路层协议的网络，不同数据链路层协议所能承载的网络层数据报的最大长度不尽相同。</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p>
        </p:txBody>
      </p:sp>
    </p:spTree>
    <p:extLst>
      <p:ext uri="{BB962C8B-B14F-4D97-AF65-F5344CB8AC3E}">
        <p14:creationId xmlns:p14="http://schemas.microsoft.com/office/powerpoint/2010/main" val="1132299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一个</a:t>
            </a:r>
            <a:r>
              <a:rPr lang="en-US" altLang="zh-CN">
                <a:latin typeface="微软雅黑" panose="020B0503020204020204" charset="-122"/>
                <a:ea typeface="微软雅黑" panose="020B0503020204020204" charset="-122"/>
                <a:cs typeface="微软雅黑" panose="020B0503020204020204" charset="-122"/>
                <a:sym typeface="+mn-ea"/>
              </a:rPr>
              <a:t>IP</a:t>
            </a:r>
            <a:r>
              <a:rPr lang="zh-CN" altLang="en-US">
                <a:latin typeface="微软雅黑" panose="020B0503020204020204" charset="-122"/>
                <a:ea typeface="微软雅黑" panose="020B0503020204020204" charset="-122"/>
                <a:cs typeface="微软雅黑" panose="020B0503020204020204" charset="-122"/>
                <a:sym typeface="+mn-ea"/>
              </a:rPr>
              <a:t>数据报从源主机到目的主机传输过程中，可能经过多个运行不同数据链路层协议的网络，不同数据链路层协议所能承载的网络层数据报的最大长度不尽相同。</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p>
        </p:txBody>
      </p:sp>
    </p:spTree>
    <p:extLst>
      <p:ext uri="{BB962C8B-B14F-4D97-AF65-F5344CB8AC3E}">
        <p14:creationId xmlns:p14="http://schemas.microsoft.com/office/powerpoint/2010/main" val="498203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一个</a:t>
            </a:r>
            <a:r>
              <a:rPr lang="en-US" altLang="zh-CN">
                <a:latin typeface="微软雅黑" panose="020B0503020204020204" charset="-122"/>
                <a:ea typeface="微软雅黑" panose="020B0503020204020204" charset="-122"/>
                <a:cs typeface="微软雅黑" panose="020B0503020204020204" charset="-122"/>
                <a:sym typeface="+mn-ea"/>
              </a:rPr>
              <a:t>IP</a:t>
            </a:r>
            <a:r>
              <a:rPr lang="zh-CN" altLang="en-US">
                <a:latin typeface="微软雅黑" panose="020B0503020204020204" charset="-122"/>
                <a:ea typeface="微软雅黑" panose="020B0503020204020204" charset="-122"/>
                <a:cs typeface="微软雅黑" panose="020B0503020204020204" charset="-122"/>
                <a:sym typeface="+mn-ea"/>
              </a:rPr>
              <a:t>数据报从源主机到目的主机传输过程中，可能经过多个运行不同数据链路层协议的网络，不同数据链路层协议所能承载的网络层数据报的最大长度不尽相同。</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p>
        </p:txBody>
      </p:sp>
    </p:spTree>
    <p:extLst>
      <p:ext uri="{BB962C8B-B14F-4D97-AF65-F5344CB8AC3E}">
        <p14:creationId xmlns:p14="http://schemas.microsoft.com/office/powerpoint/2010/main" val="335655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20268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226130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cs typeface="微软雅黑" panose="020B0503020204020204" charset="-122"/>
                <a:sym typeface="+mn-ea"/>
              </a:rPr>
              <a:t>主机在发送应用层数据时，经过层层封装，在网络层会将源主机</a:t>
            </a:r>
            <a:r>
              <a:rPr lang="en-US" altLang="zh-CN" dirty="0">
                <a:latin typeface="微软雅黑" panose="020B0503020204020204" charset="-122"/>
                <a:ea typeface="微软雅黑" panose="020B0503020204020204" charset="-122"/>
                <a:cs typeface="微软雅黑" panose="020B0503020204020204" charset="-122"/>
                <a:sym typeface="+mn-ea"/>
              </a:rPr>
              <a:t>IP</a:t>
            </a:r>
            <a:r>
              <a:rPr lang="zh-CN" altLang="en-US" dirty="0">
                <a:latin typeface="微软雅黑" panose="020B0503020204020204" charset="-122"/>
                <a:ea typeface="微软雅黑" panose="020B0503020204020204" charset="-122"/>
                <a:cs typeface="微软雅黑" panose="020B0503020204020204" charset="-122"/>
                <a:sym typeface="+mn-ea"/>
              </a:rPr>
              <a:t>地址以及目的主机</a:t>
            </a:r>
            <a:r>
              <a:rPr lang="en-US" altLang="zh-CN" dirty="0">
                <a:latin typeface="微软雅黑" panose="020B0503020204020204" charset="-122"/>
                <a:ea typeface="微软雅黑" panose="020B0503020204020204" charset="-122"/>
                <a:cs typeface="微软雅黑" panose="020B0503020204020204" charset="-122"/>
                <a:sym typeface="+mn-ea"/>
              </a:rPr>
              <a:t>IP</a:t>
            </a:r>
            <a:r>
              <a:rPr lang="zh-CN" altLang="en-US" dirty="0">
                <a:latin typeface="微软雅黑" panose="020B0503020204020204" charset="-122"/>
                <a:ea typeface="微软雅黑" panose="020B0503020204020204" charset="-122"/>
                <a:cs typeface="微软雅黑" panose="020B0503020204020204" charset="-122"/>
                <a:sym typeface="+mn-ea"/>
              </a:rPr>
              <a:t>地址填充到</a:t>
            </a:r>
            <a:r>
              <a:rPr lang="en-US" altLang="zh-CN" dirty="0">
                <a:latin typeface="微软雅黑" panose="020B0503020204020204" charset="-122"/>
                <a:ea typeface="微软雅黑" panose="020B0503020204020204" charset="-122"/>
                <a:cs typeface="微软雅黑" panose="020B0503020204020204" charset="-122"/>
                <a:sym typeface="+mn-ea"/>
              </a:rPr>
              <a:t>IP</a:t>
            </a:r>
            <a:r>
              <a:rPr lang="zh-CN" altLang="en-US" dirty="0">
                <a:latin typeface="微软雅黑" panose="020B0503020204020204" charset="-122"/>
                <a:ea typeface="微软雅黑" panose="020B0503020204020204" charset="-122"/>
                <a:cs typeface="微软雅黑" panose="020B0503020204020204" charset="-122"/>
                <a:sym typeface="+mn-ea"/>
              </a:rPr>
              <a:t>数据报的首部中。</a:t>
            </a:r>
          </a:p>
          <a:p>
            <a:r>
              <a:rPr lang="zh-CN" altLang="en-US" dirty="0">
                <a:latin typeface="微软雅黑" panose="020B0503020204020204" charset="-122"/>
                <a:ea typeface="微软雅黑" panose="020B0503020204020204" charset="-122"/>
                <a:cs typeface="微软雅黑" panose="020B0503020204020204" charset="-122"/>
                <a:sym typeface="+mn-ea"/>
              </a:rPr>
              <a:t>路由器依据目的</a:t>
            </a:r>
            <a:r>
              <a:rPr lang="en-US" altLang="zh-CN" dirty="0">
                <a:latin typeface="微软雅黑" panose="020B0503020204020204" charset="-122"/>
                <a:ea typeface="微软雅黑" panose="020B0503020204020204" charset="-122"/>
                <a:cs typeface="微软雅黑" panose="020B0503020204020204" charset="-122"/>
                <a:sym typeface="+mn-ea"/>
              </a:rPr>
              <a:t>IP</a:t>
            </a:r>
            <a:r>
              <a:rPr lang="zh-CN" altLang="en-US" dirty="0">
                <a:latin typeface="微软雅黑" panose="020B0503020204020204" charset="-122"/>
                <a:ea typeface="微软雅黑" panose="020B0503020204020204" charset="-122"/>
                <a:cs typeface="微软雅黑" panose="020B0503020204020204" charset="-122"/>
                <a:sym typeface="+mn-ea"/>
              </a:rPr>
              <a:t>地址查询转发表，转发</a:t>
            </a:r>
            <a:r>
              <a:rPr lang="en-US" altLang="zh-CN" dirty="0">
                <a:latin typeface="微软雅黑" panose="020B0503020204020204" charset="-122"/>
                <a:ea typeface="微软雅黑" panose="020B0503020204020204" charset="-122"/>
                <a:cs typeface="微软雅黑" panose="020B0503020204020204" charset="-122"/>
                <a:sym typeface="+mn-ea"/>
              </a:rPr>
              <a:t>IP</a:t>
            </a:r>
            <a:r>
              <a:rPr lang="zh-CN" altLang="en-US" dirty="0">
                <a:latin typeface="微软雅黑" panose="020B0503020204020204" charset="-122"/>
                <a:ea typeface="微软雅黑" panose="020B0503020204020204" charset="-122"/>
                <a:cs typeface="微软雅黑" panose="020B0503020204020204" charset="-122"/>
                <a:sym typeface="+mn-ea"/>
              </a:rPr>
              <a:t>数据报，并送到目的主机。</a:t>
            </a:r>
            <a:endParaRPr lang="zh-CN" altLang="en-US" dirty="0">
              <a:latin typeface="微软雅黑" panose="020B0503020204020204" charset="-122"/>
              <a:ea typeface="微软雅黑" panose="020B0503020204020204" charset="-122"/>
              <a:cs typeface="微软雅黑" panose="020B0503020204020204" charset="-122"/>
            </a:endParaRPr>
          </a:p>
          <a:p>
            <a:endParaRPr lang="zh-CN" altLang="en-US"/>
          </a:p>
        </p:txBody>
      </p:sp>
    </p:spTree>
    <p:extLst>
      <p:ext uri="{BB962C8B-B14F-4D97-AF65-F5344CB8AC3E}">
        <p14:creationId xmlns:p14="http://schemas.microsoft.com/office/powerpoint/2010/main" val="17141595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en-US" altLang="zh-CN" dirty="0" smtClean="0"/>
              <a:t>E</a:t>
            </a:r>
            <a:r>
              <a:rPr kumimoji="1" lang="zh-CN" altLang="en-US" dirty="0" smtClean="0"/>
              <a:t>保留地址拿来做研究，搜索开发实验使用。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94</a:t>
            </a:fld>
            <a:endParaRPr lang="zh-CN" altLang="en-US"/>
          </a:p>
        </p:txBody>
      </p:sp>
    </p:spTree>
    <p:extLst>
      <p:ext uri="{BB962C8B-B14F-4D97-AF65-F5344CB8AC3E}">
        <p14:creationId xmlns:p14="http://schemas.microsoft.com/office/powerpoint/2010/main" val="4880367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600" dirty="0" smtClean="0"/>
              <a:t>1</a:t>
            </a:r>
            <a:r>
              <a:rPr lang="zh-CN" altLang="en-US" sz="1600" dirty="0" smtClean="0"/>
              <a:t>、</a:t>
            </a:r>
            <a:r>
              <a:rPr lang="en-US" altLang="zh-CN" sz="1600" dirty="0" smtClean="0"/>
              <a:t>0.0.0.0</a:t>
            </a:r>
            <a:r>
              <a:rPr lang="zh-CN" altLang="en-US" sz="1600" dirty="0" smtClean="0"/>
              <a:t>获取</a:t>
            </a:r>
            <a:r>
              <a:rPr lang="en-US" altLang="zh-CN" sz="1600" dirty="0" err="1" smtClean="0"/>
              <a:t>Ip</a:t>
            </a:r>
            <a:r>
              <a:rPr lang="zh-CN" altLang="en-US" sz="1600" dirty="0" smtClean="0"/>
              <a:t>地址的时候可以用。</a:t>
            </a:r>
            <a:endParaRPr lang="en-US" altLang="zh-CN" sz="1600" dirty="0" smtClean="0"/>
          </a:p>
          <a:p>
            <a:r>
              <a:rPr lang="en-US" altLang="zh-CN" sz="1600" dirty="0" smtClean="0"/>
              <a:t>2</a:t>
            </a:r>
            <a:r>
              <a:rPr lang="zh-CN" altLang="en-US" sz="1600" dirty="0" smtClean="0"/>
              <a:t>、</a:t>
            </a:r>
            <a:endParaRPr lang="en-US" altLang="zh-CN" sz="1600" dirty="0" smtClean="0"/>
          </a:p>
          <a:p>
            <a:r>
              <a:rPr lang="en-US" altLang="zh-CN" sz="1600" dirty="0" smtClean="0"/>
              <a:t>3</a:t>
            </a:r>
            <a:r>
              <a:rPr lang="zh-CN" altLang="en-US" sz="1600" dirty="0" smtClean="0"/>
              <a:t>、</a:t>
            </a:r>
            <a:r>
              <a:rPr lang="en-US" altLang="zh-CN" sz="1600" dirty="0" smtClean="0"/>
              <a:t>255.255.255.255</a:t>
            </a:r>
            <a:r>
              <a:rPr lang="zh-CN" altLang="en-US" sz="1600" dirty="0" smtClean="0"/>
              <a:t>：表示广播地址。此网络内所有主机都可以收到。</a:t>
            </a:r>
            <a:endParaRPr lang="en-US" altLang="zh-CN" sz="1600" dirty="0" smtClean="0"/>
          </a:p>
          <a:p>
            <a:r>
              <a:rPr lang="en-US" altLang="zh-CN" sz="1600" dirty="0" smtClean="0"/>
              <a:t>4</a:t>
            </a:r>
            <a:r>
              <a:rPr lang="zh-CN" altLang="en-US" sz="1600" dirty="0" smtClean="0"/>
              <a:t>、</a:t>
            </a:r>
            <a:r>
              <a:rPr lang="en-US" altLang="zh-CN" sz="1600" dirty="0" smtClean="0"/>
              <a:t>127.0.0.1.ping</a:t>
            </a:r>
            <a:r>
              <a:rPr lang="zh-CN" altLang="en-US" sz="1600" dirty="0" smtClean="0"/>
              <a:t>一下，网络是否畅通。</a:t>
            </a:r>
            <a:endParaRPr lang="zh-CN" altLang="en-US" sz="1600" dirty="0"/>
          </a:p>
        </p:txBody>
      </p:sp>
    </p:spTree>
    <p:extLst>
      <p:ext uri="{BB962C8B-B14F-4D97-AF65-F5344CB8AC3E}">
        <p14:creationId xmlns:p14="http://schemas.microsoft.com/office/powerpoint/2010/main" val="1830080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67562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为了缓解地址空间不足，提高</a:t>
            </a:r>
            <a:r>
              <a:rPr kumimoji="1" lang="en-US" altLang="zh-CN" dirty="0" smtClean="0"/>
              <a:t>IP</a:t>
            </a:r>
            <a:r>
              <a:rPr kumimoji="1" lang="zh-CN" altLang="en-US" dirty="0" smtClean="0"/>
              <a:t>地址空间利用率：另外的两种策略子网化和超网化。</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101</a:t>
            </a:fld>
            <a:endParaRPr lang="zh-CN" altLang="en-US"/>
          </a:p>
        </p:txBody>
      </p:sp>
    </p:spTree>
    <p:extLst>
      <p:ext uri="{BB962C8B-B14F-4D97-AF65-F5344CB8AC3E}">
        <p14:creationId xmlns:p14="http://schemas.microsoft.com/office/powerpoint/2010/main" val="1015410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5285919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为了缓解地址空间不足，提高</a:t>
            </a:r>
            <a:r>
              <a:rPr kumimoji="1" lang="en-US" altLang="zh-CN" dirty="0" smtClean="0"/>
              <a:t>IP</a:t>
            </a:r>
            <a:r>
              <a:rPr kumimoji="1" lang="zh-CN" altLang="en-US" dirty="0" smtClean="0"/>
              <a:t>地址空间利用率：另外的两种策略子网化和超网化。</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102</a:t>
            </a:fld>
            <a:endParaRPr lang="zh-CN" altLang="en-US"/>
          </a:p>
        </p:txBody>
      </p:sp>
    </p:spTree>
    <p:extLst>
      <p:ext uri="{BB962C8B-B14F-4D97-AF65-F5344CB8AC3E}">
        <p14:creationId xmlns:p14="http://schemas.microsoft.com/office/powerpoint/2010/main" val="10362656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为了缓解地址空间不足，提高</a:t>
            </a:r>
            <a:r>
              <a:rPr kumimoji="1" lang="en-US" altLang="zh-CN" dirty="0" smtClean="0"/>
              <a:t>IP</a:t>
            </a:r>
            <a:r>
              <a:rPr kumimoji="1" lang="zh-CN" altLang="en-US" dirty="0" smtClean="0"/>
              <a:t>地址空间利用率：另外的两种策略子网化和超网化。</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103</a:t>
            </a:fld>
            <a:endParaRPr lang="zh-CN" altLang="en-US"/>
          </a:p>
        </p:txBody>
      </p:sp>
    </p:spTree>
    <p:extLst>
      <p:ext uri="{BB962C8B-B14F-4D97-AF65-F5344CB8AC3E}">
        <p14:creationId xmlns:p14="http://schemas.microsoft.com/office/powerpoint/2010/main" val="414863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19</a:t>
            </a:r>
            <a:r>
              <a:rPr kumimoji="1" lang="zh-CN" altLang="en-US" dirty="0" smtClean="0"/>
              <a:t>年</a:t>
            </a:r>
            <a:r>
              <a:rPr kumimoji="1" lang="en-US" altLang="zh-CN" dirty="0" smtClean="0"/>
              <a:t>10</a:t>
            </a:r>
            <a:r>
              <a:rPr kumimoji="1" lang="zh-CN" altLang="en-US" dirty="0" smtClean="0"/>
              <a:t>月份</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107</a:t>
            </a:fld>
            <a:endParaRPr lang="zh-CN" altLang="en-US"/>
          </a:p>
        </p:txBody>
      </p:sp>
    </p:spTree>
    <p:extLst>
      <p:ext uri="{BB962C8B-B14F-4D97-AF65-F5344CB8AC3E}">
        <p14:creationId xmlns:p14="http://schemas.microsoft.com/office/powerpoint/2010/main" val="186722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19</a:t>
            </a:r>
            <a:r>
              <a:rPr kumimoji="1" lang="zh-CN" altLang="en-US" dirty="0" smtClean="0"/>
              <a:t>年</a:t>
            </a:r>
            <a:r>
              <a:rPr kumimoji="1" lang="en-US" altLang="zh-CN" dirty="0" smtClean="0"/>
              <a:t>4</a:t>
            </a:r>
            <a:r>
              <a:rPr kumimoji="1" lang="zh-CN" altLang="en-US" dirty="0" smtClean="0"/>
              <a:t>月份</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108</a:t>
            </a:fld>
            <a:endParaRPr lang="zh-CN" altLang="en-US"/>
          </a:p>
        </p:txBody>
      </p:sp>
    </p:spTree>
    <p:extLst>
      <p:ext uri="{BB962C8B-B14F-4D97-AF65-F5344CB8AC3E}">
        <p14:creationId xmlns:p14="http://schemas.microsoft.com/office/powerpoint/2010/main" val="17147507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19</a:t>
            </a:r>
            <a:r>
              <a:rPr kumimoji="1" lang="zh-CN" altLang="en-US" dirty="0" smtClean="0"/>
              <a:t>年</a:t>
            </a:r>
            <a:r>
              <a:rPr kumimoji="1" lang="en-US" altLang="zh-CN" dirty="0" smtClean="0"/>
              <a:t>4</a:t>
            </a:r>
            <a:r>
              <a:rPr kumimoji="1" lang="zh-CN" altLang="en-US" dirty="0" smtClean="0"/>
              <a:t>月份</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109</a:t>
            </a:fld>
            <a:endParaRPr lang="zh-CN" altLang="en-US"/>
          </a:p>
        </p:txBody>
      </p:sp>
    </p:spTree>
    <p:extLst>
      <p:ext uri="{BB962C8B-B14F-4D97-AF65-F5344CB8AC3E}">
        <p14:creationId xmlns:p14="http://schemas.microsoft.com/office/powerpoint/2010/main" val="1084967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19</a:t>
            </a:r>
            <a:r>
              <a:rPr kumimoji="1" lang="zh-CN" altLang="en-US" dirty="0" smtClean="0"/>
              <a:t>年</a:t>
            </a:r>
            <a:r>
              <a:rPr kumimoji="1" lang="en-US" altLang="zh-CN" dirty="0" smtClean="0"/>
              <a:t>4</a:t>
            </a:r>
            <a:r>
              <a:rPr kumimoji="1" lang="zh-CN" altLang="en-US" dirty="0" smtClean="0"/>
              <a:t>月份</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110</a:t>
            </a:fld>
            <a:endParaRPr lang="zh-CN" altLang="en-US"/>
          </a:p>
        </p:txBody>
      </p:sp>
    </p:spTree>
    <p:extLst>
      <p:ext uri="{BB962C8B-B14F-4D97-AF65-F5344CB8AC3E}">
        <p14:creationId xmlns:p14="http://schemas.microsoft.com/office/powerpoint/2010/main" val="18254959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19</a:t>
            </a:r>
            <a:r>
              <a:rPr kumimoji="1" lang="zh-CN" altLang="en-US" dirty="0" smtClean="0"/>
              <a:t>年</a:t>
            </a:r>
            <a:r>
              <a:rPr kumimoji="1" lang="en-US" altLang="zh-CN" dirty="0" smtClean="0"/>
              <a:t>4</a:t>
            </a:r>
            <a:r>
              <a:rPr kumimoji="1" lang="zh-CN" altLang="en-US" dirty="0" smtClean="0"/>
              <a:t>月份</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111</a:t>
            </a:fld>
            <a:endParaRPr lang="zh-CN" altLang="en-US"/>
          </a:p>
        </p:txBody>
      </p:sp>
    </p:spTree>
    <p:extLst>
      <p:ext uri="{BB962C8B-B14F-4D97-AF65-F5344CB8AC3E}">
        <p14:creationId xmlns:p14="http://schemas.microsoft.com/office/powerpoint/2010/main" val="451864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IPv4</a:t>
            </a:r>
            <a:r>
              <a:rPr lang="zh-CN" altLang="en-US">
                <a:latin typeface="微软雅黑" panose="020B0503020204020204" charset="-122"/>
                <a:ea typeface="微软雅黑" panose="020B0503020204020204" charset="-122"/>
                <a:cs typeface="微软雅黑" panose="020B0503020204020204" charset="-122"/>
                <a:sym typeface="+mn-ea"/>
              </a:rPr>
              <a:t>地址分配殆尽，很多主机使用私有地址，但是在公共网络上私有地址是无效的。</a:t>
            </a:r>
            <a:endParaRPr lang="zh-CN" altLang="en-US"/>
          </a:p>
        </p:txBody>
      </p:sp>
    </p:spTree>
    <p:extLst>
      <p:ext uri="{BB962C8B-B14F-4D97-AF65-F5344CB8AC3E}">
        <p14:creationId xmlns:p14="http://schemas.microsoft.com/office/powerpoint/2010/main" val="3340863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117</a:t>
            </a:fld>
            <a:endParaRPr lang="zh-CN" altLang="en-US"/>
          </a:p>
        </p:txBody>
      </p:sp>
    </p:spTree>
    <p:extLst>
      <p:ext uri="{BB962C8B-B14F-4D97-AF65-F5344CB8AC3E}">
        <p14:creationId xmlns:p14="http://schemas.microsoft.com/office/powerpoint/2010/main" val="17370311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主机或路由器在处理或转发</a:t>
            </a:r>
            <a:r>
              <a:rPr lang="en-US" altLang="zh-CN" dirty="0"/>
              <a:t>IP</a:t>
            </a:r>
            <a:r>
              <a:rPr lang="zh-CN" altLang="en-US" dirty="0"/>
              <a:t>数据报的过程中，由于种种原因可能</a:t>
            </a:r>
            <a:r>
              <a:rPr lang="zh-CN" altLang="en-US" dirty="0" smtClean="0"/>
              <a:t>导致异常发生</a:t>
            </a:r>
            <a:r>
              <a:rPr lang="zh-CN" altLang="en-US" dirty="0"/>
              <a:t>，此时主机或路由器就可能需要将这些异常情况，即使反馈给其他主机或者路由器。</a:t>
            </a:r>
          </a:p>
          <a:p>
            <a:r>
              <a:rPr lang="zh-CN" altLang="en-US" dirty="0"/>
              <a:t>而</a:t>
            </a:r>
            <a:r>
              <a:rPr lang="en-US" altLang="zh-CN" dirty="0" err="1" smtClean="0"/>
              <a:t>Ip</a:t>
            </a:r>
            <a:r>
              <a:rPr lang="zh-CN" altLang="en-US" dirty="0" smtClean="0"/>
              <a:t>协议本身</a:t>
            </a:r>
            <a:r>
              <a:rPr lang="zh-CN" altLang="en-US" dirty="0"/>
              <a:t>没有这种功能，就需要互联网控制报文协议</a:t>
            </a:r>
          </a:p>
        </p:txBody>
      </p:sp>
    </p:spTree>
    <p:extLst>
      <p:ext uri="{BB962C8B-B14F-4D97-AF65-F5344CB8AC3E}">
        <p14:creationId xmlns:p14="http://schemas.microsoft.com/office/powerpoint/2010/main" val="182998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1091949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版本：支出协议版本号</a:t>
            </a:r>
            <a:endParaRPr lang="en-US" altLang="zh-CN" dirty="0" smtClean="0"/>
          </a:p>
          <a:p>
            <a:r>
              <a:rPr lang="zh-CN" altLang="en-US" dirty="0" smtClean="0"/>
              <a:t>流量类型：和</a:t>
            </a:r>
            <a:r>
              <a:rPr lang="en-US" altLang="zh-CN" dirty="0" smtClean="0"/>
              <a:t>IPV4</a:t>
            </a:r>
            <a:r>
              <a:rPr lang="zh-CN" altLang="en-US" dirty="0" smtClean="0"/>
              <a:t>的区分服务（</a:t>
            </a:r>
            <a:r>
              <a:rPr lang="en-US" altLang="zh-CN" dirty="0" err="1" smtClean="0"/>
              <a:t>tos</a:t>
            </a:r>
            <a:r>
              <a:rPr lang="zh-CN" altLang="en-US" dirty="0" smtClean="0"/>
              <a:t>）字段功能类似</a:t>
            </a:r>
            <a:endParaRPr lang="en-US" altLang="zh-CN" dirty="0" smtClean="0"/>
          </a:p>
          <a:p>
            <a:r>
              <a:rPr lang="zh-CN" altLang="en-US" dirty="0" smtClean="0"/>
              <a:t>流标签：用来标识</a:t>
            </a:r>
            <a:r>
              <a:rPr lang="en-US" altLang="zh-CN" dirty="0" err="1" smtClean="0"/>
              <a:t>Ip</a:t>
            </a:r>
            <a:r>
              <a:rPr lang="zh-CN" altLang="en-US" dirty="0" smtClean="0"/>
              <a:t>数据报的流</a:t>
            </a:r>
            <a:endParaRPr lang="en-US" altLang="zh-CN" dirty="0" smtClean="0"/>
          </a:p>
          <a:p>
            <a:r>
              <a:rPr lang="zh-CN" altLang="en-US" dirty="0" smtClean="0"/>
              <a:t>有效载荷长度字段：</a:t>
            </a:r>
            <a:r>
              <a:rPr lang="en-US" altLang="zh-CN" dirty="0" smtClean="0"/>
              <a:t>IPV6</a:t>
            </a:r>
            <a:r>
              <a:rPr lang="zh-CN" altLang="en-US" dirty="0" smtClean="0"/>
              <a:t>数据报中数据的字节数量。</a:t>
            </a:r>
            <a:endParaRPr lang="en-US" altLang="zh-CN" dirty="0" smtClean="0"/>
          </a:p>
          <a:p>
            <a:r>
              <a:rPr lang="zh-CN" altLang="en-US" dirty="0" smtClean="0"/>
              <a:t>下一个首部：用来标识</a:t>
            </a:r>
            <a:r>
              <a:rPr lang="en-US" altLang="zh-CN" dirty="0" smtClean="0"/>
              <a:t>IPV6</a:t>
            </a:r>
            <a:r>
              <a:rPr lang="zh-CN" altLang="en-US" dirty="0" smtClean="0"/>
              <a:t>数据报要上交给上层的协议是那个，是</a:t>
            </a:r>
            <a:r>
              <a:rPr lang="en-US" altLang="zh-CN" dirty="0" smtClean="0"/>
              <a:t>TCP</a:t>
            </a:r>
            <a:r>
              <a:rPr lang="zh-CN" altLang="en-US" dirty="0" smtClean="0"/>
              <a:t>还是</a:t>
            </a:r>
            <a:r>
              <a:rPr lang="en-US" altLang="zh-CN" dirty="0" smtClean="0"/>
              <a:t>UDP</a:t>
            </a:r>
          </a:p>
          <a:p>
            <a:r>
              <a:rPr lang="zh-CN" altLang="en-US" dirty="0" smtClean="0"/>
              <a:t>跳数限制：与生存时间</a:t>
            </a:r>
            <a:r>
              <a:rPr lang="en-US" altLang="zh-CN" dirty="0" err="1" smtClean="0"/>
              <a:t>ttl</a:t>
            </a:r>
            <a:r>
              <a:rPr lang="zh-CN" altLang="en-US" dirty="0" smtClean="0"/>
              <a:t>功能类似</a:t>
            </a:r>
            <a:endParaRPr lang="en-US" altLang="zh-CN" dirty="0" smtClean="0"/>
          </a:p>
          <a:p>
            <a:endParaRPr lang="en-US" altLang="zh-CN" dirty="0" smtClean="0"/>
          </a:p>
        </p:txBody>
      </p:sp>
    </p:spTree>
    <p:extLst>
      <p:ext uri="{BB962C8B-B14F-4D97-AF65-F5344CB8AC3E}">
        <p14:creationId xmlns:p14="http://schemas.microsoft.com/office/powerpoint/2010/main" val="7490643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charset="-122"/>
                <a:ea typeface="微软雅黑" panose="020B0503020204020204" charset="-122"/>
                <a:cs typeface="微软雅黑" panose="020B0503020204020204" charset="-122"/>
              </a:rPr>
              <a:t>单播：可以标识网络中唯一的主机或路由器接口</a:t>
            </a:r>
            <a:endParaRPr lang="en-US" altLang="zh-CN" sz="1200" dirty="0" smtClean="0">
              <a:latin typeface="微软雅黑" panose="020B0503020204020204" charset="-122"/>
              <a:ea typeface="微软雅黑" panose="020B0503020204020204" charset="-122"/>
              <a:cs typeface="微软雅黑" panose="020B0503020204020204" charset="-122"/>
            </a:endParaRPr>
          </a:p>
          <a:p>
            <a:r>
              <a:rPr kumimoji="1" lang="zh-CN" altLang="en-US" sz="1200" dirty="0" smtClean="0">
                <a:latin typeface="微软雅黑" panose="020B0503020204020204" charset="-122"/>
                <a:ea typeface="微软雅黑" panose="020B0503020204020204" charset="-122"/>
                <a:cs typeface="微软雅黑" panose="020B0503020204020204" charset="-122"/>
              </a:rPr>
              <a:t>组播：标识网络中的一组主机。</a:t>
            </a:r>
            <a:endParaRPr kumimoji="1" lang="en-US" altLang="zh-CN" sz="1200" dirty="0" smtClean="0">
              <a:latin typeface="微软雅黑" panose="020B0503020204020204" charset="-122"/>
              <a:ea typeface="微软雅黑" panose="020B0503020204020204" charset="-122"/>
              <a:cs typeface="微软雅黑" panose="020B0503020204020204" charset="-122"/>
            </a:endParaRPr>
          </a:p>
          <a:p>
            <a:r>
              <a:rPr kumimoji="1" lang="zh-CN" altLang="en-US" sz="1200" dirty="0" smtClean="0">
                <a:latin typeface="微软雅黑" panose="020B0503020204020204" charset="-122"/>
                <a:ea typeface="微软雅黑" panose="020B0503020204020204" charset="-122"/>
                <a:cs typeface="微软雅黑" panose="020B0503020204020204" charset="-122"/>
              </a:rPr>
              <a:t>任播：也是标识网络中的一组主机，但是当向一个任播地址发送数据报的时候，只有该任播地址组内某个成员收到数据报</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122</a:t>
            </a:fld>
            <a:endParaRPr lang="zh-CN" altLang="en-US"/>
          </a:p>
        </p:txBody>
      </p:sp>
    </p:spTree>
    <p:extLst>
      <p:ext uri="{BB962C8B-B14F-4D97-AF65-F5344CB8AC3E}">
        <p14:creationId xmlns:p14="http://schemas.microsoft.com/office/powerpoint/2010/main" val="18474000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123</a:t>
            </a:fld>
            <a:endParaRPr lang="zh-CN" altLang="en-US"/>
          </a:p>
        </p:txBody>
      </p:sp>
    </p:spTree>
    <p:extLst>
      <p:ext uri="{BB962C8B-B14F-4D97-AF65-F5344CB8AC3E}">
        <p14:creationId xmlns:p14="http://schemas.microsoft.com/office/powerpoint/2010/main" val="14252405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网络中的路由器抽象为图</a:t>
            </a:r>
            <a:r>
              <a:rPr lang="en-US" altLang="zh-CN"/>
              <a:t>G</a:t>
            </a:r>
            <a:r>
              <a:rPr lang="zh-CN" altLang="en-US"/>
              <a:t>的结点，连接两个路由器的网络链路抽象为</a:t>
            </a:r>
            <a:r>
              <a:rPr lang="en-US" altLang="zh-CN"/>
              <a:t>G</a:t>
            </a:r>
            <a:r>
              <a:rPr lang="zh-CN" altLang="en-US"/>
              <a:t>的边，网络链路的费用（比如带宽、时延等）抽象为</a:t>
            </a:r>
            <a:r>
              <a:rPr lang="en-US" altLang="zh-CN"/>
              <a:t>G</a:t>
            </a:r>
          </a:p>
        </p:txBody>
      </p:sp>
    </p:spTree>
    <p:extLst>
      <p:ext uri="{BB962C8B-B14F-4D97-AF65-F5344CB8AC3E}">
        <p14:creationId xmlns:p14="http://schemas.microsoft.com/office/powerpoint/2010/main" val="1388247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网络中的路由器抽象为图</a:t>
            </a:r>
            <a:r>
              <a:rPr lang="en-US" altLang="zh-CN"/>
              <a:t>G</a:t>
            </a:r>
            <a:r>
              <a:rPr lang="zh-CN" altLang="en-US"/>
              <a:t>的结点，连接两个路由器的网络链路抽象为</a:t>
            </a:r>
            <a:r>
              <a:rPr lang="en-US" altLang="zh-CN"/>
              <a:t>G</a:t>
            </a:r>
            <a:r>
              <a:rPr lang="zh-CN" altLang="en-US"/>
              <a:t>的边，网络链路的费用（比如带宽、时延等）抽象为</a:t>
            </a:r>
            <a:r>
              <a:rPr lang="en-US" altLang="zh-CN"/>
              <a:t>G</a:t>
            </a:r>
          </a:p>
        </p:txBody>
      </p:sp>
    </p:spTree>
    <p:extLst>
      <p:ext uri="{BB962C8B-B14F-4D97-AF65-F5344CB8AC3E}">
        <p14:creationId xmlns:p14="http://schemas.microsoft.com/office/powerpoint/2010/main" val="75023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迪科斯彻</a:t>
            </a:r>
            <a:r>
              <a:rPr lang="en-US" altLang="zh-CN" sz="1200" b="0" i="0" u="none" strike="noStrike" kern="1200" dirty="0" smtClean="0">
                <a:solidFill>
                  <a:schemeClr val="tx1"/>
                </a:solidFill>
                <a:effectLst/>
                <a:latin typeface="+mn-lt"/>
                <a:ea typeface="+mn-ea"/>
                <a:cs typeface="+mn-cs"/>
              </a:rPr>
              <a:t>Dijkstra</a:t>
            </a:r>
            <a:r>
              <a:rPr lang="zh-CN" altLang="en-US" sz="1200" b="0" i="0" u="none" strike="noStrike" kern="1200" dirty="0" smtClean="0">
                <a:solidFill>
                  <a:schemeClr val="tx1"/>
                </a:solidFill>
                <a:effectLst/>
                <a:latin typeface="+mn-lt"/>
                <a:ea typeface="+mn-ea"/>
                <a:cs typeface="+mn-cs"/>
                <a:hlinkClick r:id="rId3"/>
              </a:rPr>
              <a:t>荷兰</a:t>
            </a:r>
            <a:r>
              <a:rPr lang="zh-CN" altLang="en-US" sz="1200" b="0" i="0" u="none" strike="noStrike" kern="1200" dirty="0" smtClean="0">
                <a:solidFill>
                  <a:schemeClr val="tx1"/>
                </a:solidFill>
                <a:effectLst/>
                <a:latin typeface="+mn-lt"/>
                <a:ea typeface="+mn-ea"/>
                <a:cs typeface="+mn-cs"/>
              </a:rPr>
              <a:t>人。 计算机科学家。获得</a:t>
            </a:r>
            <a:r>
              <a:rPr lang="zh-CN" altLang="en-US" sz="1200" b="0" i="0" u="none" strike="noStrike" kern="1200" dirty="0" smtClean="0">
                <a:solidFill>
                  <a:schemeClr val="tx1"/>
                </a:solidFill>
                <a:effectLst/>
                <a:latin typeface="+mn-lt"/>
                <a:ea typeface="+mn-ea"/>
                <a:cs typeface="+mn-cs"/>
                <a:hlinkClick r:id="rId4"/>
              </a:rPr>
              <a:t>图灵奖</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128</a:t>
            </a:fld>
            <a:endParaRPr lang="zh-CN" altLang="en-US"/>
          </a:p>
        </p:txBody>
      </p:sp>
    </p:spTree>
    <p:extLst>
      <p:ext uri="{BB962C8B-B14F-4D97-AF65-F5344CB8AC3E}">
        <p14:creationId xmlns:p14="http://schemas.microsoft.com/office/powerpoint/2010/main" val="10099369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18</a:t>
            </a:r>
            <a:r>
              <a:rPr kumimoji="1" lang="zh-CN" altLang="en-US" dirty="0" smtClean="0"/>
              <a:t>年</a:t>
            </a:r>
            <a:r>
              <a:rPr kumimoji="1" lang="en-US" altLang="zh-CN" dirty="0" smtClean="0"/>
              <a:t>10</a:t>
            </a:r>
            <a:r>
              <a:rPr kumimoji="1" lang="zh-CN" altLang="en-US" dirty="0" smtClean="0"/>
              <a:t>月份</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131</a:t>
            </a:fld>
            <a:endParaRPr lang="zh-CN" altLang="en-US"/>
          </a:p>
        </p:txBody>
      </p:sp>
    </p:spTree>
    <p:extLst>
      <p:ext uri="{BB962C8B-B14F-4D97-AF65-F5344CB8AC3E}">
        <p14:creationId xmlns:p14="http://schemas.microsoft.com/office/powerpoint/2010/main" val="3575123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网络中的路由器抽象为图</a:t>
            </a:r>
            <a:r>
              <a:rPr lang="en-US" altLang="zh-CN"/>
              <a:t>G</a:t>
            </a:r>
            <a:r>
              <a:rPr lang="zh-CN" altLang="en-US"/>
              <a:t>的结点，连接两个路由器的网络链路抽象为</a:t>
            </a:r>
            <a:r>
              <a:rPr lang="en-US" altLang="zh-CN"/>
              <a:t>G</a:t>
            </a:r>
            <a:r>
              <a:rPr lang="zh-CN" altLang="en-US"/>
              <a:t>的边，网络链路的费用（比如带宽、时延等）抽象为</a:t>
            </a:r>
            <a:r>
              <a:rPr lang="en-US" altLang="zh-CN"/>
              <a:t>G</a:t>
            </a:r>
          </a:p>
        </p:txBody>
      </p:sp>
    </p:spTree>
    <p:extLst>
      <p:ext uri="{BB962C8B-B14F-4D97-AF65-F5344CB8AC3E}">
        <p14:creationId xmlns:p14="http://schemas.microsoft.com/office/powerpoint/2010/main" val="16841652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单源</a:t>
            </a:r>
            <a:r>
              <a:rPr lang="zh-CN" altLang="en-US" sz="1200" b="0" i="0" u="none" strike="noStrike" kern="1200" dirty="0" smtClean="0">
                <a:solidFill>
                  <a:schemeClr val="tx1"/>
                </a:solidFill>
                <a:effectLst/>
                <a:latin typeface="+mn-lt"/>
                <a:ea typeface="+mn-ea"/>
                <a:cs typeface="+mn-cs"/>
                <a:hlinkClick r:id="rId3"/>
              </a:rPr>
              <a:t>最短路径</a:t>
            </a:r>
            <a:r>
              <a:rPr lang="zh-CN" altLang="en-US" sz="1200" b="0" i="0" u="none" strike="noStrike" kern="1200" dirty="0" smtClean="0">
                <a:solidFill>
                  <a:schemeClr val="tx1"/>
                </a:solidFill>
                <a:effectLst/>
                <a:latin typeface="+mn-lt"/>
                <a:ea typeface="+mn-ea"/>
                <a:cs typeface="+mn-cs"/>
              </a:rPr>
              <a:t>问题的一种</a:t>
            </a:r>
            <a:r>
              <a:rPr lang="zh-CN" altLang="en-US" sz="1200" b="0" i="0" u="none" strike="noStrike" kern="1200" dirty="0" smtClean="0">
                <a:solidFill>
                  <a:schemeClr val="tx1"/>
                </a:solidFill>
                <a:effectLst/>
                <a:latin typeface="+mn-lt"/>
                <a:ea typeface="+mn-ea"/>
                <a:cs typeface="+mn-cs"/>
                <a:hlinkClick r:id="rId4"/>
              </a:rPr>
              <a:t>算法</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由</a:t>
            </a:r>
            <a:r>
              <a:rPr lang="zh-CN" altLang="en-US" sz="1200" b="0" i="0" u="none" strike="noStrike" kern="1200" dirty="0" smtClean="0">
                <a:solidFill>
                  <a:schemeClr val="tx1"/>
                </a:solidFill>
                <a:effectLst/>
                <a:latin typeface="+mn-lt"/>
                <a:ea typeface="+mn-ea"/>
                <a:cs typeface="+mn-cs"/>
                <a:hlinkClick r:id="rId5"/>
              </a:rPr>
              <a:t>理查德</a:t>
            </a:r>
            <a:r>
              <a:rPr lang="en-US" altLang="zh-CN" sz="1200" b="0" i="0" u="none" strike="noStrike" kern="1200" dirty="0" smtClean="0">
                <a:solidFill>
                  <a:schemeClr val="tx1"/>
                </a:solidFill>
                <a:effectLst/>
                <a:latin typeface="+mn-lt"/>
                <a:ea typeface="+mn-ea"/>
                <a:cs typeface="+mn-cs"/>
                <a:hlinkClick r:id="rId5"/>
              </a:rPr>
              <a:t>·</a:t>
            </a:r>
            <a:r>
              <a:rPr lang="zh-CN" altLang="en-US" sz="1200" b="0" i="0" u="none" strike="noStrike" kern="1200" dirty="0" smtClean="0">
                <a:solidFill>
                  <a:schemeClr val="tx1"/>
                </a:solidFill>
                <a:effectLst/>
                <a:latin typeface="+mn-lt"/>
                <a:ea typeface="+mn-ea"/>
                <a:cs typeface="+mn-cs"/>
                <a:hlinkClick r:id="rId5"/>
              </a:rPr>
              <a:t>贝尔曼</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Richard Bellman</a:t>
            </a:r>
            <a:r>
              <a:rPr lang="zh-CN" altLang="en-US" sz="1200" b="0" i="0" u="none" strike="noStrike" kern="1200" dirty="0" smtClean="0">
                <a:solidFill>
                  <a:schemeClr val="tx1"/>
                </a:solidFill>
                <a:effectLst/>
                <a:latin typeface="+mn-lt"/>
                <a:ea typeface="+mn-ea"/>
                <a:cs typeface="+mn-cs"/>
              </a:rPr>
              <a:t>） 和 莱斯特</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福特 创立的。</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135</a:t>
            </a:fld>
            <a:endParaRPr lang="zh-CN" altLang="en-US"/>
          </a:p>
        </p:txBody>
      </p:sp>
    </p:spTree>
    <p:extLst>
      <p:ext uri="{BB962C8B-B14F-4D97-AF65-F5344CB8AC3E}">
        <p14:creationId xmlns:p14="http://schemas.microsoft.com/office/powerpoint/2010/main" val="12498015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网络中的路由器抽象为图</a:t>
            </a:r>
            <a:r>
              <a:rPr lang="en-US" altLang="zh-CN"/>
              <a:t>G</a:t>
            </a:r>
            <a:r>
              <a:rPr lang="zh-CN" altLang="en-US"/>
              <a:t>的结点，连接两个路由器的网络链路抽象为</a:t>
            </a:r>
            <a:r>
              <a:rPr lang="en-US" altLang="zh-CN"/>
              <a:t>G</a:t>
            </a:r>
            <a:r>
              <a:rPr lang="zh-CN" altLang="en-US"/>
              <a:t>的边，网络链路的费用（比如带宽、时延等）抽象为</a:t>
            </a:r>
            <a:r>
              <a:rPr lang="en-US" altLang="zh-CN"/>
              <a:t>G</a:t>
            </a:r>
          </a:p>
        </p:txBody>
      </p:sp>
    </p:spTree>
    <p:extLst>
      <p:ext uri="{BB962C8B-B14F-4D97-AF65-F5344CB8AC3E}">
        <p14:creationId xmlns:p14="http://schemas.microsoft.com/office/powerpoint/2010/main" val="377402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2020/4/8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gs" Target="../tags/tag1.xml"/><Relationship Id="rId13" Type="http://schemas.openxmlformats.org/officeDocument/2006/relationships/tags" Target="../tags/tag2.xml"/><Relationship Id="rId14" Type="http://schemas.openxmlformats.org/officeDocument/2006/relationships/tags" Target="../tags/tag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2020/4/8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pn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10.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1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123.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1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image" Target="../media/image16.pn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4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4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49.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5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5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7.xml"/><Relationship Id="rId3" Type="http://schemas.openxmlformats.org/officeDocument/2006/relationships/notesSlide" Target="../notesSlides/notesSlide111.xml"/></Relationships>
</file>

<file path=ppt/slides/_rels/slide156.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5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5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050" name="标题 1"/>
          <p:cNvSpPr>
            <a:spLocks noGrp="1"/>
          </p:cNvSpPr>
          <p:nvPr>
            <p:ph type="ctrTitle"/>
          </p:nvPr>
        </p:nvSpPr>
        <p:spPr>
          <a:xfrm>
            <a:off x="7900035" y="3731895"/>
            <a:ext cx="4469765" cy="988695"/>
          </a:xfrm>
        </p:spPr>
        <p:txBody>
          <a:bodyPr vert="horz" wrap="square" lIns="91440" tIns="45720" rIns="91440" bIns="45720" anchor="b"/>
          <a:lstStyle/>
          <a:p>
            <a:pPr algn="l" defTabSz="914400">
              <a:buNone/>
            </a:pPr>
            <a:r>
              <a:rPr lang="zh-CN" altLang="en-US" sz="3600" dirty="0" smtClean="0">
                <a:latin typeface="Microsoft YaHei" charset="-122"/>
                <a:ea typeface="Microsoft YaHei" charset="-122"/>
                <a:cs typeface="Microsoft YaHei" charset="-122"/>
              </a:rPr>
              <a:t>计算机网络</a:t>
            </a:r>
            <a:r>
              <a:rPr lang="zh-CN" altLang="en-US" sz="3600" kern="1200" dirty="0" smtClean="0">
                <a:latin typeface="Microsoft YaHei" charset="-122"/>
                <a:ea typeface="Microsoft YaHei" charset="-122"/>
                <a:cs typeface="Microsoft YaHei" charset="-122"/>
              </a:rPr>
              <a:t>原理</a:t>
            </a:r>
            <a:endParaRPr lang="zh-CN" altLang="en-US" sz="3600" kern="1200" dirty="0">
              <a:latin typeface="Microsoft YaHei" charset="-122"/>
              <a:ea typeface="Microsoft YaHei" charset="-122"/>
              <a:cs typeface="Microsoft YaHei" charset="-122"/>
            </a:endParaRPr>
          </a:p>
        </p:txBody>
      </p:sp>
      <p:sp>
        <p:nvSpPr>
          <p:cNvPr id="2051" name="副标题 2"/>
          <p:cNvSpPr>
            <a:spLocks noGrp="1"/>
          </p:cNvSpPr>
          <p:nvPr>
            <p:ph type="subTitle" idx="1"/>
          </p:nvPr>
        </p:nvSpPr>
        <p:spPr>
          <a:xfrm>
            <a:off x="7898765" y="4720590"/>
            <a:ext cx="5848985" cy="487680"/>
          </a:xfrm>
        </p:spPr>
        <p:txBody>
          <a:bodyPr vert="horz" wrap="square" lIns="91440" tIns="45720" rIns="91440" bIns="45720" anchor="t">
            <a:noAutofit/>
          </a:bodyPr>
          <a:lstStyle/>
          <a:p>
            <a:pPr algn="l" defTabSz="914400"/>
            <a:r>
              <a:rPr lang="en-US" altLang="zh-CN" sz="2800" kern="1200" dirty="0" smtClean="0">
                <a:latin typeface="黑体" panose="02010609060101010101" pitchFamily="49" charset="-122"/>
                <a:ea typeface="黑体" panose="02010609060101010101" pitchFamily="49" charset="-122"/>
              </a:rPr>
              <a:t> </a:t>
            </a:r>
            <a:endParaRPr lang="zh-CN" altLang="en-US" sz="2800" kern="1200" dirty="0" smtClean="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742" y="1279357"/>
            <a:ext cx="3441233" cy="3441233"/>
          </a:xfrm>
          <a:prstGeom prst="rect">
            <a:avLst/>
          </a:prstGeom>
        </p:spPr>
      </p:pic>
      <p:sp>
        <p:nvSpPr>
          <p:cNvPr id="2" name="矩形 1"/>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4878596" y="136297"/>
            <a:ext cx="5837278" cy="2857352"/>
            <a:chOff x="2796359" y="2682211"/>
            <a:chExt cx="5837278" cy="2857352"/>
          </a:xfrm>
          <a:noFill/>
        </p:grpSpPr>
        <p:sp>
          <p:nvSpPr>
            <p:cNvPr id="5" name="矩形 4"/>
            <p:cNvSpPr/>
            <p:nvPr/>
          </p:nvSpPr>
          <p:spPr>
            <a:xfrm>
              <a:off x="2966484" y="4572000"/>
              <a:ext cx="5178056" cy="96756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应用数据</a:t>
              </a:r>
            </a:p>
          </p:txBody>
        </p:sp>
        <p:sp>
          <p:nvSpPr>
            <p:cNvPr id="6" name="矩形 5"/>
            <p:cNvSpPr/>
            <p:nvPr/>
          </p:nvSpPr>
          <p:spPr>
            <a:xfrm>
              <a:off x="2966484" y="3965944"/>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长度</a:t>
              </a:r>
            </a:p>
          </p:txBody>
        </p:sp>
        <p:sp>
          <p:nvSpPr>
            <p:cNvPr id="7" name="矩形 6"/>
            <p:cNvSpPr/>
            <p:nvPr/>
          </p:nvSpPr>
          <p:spPr>
            <a:xfrm>
              <a:off x="5555512" y="3970388"/>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校验和</a:t>
              </a:r>
            </a:p>
          </p:txBody>
        </p:sp>
        <p:sp>
          <p:nvSpPr>
            <p:cNvPr id="8" name="矩形 7"/>
            <p:cNvSpPr/>
            <p:nvPr/>
          </p:nvSpPr>
          <p:spPr>
            <a:xfrm>
              <a:off x="2966484" y="3359888"/>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源端口号</a:t>
              </a:r>
            </a:p>
          </p:txBody>
        </p:sp>
        <p:sp>
          <p:nvSpPr>
            <p:cNvPr id="9" name="矩形 8"/>
            <p:cNvSpPr/>
            <p:nvPr/>
          </p:nvSpPr>
          <p:spPr>
            <a:xfrm>
              <a:off x="5555512" y="3359888"/>
              <a:ext cx="258902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charset="-122"/>
                  <a:ea typeface="微软雅黑" panose="020B0503020204020204" charset="-122"/>
                </a:rPr>
                <a:t>目的端口号</a:t>
              </a:r>
            </a:p>
          </p:txBody>
        </p:sp>
        <p:cxnSp>
          <p:nvCxnSpPr>
            <p:cNvPr id="11" name="直接连接符 10"/>
            <p:cNvCxnSpPr/>
            <p:nvPr/>
          </p:nvCxnSpPr>
          <p:spPr>
            <a:xfrm>
              <a:off x="2966484" y="3104707"/>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55512" y="3129516"/>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148084" y="3150781"/>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96359" y="2682211"/>
              <a:ext cx="5837278" cy="398780"/>
            </a:xfrm>
            <a:prstGeom prst="rect">
              <a:avLst/>
            </a:prstGeom>
            <a:grpFill/>
          </p:spPr>
          <p:txBody>
            <a:bodyPr wrap="square" rtlCol="0">
              <a:spAutoFit/>
            </a:bodyPr>
            <a:lstStyle/>
            <a:p>
              <a:r>
                <a:rPr lang="en-US" altLang="zh-CN" sz="2000" dirty="0">
                  <a:latin typeface="微软雅黑" panose="020B0503020204020204" charset="-122"/>
                  <a:ea typeface="微软雅黑" panose="020B0503020204020204" charset="-122"/>
                </a:rPr>
                <a:t>0                               </a:t>
              </a:r>
              <a:r>
                <a:rPr lang="en-US" altLang="zh-CN" sz="2000" dirty="0" smtClean="0">
                  <a:latin typeface="微软雅黑" panose="020B0503020204020204" charset="-122"/>
                  <a:ea typeface="微软雅黑" panose="020B0503020204020204" charset="-122"/>
                </a:rPr>
                <a:t>15</a:t>
              </a:r>
              <a:r>
                <a:rPr lang="zh-CN" altLang="en-US"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31            </a:t>
              </a:r>
            </a:p>
          </p:txBody>
        </p:sp>
      </p:grpSp>
      <p:sp>
        <p:nvSpPr>
          <p:cNvPr id="21" name="左大括号 20"/>
          <p:cNvSpPr/>
          <p:nvPr/>
        </p:nvSpPr>
        <p:spPr>
          <a:xfrm>
            <a:off x="4068572" y="934212"/>
            <a:ext cx="810260" cy="101219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1526667" y="1054227"/>
            <a:ext cx="2428875" cy="581057"/>
          </a:xfrm>
          <a:prstGeom prst="rect">
            <a:avLst/>
          </a:prstGeom>
          <a:noFill/>
        </p:spPr>
        <p:txBody>
          <a:bodyPr wrap="square" rtlCol="0">
            <a:spAutoFit/>
          </a:bodyPr>
          <a:lstStyle/>
          <a:p>
            <a:pPr>
              <a:lnSpc>
                <a:spcPct val="150000"/>
              </a:lnSpc>
            </a:pPr>
            <a:r>
              <a:rPr lang="en-US" sz="2400" dirty="0" smtClean="0">
                <a:latin typeface="微软雅黑" panose="020B0503020204020204" charset="-122"/>
                <a:ea typeface="微软雅黑" panose="020B0503020204020204" charset="-122"/>
                <a:cs typeface="微软雅黑" panose="020B0503020204020204" charset="-122"/>
              </a:rPr>
              <a:t>UDP</a:t>
            </a:r>
            <a:r>
              <a:rPr lang="zh-CN" altLang="en-US" sz="2400" dirty="0" smtClean="0">
                <a:latin typeface="微软雅黑" panose="020B0503020204020204" charset="-122"/>
                <a:ea typeface="微软雅黑" panose="020B0503020204020204" charset="-122"/>
                <a:cs typeface="微软雅黑" panose="020B0503020204020204" charset="-122"/>
              </a:rPr>
              <a:t>数据报</a:t>
            </a:r>
            <a:r>
              <a:rPr lang="zh-CN" altLang="en-US" sz="2400" b="1" dirty="0" smtClean="0">
                <a:latin typeface="微软雅黑" panose="020B0503020204020204" charset="-122"/>
                <a:ea typeface="微软雅黑" panose="020B0503020204020204" charset="-122"/>
                <a:cs typeface="微软雅黑" panose="020B0503020204020204" charset="-122"/>
              </a:rPr>
              <a:t>首部</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a:off x="1534287" y="2111502"/>
            <a:ext cx="3345180" cy="646331"/>
          </a:xfrm>
          <a:prstGeom prst="rect">
            <a:avLst/>
          </a:prstGeom>
          <a:noFill/>
        </p:spPr>
        <p:txBody>
          <a:bodyPr wrap="square" rtlCol="0">
            <a:spAutoFit/>
          </a:bodyPr>
          <a:lstStyle/>
          <a:p>
            <a:pPr>
              <a:lnSpc>
                <a:spcPct val="150000"/>
              </a:lnSpc>
            </a:pPr>
            <a:r>
              <a:rPr lang="en-US" sz="2400" dirty="0" smtClean="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a:t>
            </a:r>
            <a:r>
              <a:rPr lang="zh-CN" altLang="en-US" sz="2400" b="1" dirty="0" smtClean="0">
                <a:latin typeface="微软雅黑" panose="020B0503020204020204" charset="-122"/>
                <a:ea typeface="微软雅黑" panose="020B0503020204020204" charset="-122"/>
                <a:cs typeface="微软雅黑" panose="020B0503020204020204" charset="-122"/>
              </a:rPr>
              <a:t>数据</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30" name="文本框 29"/>
          <p:cNvSpPr txBox="1"/>
          <p:nvPr/>
        </p:nvSpPr>
        <p:spPr>
          <a:xfrm>
            <a:off x="555117" y="3448549"/>
            <a:ext cx="9952990" cy="2243050"/>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四个字段</a:t>
            </a:r>
            <a:r>
              <a:rPr lang="zh-CN" altLang="en-US" sz="2400" dirty="0">
                <a:latin typeface="微软雅黑" panose="020B0503020204020204" charset="-122"/>
                <a:ea typeface="微软雅黑" panose="020B0503020204020204" charset="-122"/>
                <a:cs typeface="微软雅黑" panose="020B0503020204020204" charset="-122"/>
              </a:rPr>
              <a:t>：每个字段长度都是</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个</a:t>
            </a:r>
            <a:r>
              <a:rPr lang="zh-CN" altLang="en-US" sz="2400" dirty="0" smtClean="0">
                <a:latin typeface="微软雅黑" panose="020B0503020204020204" charset="-122"/>
                <a:ea typeface="微软雅黑" panose="020B0503020204020204" charset="-122"/>
                <a:cs typeface="微软雅黑" panose="020B0503020204020204" charset="-122"/>
              </a:rPr>
              <a:t>字节，共</a:t>
            </a:r>
            <a:r>
              <a:rPr lang="en-US" altLang="zh-CN" sz="2400" dirty="0" smtClean="0">
                <a:latin typeface="微软雅黑" panose="020B0503020204020204" charset="-122"/>
                <a:ea typeface="微软雅黑" panose="020B0503020204020204" charset="-122"/>
                <a:cs typeface="微软雅黑" panose="020B0503020204020204" charset="-122"/>
              </a:rPr>
              <a:t>8</a:t>
            </a:r>
            <a:r>
              <a:rPr lang="zh-CN" altLang="en-US" sz="2400" dirty="0" smtClean="0">
                <a:latin typeface="微软雅黑" panose="020B0503020204020204" charset="-122"/>
                <a:ea typeface="微软雅黑" panose="020B0503020204020204" charset="-122"/>
                <a:cs typeface="微软雅黑" panose="020B0503020204020204" charset="-122"/>
              </a:rPr>
              <a:t>个字节。</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源端口号</a:t>
            </a:r>
            <a:r>
              <a:rPr lang="zh-CN" altLang="en-US" sz="2400" dirty="0">
                <a:latin typeface="微软雅黑" panose="020B0503020204020204" charset="-122"/>
                <a:ea typeface="微软雅黑" panose="020B0503020204020204" charset="-122"/>
                <a:cs typeface="微软雅黑" panose="020B0503020204020204" charset="-122"/>
              </a:rPr>
              <a:t>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目的端口号</a:t>
            </a:r>
            <a:r>
              <a:rPr lang="zh-CN" altLang="en-US" sz="2400" dirty="0">
                <a:latin typeface="微软雅黑" panose="020B0503020204020204" charset="-122"/>
                <a:ea typeface="微软雅黑" panose="020B0503020204020204" charset="-122"/>
                <a:cs typeface="微软雅黑" panose="020B0503020204020204" charset="-122"/>
              </a:rPr>
              <a:t>：用于</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实现复用和分解</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长度</a:t>
            </a:r>
            <a:r>
              <a:rPr lang="zh-CN" altLang="en-US" sz="2400" dirty="0" smtClean="0">
                <a:latin typeface="微软雅黑" panose="020B0503020204020204" charset="-122"/>
                <a:ea typeface="微软雅黑" panose="020B0503020204020204" charset="-122"/>
                <a:cs typeface="微软雅黑" panose="020B0503020204020204" charset="-122"/>
              </a:rPr>
              <a:t>：指示</a:t>
            </a:r>
            <a:r>
              <a:rPr lang="en-US" altLang="zh-CN" sz="2400" dirty="0" smtClean="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报文段中的字节数（首部和数据的总和）。</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校验和</a:t>
            </a:r>
            <a:r>
              <a:rPr lang="zh-CN" altLang="en-US" sz="2400" dirty="0">
                <a:latin typeface="微软雅黑" panose="020B0503020204020204" charset="-122"/>
                <a:ea typeface="微软雅黑" panose="020B0503020204020204" charset="-122"/>
                <a:cs typeface="微软雅黑" panose="020B0503020204020204" charset="-122"/>
              </a:rPr>
              <a:t>：接收方使用来</a:t>
            </a:r>
            <a:r>
              <a:rPr lang="zh-CN" altLang="en-US" sz="2400" dirty="0" smtClean="0">
                <a:latin typeface="微软雅黑" panose="020B0503020204020204" charset="-122"/>
                <a:ea typeface="微软雅黑" panose="020B0503020204020204" charset="-122"/>
                <a:cs typeface="微软雅黑" panose="020B0503020204020204" charset="-122"/>
              </a:rPr>
              <a:t>检测数据报是否</a:t>
            </a:r>
            <a:r>
              <a:rPr lang="zh-CN" altLang="en-US" sz="2400" dirty="0">
                <a:latin typeface="微软雅黑" panose="020B0503020204020204" charset="-122"/>
                <a:ea typeface="微软雅黑" panose="020B0503020204020204" charset="-122"/>
                <a:cs typeface="微软雅黑" panose="020B0503020204020204" charset="-122"/>
              </a:rPr>
              <a:t>出现差错</a:t>
            </a:r>
          </a:p>
        </p:txBody>
      </p:sp>
      <p:sp>
        <p:nvSpPr>
          <p:cNvPr id="16" name="矩形 1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2910098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363705" y="1819312"/>
            <a:ext cx="11603008" cy="2308324"/>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无类地址中，网络</a:t>
            </a:r>
            <a:r>
              <a:rPr lang="zh-CN" altLang="en-US" sz="2400" dirty="0">
                <a:latin typeface="微软雅黑" panose="020B0503020204020204" charset="-122"/>
                <a:ea typeface="微软雅黑" panose="020B0503020204020204" charset="-122"/>
                <a:cs typeface="微软雅黑" panose="020B0503020204020204" charset="-122"/>
              </a:rPr>
              <a:t>前缀不再被设计为定长的</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位、</a:t>
            </a:r>
            <a:r>
              <a:rPr lang="en-US" altLang="zh-CN" sz="2400" dirty="0">
                <a:latin typeface="微软雅黑" panose="020B0503020204020204" charset="-122"/>
                <a:ea typeface="微软雅黑" panose="020B0503020204020204" charset="-122"/>
                <a:cs typeface="微软雅黑" panose="020B0503020204020204" charset="-122"/>
              </a:rPr>
              <a:t>16</a:t>
            </a:r>
            <a:r>
              <a:rPr lang="zh-CN" altLang="en-US" sz="2400" dirty="0">
                <a:latin typeface="微软雅黑" panose="020B0503020204020204" charset="-122"/>
                <a:ea typeface="微软雅黑" panose="020B0503020204020204" charset="-122"/>
                <a:cs typeface="微软雅黑" panose="020B0503020204020204" charset="-122"/>
              </a:rPr>
              <a:t>位、</a:t>
            </a:r>
            <a:r>
              <a:rPr lang="en-US" altLang="zh-CN" sz="2400" dirty="0">
                <a:latin typeface="微软雅黑" panose="020B0503020204020204" charset="-122"/>
                <a:ea typeface="微软雅黑" panose="020B0503020204020204" charset="-122"/>
                <a:cs typeface="微软雅黑" panose="020B0503020204020204" charset="-122"/>
              </a:rPr>
              <a:t>24</a:t>
            </a:r>
            <a:r>
              <a:rPr lang="zh-CN" altLang="en-US" sz="2400" dirty="0">
                <a:latin typeface="微软雅黑" panose="020B0503020204020204" charset="-122"/>
                <a:ea typeface="微软雅黑" panose="020B0503020204020204" charset="-122"/>
                <a:cs typeface="微软雅黑" panose="020B0503020204020204" charset="-122"/>
              </a:rPr>
              <a:t>位，而变成可以是</a:t>
            </a:r>
            <a:r>
              <a:rPr lang="en-US" altLang="zh-CN" sz="2400" dirty="0">
                <a:latin typeface="微软雅黑" panose="020B0503020204020204" charset="-122"/>
                <a:ea typeface="微软雅黑" panose="020B0503020204020204" charset="-122"/>
                <a:cs typeface="微软雅黑" panose="020B0503020204020204" charset="-122"/>
              </a:rPr>
              <a:t>0-32</a:t>
            </a:r>
            <a:r>
              <a:rPr lang="zh-CN" altLang="en-US" sz="2400" dirty="0">
                <a:latin typeface="微软雅黑" panose="020B0503020204020204" charset="-122"/>
                <a:ea typeface="微软雅黑" panose="020B0503020204020204" charset="-122"/>
                <a:cs typeface="微软雅黑" panose="020B0503020204020204" charset="-122"/>
              </a:rPr>
              <a:t>位的任意值</a:t>
            </a:r>
            <a:r>
              <a:rPr lang="zh-CN" altLang="en-US" sz="2400" dirty="0" smtClean="0">
                <a:latin typeface="微软雅黑" panose="020B0503020204020204" charset="-122"/>
                <a:ea typeface="微软雅黑" panose="020B0503020204020204" charset="-122"/>
                <a:cs typeface="微软雅黑" panose="020B0503020204020204" charset="-122"/>
              </a:rPr>
              <a:t>。所以不</a:t>
            </a:r>
            <a:r>
              <a:rPr lang="zh-CN" altLang="en-US" sz="2400" dirty="0">
                <a:latin typeface="微软雅黑" panose="020B0503020204020204" charset="-122"/>
                <a:ea typeface="微软雅黑" panose="020B0503020204020204" charset="-122"/>
                <a:cs typeface="微软雅黑" panose="020B0503020204020204" charset="-122"/>
              </a:rPr>
              <a:t>存在分类地址中的网络类别。</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网络</a:t>
            </a:r>
            <a:r>
              <a:rPr lang="zh-CN" altLang="en-US" sz="2400" dirty="0">
                <a:latin typeface="微软雅黑" panose="020B0503020204020204" charset="-122"/>
                <a:ea typeface="微软雅黑" panose="020B0503020204020204" charset="-122"/>
                <a:cs typeface="微软雅黑" panose="020B0503020204020204" charset="-122"/>
              </a:rPr>
              <a:t>地址书写形式：</a:t>
            </a:r>
            <a:r>
              <a:rPr lang="en-US" altLang="zh-CN" sz="2400" dirty="0" err="1">
                <a:latin typeface="微软雅黑" panose="020B0503020204020204" charset="-122"/>
                <a:ea typeface="微软雅黑" panose="020B0503020204020204" charset="-122"/>
                <a:cs typeface="微软雅黑" panose="020B0503020204020204" charset="-122"/>
              </a:rPr>
              <a:t>a.b.c.d</a:t>
            </a:r>
            <a:r>
              <a:rPr lang="en-US" altLang="zh-CN" sz="2400" dirty="0">
                <a:latin typeface="微软雅黑" panose="020B0503020204020204" charset="-122"/>
                <a:ea typeface="微软雅黑" panose="020B0503020204020204" charset="-122"/>
                <a:cs typeface="微软雅黑" panose="020B0503020204020204" charset="-122"/>
              </a:rPr>
              <a:t>/x</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a:t>
            </a:r>
            <a:r>
              <a:rPr lang="en-US" altLang="zh-CN" sz="2400" dirty="0" smtClean="0">
                <a:latin typeface="微软雅黑" panose="020B0503020204020204" charset="-122"/>
                <a:ea typeface="微软雅黑" panose="020B0503020204020204" charset="-122"/>
                <a:cs typeface="微软雅黑" panose="020B0503020204020204" charset="-122"/>
              </a:rPr>
              <a:t>203.1.1.0/25</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8" name="TextBox 5"/>
          <p:cNvSpPr txBox="1"/>
          <p:nvPr/>
        </p:nvSpPr>
        <p:spPr>
          <a:xfrm>
            <a:off x="363705" y="722763"/>
            <a:ext cx="8712562" cy="581057"/>
          </a:xfrm>
          <a:prstGeom prst="rect">
            <a:avLst/>
          </a:prstGeom>
          <a:noFill/>
        </p:spPr>
        <p:txBody>
          <a:bodyPr wrap="square" rtlCol="0">
            <a:spAutoFit/>
          </a:bodyPr>
          <a:lstStyle/>
          <a:p>
            <a:pPr algn="l">
              <a:lnSpc>
                <a:spcPct val="150000"/>
              </a:lnSpc>
            </a:pPr>
            <a:r>
              <a:rPr lang="zh-CN" altLang="en-US" sz="2400" b="1" smtClean="0">
                <a:latin typeface="微软雅黑" panose="020B0503020204020204" charset="-122"/>
                <a:ea typeface="微软雅黑" panose="020B0503020204020204" charset="-122"/>
                <a:cs typeface="微软雅黑" panose="020B0503020204020204" charset="-122"/>
              </a:rPr>
              <a:t>无</a:t>
            </a:r>
            <a:r>
              <a:rPr lang="zh-CN" altLang="en-US" sz="2400" b="1" dirty="0" smtClean="0">
                <a:latin typeface="微软雅黑" panose="020B0503020204020204" charset="-122"/>
                <a:ea typeface="微软雅黑" panose="020B0503020204020204" charset="-122"/>
                <a:cs typeface="微软雅黑" panose="020B0503020204020204" charset="-122"/>
              </a:rPr>
              <a:t>类地址</a:t>
            </a:r>
            <a:endParaRPr lang="en-US" altLang="zh-CN" sz="2400" b="1" dirty="0" smtClean="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030482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363705" y="2056388"/>
            <a:ext cx="10541362" cy="1200329"/>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子网化</a:t>
            </a:r>
            <a:r>
              <a:rPr lang="zh-CN" altLang="en-US" sz="2400" dirty="0">
                <a:latin typeface="微软雅黑" panose="020B0503020204020204" charset="-122"/>
                <a:ea typeface="微软雅黑" panose="020B0503020204020204" charset="-122"/>
                <a:cs typeface="微软雅黑" panose="020B0503020204020204" charset="-122"/>
              </a:rPr>
              <a:t>：将一个</a:t>
            </a:r>
            <a:r>
              <a:rPr lang="zh-CN" altLang="en-US" sz="2400" b="1" dirty="0">
                <a:latin typeface="微软雅黑" panose="020B0503020204020204" charset="-122"/>
                <a:ea typeface="微软雅黑" panose="020B0503020204020204" charset="-122"/>
                <a:cs typeface="微软雅黑" panose="020B0503020204020204" charset="-122"/>
              </a:rPr>
              <a:t>较大的子网</a:t>
            </a:r>
            <a:r>
              <a:rPr lang="zh-CN" altLang="en-US" sz="2400" dirty="0">
                <a:latin typeface="微软雅黑" panose="020B0503020204020204" charset="-122"/>
                <a:ea typeface="微软雅黑" panose="020B0503020204020204" charset="-122"/>
                <a:cs typeface="微软雅黑" panose="020B0503020204020204" charset="-122"/>
              </a:rPr>
              <a:t>划分为多个</a:t>
            </a:r>
            <a:r>
              <a:rPr lang="zh-CN" altLang="en-US" sz="2400" b="1" dirty="0">
                <a:latin typeface="微软雅黑" panose="020B0503020204020204" charset="-122"/>
                <a:ea typeface="微软雅黑" panose="020B0503020204020204" charset="-122"/>
                <a:cs typeface="微软雅黑" panose="020B0503020204020204" charset="-122"/>
              </a:rPr>
              <a:t>较小子网</a:t>
            </a:r>
            <a:r>
              <a:rPr lang="zh-CN" altLang="en-US" sz="2400" dirty="0">
                <a:latin typeface="微软雅黑" panose="020B0503020204020204" charset="-122"/>
                <a:ea typeface="微软雅黑" panose="020B0503020204020204" charset="-122"/>
                <a:cs typeface="微软雅黑" panose="020B0503020204020204" charset="-122"/>
              </a:rPr>
              <a:t>的过程。（大变小</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例如：网络</a:t>
            </a:r>
            <a:r>
              <a:rPr lang="en-US" altLang="zh-CN" sz="2400" dirty="0" smtClean="0">
                <a:latin typeface="微软雅黑" panose="020B0503020204020204" charset="-122"/>
                <a:ea typeface="微软雅黑" panose="020B0503020204020204" charset="-122"/>
                <a:cs typeface="微软雅黑" panose="020B0503020204020204" charset="-122"/>
              </a:rPr>
              <a:t>12.34.56.0/24</a:t>
            </a:r>
            <a:r>
              <a:rPr lang="zh-CN" altLang="en-US" sz="2400" dirty="0" smtClean="0">
                <a:latin typeface="微软雅黑" panose="020B0503020204020204" charset="-122"/>
                <a:ea typeface="微软雅黑" panose="020B0503020204020204" charset="-122"/>
                <a:cs typeface="微软雅黑" panose="020B0503020204020204" charset="-122"/>
              </a:rPr>
              <a:t>划分三个子网。</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8" name="TextBox 5"/>
          <p:cNvSpPr txBox="1"/>
          <p:nvPr/>
        </p:nvSpPr>
        <p:spPr>
          <a:xfrm>
            <a:off x="363705" y="422917"/>
            <a:ext cx="8712562" cy="581057"/>
          </a:xfrm>
          <a:prstGeom prst="rect">
            <a:avLst/>
          </a:prstGeom>
          <a:noFill/>
        </p:spPr>
        <p:txBody>
          <a:bodyPr wrap="square" rtlCol="0">
            <a:spAutoFit/>
          </a:bodyPr>
          <a:lstStyle/>
          <a:p>
            <a:pPr algn="l">
              <a:lnSpc>
                <a:spcPct val="150000"/>
              </a:lnSpc>
            </a:pPr>
            <a:r>
              <a:rPr lang="zh-CN" altLang="en-US" sz="2400" b="1" smtClean="0">
                <a:latin typeface="微软雅黑" panose="020B0503020204020204" charset="-122"/>
                <a:ea typeface="微软雅黑" panose="020B0503020204020204" charset="-122"/>
                <a:cs typeface="微软雅黑" panose="020B0503020204020204" charset="-122"/>
              </a:rPr>
              <a:t>子网</a:t>
            </a:r>
            <a:r>
              <a:rPr lang="zh-CN" altLang="en-US" sz="2400" b="1" dirty="0" smtClean="0">
                <a:latin typeface="微软雅黑" panose="020B0503020204020204" charset="-122"/>
                <a:ea typeface="微软雅黑" panose="020B0503020204020204" charset="-122"/>
                <a:cs typeface="微软雅黑" panose="020B0503020204020204" charset="-122"/>
              </a:rPr>
              <a:t>划分</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综合题</a:t>
            </a:r>
            <a:r>
              <a:rPr lang="en-US" altLang="zh-CN" sz="2400" b="1" dirty="0" smtClean="0">
                <a:latin typeface="微软雅黑" panose="020B0503020204020204" charset="-122"/>
                <a:ea typeface="微软雅黑" panose="020B0503020204020204" charset="-122"/>
                <a:cs typeface="微软雅黑" panose="020B0503020204020204" charset="-122"/>
              </a:rPr>
              <a:t>】</a:t>
            </a:r>
          </a:p>
        </p:txBody>
      </p:sp>
      <p:graphicFrame>
        <p:nvGraphicFramePr>
          <p:cNvPr id="3" name="表格 2"/>
          <p:cNvGraphicFramePr>
            <a:graphicFrameLocks noGrp="1"/>
          </p:cNvGraphicFramePr>
          <p:nvPr>
            <p:extLst/>
          </p:nvPr>
        </p:nvGraphicFramePr>
        <p:xfrm>
          <a:off x="363705"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11" name="表格 10"/>
          <p:cNvGraphicFramePr>
            <a:graphicFrameLocks noGrp="1"/>
          </p:cNvGraphicFramePr>
          <p:nvPr>
            <p:extLst/>
          </p:nvPr>
        </p:nvGraphicFramePr>
        <p:xfrm>
          <a:off x="3100676"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12" name="表格 11"/>
          <p:cNvGraphicFramePr>
            <a:graphicFrameLocks noGrp="1"/>
          </p:cNvGraphicFramePr>
          <p:nvPr>
            <p:extLst/>
          </p:nvPr>
        </p:nvGraphicFramePr>
        <p:xfrm>
          <a:off x="5837647"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13" name="表格 12"/>
          <p:cNvGraphicFramePr>
            <a:graphicFrameLocks noGrp="1"/>
          </p:cNvGraphicFramePr>
          <p:nvPr>
            <p:extLst/>
          </p:nvPr>
        </p:nvGraphicFramePr>
        <p:xfrm>
          <a:off x="8574618"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cxnSp>
        <p:nvCxnSpPr>
          <p:cNvPr id="5" name="直线箭头连接符 4"/>
          <p:cNvCxnSpPr/>
          <p:nvPr/>
        </p:nvCxnSpPr>
        <p:spPr>
          <a:xfrm>
            <a:off x="363705" y="4115330"/>
            <a:ext cx="7912342" cy="2078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5"/>
          <p:cNvSpPr txBox="1"/>
          <p:nvPr/>
        </p:nvSpPr>
        <p:spPr>
          <a:xfrm>
            <a:off x="3802170" y="4212566"/>
            <a:ext cx="1035411" cy="581057"/>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前缀</a:t>
            </a:r>
            <a:endParaRPr lang="zh-CN" altLang="en-US" sz="24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p:nvPr/>
        </p:nvCxnSpPr>
        <p:spPr>
          <a:xfrm>
            <a:off x="8574618" y="4145550"/>
            <a:ext cx="24384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5"/>
          <p:cNvSpPr txBox="1"/>
          <p:nvPr/>
        </p:nvSpPr>
        <p:spPr>
          <a:xfrm>
            <a:off x="8924866" y="4145588"/>
            <a:ext cx="2088152" cy="646331"/>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后缀（主机位）</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23" name="表格 22"/>
          <p:cNvGraphicFramePr>
            <a:graphicFrameLocks noGrp="1"/>
          </p:cNvGraphicFramePr>
          <p:nvPr>
            <p:extLst/>
          </p:nvPr>
        </p:nvGraphicFramePr>
        <p:xfrm>
          <a:off x="363705"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24" name="表格 23"/>
          <p:cNvGraphicFramePr>
            <a:graphicFrameLocks noGrp="1"/>
          </p:cNvGraphicFramePr>
          <p:nvPr>
            <p:extLst/>
          </p:nvPr>
        </p:nvGraphicFramePr>
        <p:xfrm>
          <a:off x="3100676"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30" name="表格 29"/>
          <p:cNvGraphicFramePr>
            <a:graphicFrameLocks noGrp="1"/>
          </p:cNvGraphicFramePr>
          <p:nvPr>
            <p:extLst/>
          </p:nvPr>
        </p:nvGraphicFramePr>
        <p:xfrm>
          <a:off x="5837647"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31" name="表格 30"/>
          <p:cNvGraphicFramePr>
            <a:graphicFrameLocks noGrp="1"/>
          </p:cNvGraphicFramePr>
          <p:nvPr>
            <p:extLst/>
          </p:nvPr>
        </p:nvGraphicFramePr>
        <p:xfrm>
          <a:off x="8574618"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cxnSp>
        <p:nvCxnSpPr>
          <p:cNvPr id="32" name="直线箭头连接符 31"/>
          <p:cNvCxnSpPr/>
          <p:nvPr/>
        </p:nvCxnSpPr>
        <p:spPr>
          <a:xfrm>
            <a:off x="363705" y="5769584"/>
            <a:ext cx="8820000" cy="20783"/>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5"/>
          <p:cNvSpPr txBox="1"/>
          <p:nvPr/>
        </p:nvSpPr>
        <p:spPr>
          <a:xfrm>
            <a:off x="3802170" y="5866820"/>
            <a:ext cx="1035411" cy="581057"/>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前缀</a:t>
            </a:r>
            <a:endParaRPr lang="zh-CN" altLang="en-US" sz="2400" dirty="0">
              <a:latin typeface="微软雅黑" panose="020B0503020204020204" charset="-122"/>
              <a:ea typeface="微软雅黑" panose="020B0503020204020204" charset="-122"/>
              <a:cs typeface="微软雅黑" panose="020B0503020204020204" charset="-122"/>
            </a:endParaRPr>
          </a:p>
        </p:txBody>
      </p:sp>
      <p:cxnSp>
        <p:nvCxnSpPr>
          <p:cNvPr id="34" name="直线箭头连接符 33"/>
          <p:cNvCxnSpPr/>
          <p:nvPr/>
        </p:nvCxnSpPr>
        <p:spPr>
          <a:xfrm flipV="1">
            <a:off x="9235605" y="5795341"/>
            <a:ext cx="1800000" cy="12997"/>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5"/>
          <p:cNvSpPr txBox="1"/>
          <p:nvPr/>
        </p:nvSpPr>
        <p:spPr>
          <a:xfrm>
            <a:off x="9517533" y="5808338"/>
            <a:ext cx="2088152" cy="646331"/>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后缀（主机位）</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27322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363705" y="2056388"/>
            <a:ext cx="10541362" cy="1135054"/>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超网化</a:t>
            </a:r>
            <a:r>
              <a:rPr lang="zh-CN" altLang="en-US" sz="2400" dirty="0">
                <a:latin typeface="微软雅黑" panose="020B0503020204020204" charset="-122"/>
                <a:ea typeface="微软雅黑" panose="020B0503020204020204" charset="-122"/>
                <a:cs typeface="微软雅黑" panose="020B0503020204020204" charset="-122"/>
              </a:rPr>
              <a:t>：将具有较长前缀的相对较小的子网合并为一个具有稍短前缀的相对较大的子网。（小变大</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a:graphicFrameLocks noGrp="1"/>
          </p:cNvGraphicFramePr>
          <p:nvPr>
            <p:extLst/>
          </p:nvPr>
        </p:nvGraphicFramePr>
        <p:xfrm>
          <a:off x="363705"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11" name="表格 10"/>
          <p:cNvGraphicFramePr>
            <a:graphicFrameLocks noGrp="1"/>
          </p:cNvGraphicFramePr>
          <p:nvPr>
            <p:extLst/>
          </p:nvPr>
        </p:nvGraphicFramePr>
        <p:xfrm>
          <a:off x="3100676"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12" name="表格 11"/>
          <p:cNvGraphicFramePr>
            <a:graphicFrameLocks noGrp="1"/>
          </p:cNvGraphicFramePr>
          <p:nvPr>
            <p:extLst/>
          </p:nvPr>
        </p:nvGraphicFramePr>
        <p:xfrm>
          <a:off x="5837647"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13" name="表格 12"/>
          <p:cNvGraphicFramePr>
            <a:graphicFrameLocks noGrp="1"/>
          </p:cNvGraphicFramePr>
          <p:nvPr>
            <p:extLst/>
          </p:nvPr>
        </p:nvGraphicFramePr>
        <p:xfrm>
          <a:off x="8574618" y="3392019"/>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cxnSp>
        <p:nvCxnSpPr>
          <p:cNvPr id="5" name="直线箭头连接符 4"/>
          <p:cNvCxnSpPr/>
          <p:nvPr/>
        </p:nvCxnSpPr>
        <p:spPr>
          <a:xfrm>
            <a:off x="363705" y="4115330"/>
            <a:ext cx="7912342" cy="2078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5"/>
          <p:cNvSpPr txBox="1"/>
          <p:nvPr/>
        </p:nvSpPr>
        <p:spPr>
          <a:xfrm>
            <a:off x="3802170" y="4212566"/>
            <a:ext cx="1035411" cy="581057"/>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前缀</a:t>
            </a:r>
            <a:endParaRPr lang="zh-CN" altLang="en-US" sz="24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p:nvPr/>
        </p:nvCxnSpPr>
        <p:spPr>
          <a:xfrm>
            <a:off x="8574618" y="4145550"/>
            <a:ext cx="24384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5"/>
          <p:cNvSpPr txBox="1"/>
          <p:nvPr/>
        </p:nvSpPr>
        <p:spPr>
          <a:xfrm>
            <a:off x="8924866" y="4145588"/>
            <a:ext cx="2088152" cy="646331"/>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后缀（主机位）</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23" name="表格 22"/>
          <p:cNvGraphicFramePr>
            <a:graphicFrameLocks noGrp="1"/>
          </p:cNvGraphicFramePr>
          <p:nvPr>
            <p:extLst/>
          </p:nvPr>
        </p:nvGraphicFramePr>
        <p:xfrm>
          <a:off x="363705"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24" name="表格 23"/>
          <p:cNvGraphicFramePr>
            <a:graphicFrameLocks noGrp="1"/>
          </p:cNvGraphicFramePr>
          <p:nvPr>
            <p:extLst/>
          </p:nvPr>
        </p:nvGraphicFramePr>
        <p:xfrm>
          <a:off x="3100676"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30" name="表格 29"/>
          <p:cNvGraphicFramePr>
            <a:graphicFrameLocks noGrp="1"/>
          </p:cNvGraphicFramePr>
          <p:nvPr>
            <p:extLst/>
          </p:nvPr>
        </p:nvGraphicFramePr>
        <p:xfrm>
          <a:off x="5837647"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graphicFrame>
        <p:nvGraphicFramePr>
          <p:cNvPr id="31" name="表格 30"/>
          <p:cNvGraphicFramePr>
            <a:graphicFrameLocks noGrp="1"/>
          </p:cNvGraphicFramePr>
          <p:nvPr>
            <p:extLst/>
          </p:nvPr>
        </p:nvGraphicFramePr>
        <p:xfrm>
          <a:off x="8574618" y="5046273"/>
          <a:ext cx="2438400" cy="457200"/>
        </p:xfrm>
        <a:graphic>
          <a:graphicData uri="http://schemas.openxmlformats.org/drawingml/2006/table">
            <a:tbl>
              <a:tblPr firstRow="1" bandRow="1">
                <a:tableStyleId>{5940675A-B579-460E-94D1-54222C63F5DA}</a:tableStyleId>
              </a:tblPr>
              <a:tblGrid>
                <a:gridCol w="304800"/>
                <a:gridCol w="304800"/>
                <a:gridCol w="304800"/>
                <a:gridCol w="304800"/>
                <a:gridCol w="304800"/>
                <a:gridCol w="304800"/>
                <a:gridCol w="304800"/>
                <a:gridCol w="304800"/>
              </a:tblGrid>
              <a:tr h="370840">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cxnSp>
        <p:nvCxnSpPr>
          <p:cNvPr id="32" name="直线箭头连接符 31"/>
          <p:cNvCxnSpPr/>
          <p:nvPr/>
        </p:nvCxnSpPr>
        <p:spPr>
          <a:xfrm>
            <a:off x="363705" y="5769584"/>
            <a:ext cx="8820000" cy="20783"/>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5"/>
          <p:cNvSpPr txBox="1"/>
          <p:nvPr/>
        </p:nvSpPr>
        <p:spPr>
          <a:xfrm>
            <a:off x="3802170" y="5866820"/>
            <a:ext cx="1035411" cy="581057"/>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前缀</a:t>
            </a:r>
            <a:endParaRPr lang="zh-CN" altLang="en-US" sz="2400" dirty="0">
              <a:latin typeface="微软雅黑" panose="020B0503020204020204" charset="-122"/>
              <a:ea typeface="微软雅黑" panose="020B0503020204020204" charset="-122"/>
              <a:cs typeface="微软雅黑" panose="020B0503020204020204" charset="-122"/>
            </a:endParaRPr>
          </a:p>
        </p:txBody>
      </p:sp>
      <p:cxnSp>
        <p:nvCxnSpPr>
          <p:cNvPr id="34" name="直线箭头连接符 33"/>
          <p:cNvCxnSpPr/>
          <p:nvPr/>
        </p:nvCxnSpPr>
        <p:spPr>
          <a:xfrm flipV="1">
            <a:off x="9235605" y="5795341"/>
            <a:ext cx="1800000" cy="12997"/>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5"/>
          <p:cNvSpPr txBox="1"/>
          <p:nvPr/>
        </p:nvSpPr>
        <p:spPr>
          <a:xfrm>
            <a:off x="9517533" y="5808338"/>
            <a:ext cx="2088152" cy="646331"/>
          </a:xfrm>
          <a:prstGeom prst="rect">
            <a:avLst/>
          </a:prstGeom>
          <a:noFill/>
        </p:spPr>
        <p:txBody>
          <a:bodyPr wrap="square" rtlCol="0">
            <a:spAutoFit/>
          </a:bodyPr>
          <a:lstStyle/>
          <a:p>
            <a:pPr algn="ct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后缀（主机位）</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9" name="TextBox 5"/>
          <p:cNvSpPr txBox="1"/>
          <p:nvPr/>
        </p:nvSpPr>
        <p:spPr>
          <a:xfrm>
            <a:off x="363705" y="422917"/>
            <a:ext cx="8712562" cy="581057"/>
          </a:xfrm>
          <a:prstGeom prst="rect">
            <a:avLst/>
          </a:prstGeom>
          <a:noFill/>
        </p:spPr>
        <p:txBody>
          <a:bodyPr wrap="square" rtlCol="0">
            <a:spAutoFit/>
          </a:bodyPr>
          <a:lstStyle/>
          <a:p>
            <a:pPr algn="l">
              <a:lnSpc>
                <a:spcPct val="150000"/>
              </a:lnSpc>
            </a:pPr>
            <a:r>
              <a:rPr lang="zh-CN" altLang="en-US" sz="2400" b="1" smtClean="0">
                <a:latin typeface="微软雅黑" panose="020B0503020204020204" charset="-122"/>
                <a:ea typeface="微软雅黑" panose="020B0503020204020204" charset="-122"/>
                <a:cs typeface="微软雅黑" panose="020B0503020204020204" charset="-122"/>
              </a:rPr>
              <a:t>子网</a:t>
            </a:r>
            <a:r>
              <a:rPr lang="zh-CN" altLang="en-US" sz="2400" b="1" dirty="0" smtClean="0">
                <a:latin typeface="微软雅黑" panose="020B0503020204020204" charset="-122"/>
                <a:ea typeface="微软雅黑" panose="020B0503020204020204" charset="-122"/>
                <a:cs typeface="微软雅黑" panose="020B0503020204020204" charset="-122"/>
              </a:rPr>
              <a:t>划分</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综合题</a:t>
            </a:r>
            <a:r>
              <a:rPr lang="en-US" altLang="zh-CN" sz="2400" b="1" dirty="0" smtClean="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16570241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363705" y="2056388"/>
            <a:ext cx="10541362" cy="1689052"/>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子网化</a:t>
            </a:r>
            <a:r>
              <a:rPr lang="zh-CN" altLang="en-US" sz="2400" dirty="0">
                <a:latin typeface="微软雅黑" panose="020B0503020204020204" charset="-122"/>
                <a:ea typeface="微软雅黑" panose="020B0503020204020204" charset="-122"/>
                <a:cs typeface="微软雅黑" panose="020B0503020204020204" charset="-122"/>
              </a:rPr>
              <a:t>：将一个较大的子网划分为多个较小子网的过程。（大变小）</a:t>
            </a: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超网化</a:t>
            </a:r>
            <a:r>
              <a:rPr lang="zh-CN" altLang="en-US" sz="2400" dirty="0">
                <a:latin typeface="微软雅黑" panose="020B0503020204020204" charset="-122"/>
                <a:ea typeface="微软雅黑" panose="020B0503020204020204" charset="-122"/>
                <a:cs typeface="微软雅黑" panose="020B0503020204020204" charset="-122"/>
              </a:rPr>
              <a:t>：将具有较长前缀的相对较小的子网合并为一个具有稍短前缀的相对较大的子网。（小变大）</a:t>
            </a:r>
          </a:p>
        </p:txBody>
      </p:sp>
      <p:sp>
        <p:nvSpPr>
          <p:cNvPr id="8" name="TextBox 5"/>
          <p:cNvSpPr txBox="1"/>
          <p:nvPr/>
        </p:nvSpPr>
        <p:spPr>
          <a:xfrm>
            <a:off x="363705" y="422917"/>
            <a:ext cx="8712562" cy="581057"/>
          </a:xfrm>
          <a:prstGeom prst="rect">
            <a:avLst/>
          </a:prstGeom>
          <a:noFill/>
        </p:spPr>
        <p:txBody>
          <a:bodyPr wrap="square" rtlCol="0">
            <a:spAutoFit/>
          </a:bodyPr>
          <a:lstStyle/>
          <a:p>
            <a:pPr algn="l">
              <a:lnSpc>
                <a:spcPct val="150000"/>
              </a:lnSpc>
            </a:pPr>
            <a:r>
              <a:rPr lang="zh-CN" altLang="en-US" sz="2400" b="1" smtClean="0">
                <a:latin typeface="微软雅黑" panose="020B0503020204020204" charset="-122"/>
                <a:ea typeface="微软雅黑" panose="020B0503020204020204" charset="-122"/>
                <a:cs typeface="微软雅黑" panose="020B0503020204020204" charset="-122"/>
              </a:rPr>
              <a:t>子网</a:t>
            </a:r>
            <a:r>
              <a:rPr lang="zh-CN" altLang="en-US" sz="2400" b="1" dirty="0" smtClean="0">
                <a:latin typeface="微软雅黑" panose="020B0503020204020204" charset="-122"/>
                <a:ea typeface="微软雅黑" panose="020B0503020204020204" charset="-122"/>
                <a:cs typeface="微软雅黑" panose="020B0503020204020204" charset="-122"/>
              </a:rPr>
              <a:t>划分</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综合题</a:t>
            </a:r>
            <a:r>
              <a:rPr lang="en-US" altLang="zh-CN" sz="2400" b="1" dirty="0" smtClean="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1644720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53061" y="1259733"/>
            <a:ext cx="10345775" cy="3970318"/>
          </a:xfrm>
          <a:prstGeom prst="rect">
            <a:avLst/>
          </a:prstGeom>
          <a:noFill/>
        </p:spPr>
        <p:txBody>
          <a:bodyPr wrap="square" rtlCol="0">
            <a:spAutoFit/>
          </a:bodyPr>
          <a:lstStyle/>
          <a:p>
            <a:pPr>
              <a:lnSpc>
                <a:spcPct val="150000"/>
              </a:lnSpc>
            </a:pPr>
            <a:r>
              <a:rPr lang="zh-CN" altLang="en-US" sz="2400" dirty="0" smtClean="0">
                <a:solidFill>
                  <a:schemeClr val="tx1"/>
                </a:solidFill>
                <a:latin typeface="微软雅黑" panose="020B0503020204020204" charset="-122"/>
                <a:ea typeface="微软雅黑" panose="020B0503020204020204" charset="-122"/>
              </a:rPr>
              <a:t>子网掩码：定义一个子网的</a:t>
            </a:r>
            <a:r>
              <a:rPr lang="zh-CN" altLang="en-US" sz="2400" b="1" dirty="0" smtClean="0">
                <a:solidFill>
                  <a:srgbClr val="FF0000"/>
                </a:solidFill>
                <a:latin typeface="微软雅黑" panose="020B0503020204020204" charset="-122"/>
                <a:ea typeface="微软雅黑" panose="020B0503020204020204" charset="-122"/>
              </a:rPr>
              <a:t>网络前缀长度</a:t>
            </a:r>
            <a:r>
              <a:rPr lang="zh-CN" altLang="en-US" sz="2400" dirty="0" smtClean="0">
                <a:solidFill>
                  <a:schemeClr val="tx1"/>
                </a:solidFill>
                <a:latin typeface="微软雅黑" panose="020B0503020204020204" charset="-122"/>
                <a:ea typeface="微软雅黑" panose="020B0503020204020204" charset="-122"/>
              </a:rPr>
              <a:t>。</a:t>
            </a:r>
            <a:endParaRPr lang="en-US" altLang="zh-CN" sz="2400" dirty="0" smtClean="0">
              <a:solidFill>
                <a:schemeClr val="tx1"/>
              </a:solidFill>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子网掩码位数：</a:t>
            </a:r>
            <a:r>
              <a:rPr lang="en-US" altLang="zh-CN" sz="2400" dirty="0" smtClean="0">
                <a:latin typeface="微软雅黑" panose="020B0503020204020204" charset="-122"/>
                <a:ea typeface="微软雅黑" panose="020B0503020204020204" charset="-122"/>
              </a:rPr>
              <a:t>32</a:t>
            </a:r>
            <a:r>
              <a:rPr lang="zh-CN" altLang="en-US" sz="2400" dirty="0" smtClean="0">
                <a:latin typeface="微软雅黑" panose="020B0503020204020204" charset="-122"/>
                <a:ea typeface="微软雅黑" panose="020B0503020204020204" charset="-122"/>
              </a:rPr>
              <a:t>位。</a:t>
            </a: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书写形式：二进制，点分十进制。</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a:solidFill>
                  <a:schemeClr val="tx1"/>
                </a:solidFill>
                <a:latin typeface="微软雅黑" panose="020B0503020204020204" charset="-122"/>
                <a:ea typeface="微软雅黑" panose="020B0503020204020204" charset="-122"/>
              </a:rPr>
              <a:t> </a:t>
            </a:r>
            <a:r>
              <a:rPr lang="zh-CN" altLang="en-US" sz="2400" dirty="0" smtClean="0">
                <a:solidFill>
                  <a:schemeClr val="tx1"/>
                </a:solidFill>
                <a:latin typeface="微软雅黑" panose="020B0503020204020204" charset="-122"/>
                <a:ea typeface="微软雅黑" panose="020B0503020204020204" charset="-122"/>
              </a:rPr>
              <a:t> 取值规则：对应前缀，全部为</a:t>
            </a:r>
            <a:r>
              <a:rPr lang="en-US" altLang="zh-CN" sz="2400" dirty="0" smtClean="0">
                <a:solidFill>
                  <a:schemeClr val="tx1"/>
                </a:solidFill>
                <a:latin typeface="微软雅黑" panose="020B0503020204020204" charset="-122"/>
                <a:ea typeface="微软雅黑" panose="020B0503020204020204" charset="-122"/>
              </a:rPr>
              <a:t>1</a:t>
            </a:r>
            <a:r>
              <a:rPr lang="zh-CN" altLang="en-US" sz="2400" dirty="0" smtClean="0">
                <a:solidFill>
                  <a:schemeClr val="tx1"/>
                </a:solidFill>
                <a:latin typeface="微软雅黑" panose="020B0503020204020204" charset="-122"/>
                <a:ea typeface="微软雅黑" panose="020B0503020204020204" charset="-122"/>
              </a:rPr>
              <a:t>。对应后缀，全部为</a:t>
            </a:r>
            <a:r>
              <a:rPr lang="en-US" altLang="zh-CN" sz="2400" dirty="0" smtClean="0">
                <a:solidFill>
                  <a:schemeClr val="tx1"/>
                </a:solidFill>
                <a:latin typeface="微软雅黑" panose="020B0503020204020204" charset="-122"/>
                <a:ea typeface="微软雅黑" panose="020B0503020204020204" charset="-122"/>
              </a:rPr>
              <a:t>0</a:t>
            </a:r>
            <a:r>
              <a:rPr lang="zh-CN" altLang="en-US" sz="2400" dirty="0" smtClean="0">
                <a:solidFill>
                  <a:schemeClr val="tx1"/>
                </a:solidFill>
                <a:latin typeface="微软雅黑" panose="020B0503020204020204" charset="-122"/>
                <a:ea typeface="微软雅黑" panose="020B0503020204020204" charset="-122"/>
              </a:rPr>
              <a:t>。</a:t>
            </a:r>
            <a:endParaRPr lang="en-US" altLang="zh-CN" sz="2400" dirty="0" smtClean="0">
              <a:solidFill>
                <a:schemeClr val="tx1"/>
              </a:solidFill>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  例如</a:t>
            </a:r>
            <a:r>
              <a:rPr lang="zh-CN" altLang="en-US" sz="2400" dirty="0">
                <a:latin typeface="微软雅黑" panose="020B0503020204020204" charset="-122"/>
                <a:ea typeface="微软雅黑" panose="020B0503020204020204" charset="-122"/>
              </a:rPr>
              <a:t>：子</a:t>
            </a:r>
            <a:r>
              <a:rPr lang="zh-CN" altLang="en-US" sz="2400" dirty="0" smtClean="0">
                <a:latin typeface="微软雅黑" panose="020B0503020204020204" charset="-122"/>
                <a:ea typeface="微软雅黑" panose="020B0503020204020204" charset="-122"/>
              </a:rPr>
              <a:t>网地址：</a:t>
            </a:r>
            <a:r>
              <a:rPr lang="en-US" altLang="zh-CN" sz="2400" dirty="0" smtClean="0">
                <a:latin typeface="微软雅黑" panose="020B0503020204020204" charset="-122"/>
                <a:ea typeface="微软雅黑" panose="020B0503020204020204" charset="-122"/>
              </a:rPr>
              <a:t>213.111.0.0/24</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子网</a:t>
            </a:r>
            <a:r>
              <a:rPr lang="zh-CN" altLang="en-US" sz="2400" dirty="0">
                <a:latin typeface="微软雅黑" panose="020B0503020204020204" charset="-122"/>
                <a:ea typeface="微软雅黑" panose="020B0503020204020204" charset="-122"/>
              </a:rPr>
              <a:t>掩</a:t>
            </a:r>
            <a:r>
              <a:rPr lang="zh-CN" altLang="en-US" sz="2400" dirty="0" smtClean="0">
                <a:latin typeface="微软雅黑" panose="020B0503020204020204" charset="-122"/>
                <a:ea typeface="微软雅黑" panose="020B0503020204020204" charset="-122"/>
              </a:rPr>
              <a:t>码：</a:t>
            </a:r>
            <a:r>
              <a:rPr lang="en-US" altLang="zh-CN" sz="2400" dirty="0" smtClean="0">
                <a:latin typeface="微软雅黑" panose="020B0503020204020204" charset="-122"/>
                <a:ea typeface="微软雅黑" panose="020B0503020204020204" charset="-122"/>
              </a:rPr>
              <a:t>255.255.255.0</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例如：子网地址：</a:t>
            </a:r>
            <a:r>
              <a:rPr lang="en-US" altLang="zh-CN" sz="2400" dirty="0" smtClean="0">
                <a:latin typeface="微软雅黑" panose="020B0503020204020204" charset="-122"/>
                <a:ea typeface="微软雅黑" panose="020B0503020204020204" charset="-122"/>
              </a:rPr>
              <a:t>12.34.56.0</a:t>
            </a:r>
            <a:r>
              <a:rPr lang="zh-CN" altLang="en-US" sz="2400" dirty="0" smtClean="0">
                <a:latin typeface="微软雅黑" panose="020B0503020204020204" charset="-122"/>
                <a:ea typeface="微软雅黑" panose="020B0503020204020204" charset="-122"/>
              </a:rPr>
              <a:t>，子网掩码：</a:t>
            </a:r>
            <a:r>
              <a:rPr lang="en-US" altLang="zh-CN" sz="2400" dirty="0" smtClean="0">
                <a:latin typeface="微软雅黑" panose="020B0503020204020204" charset="-122"/>
                <a:ea typeface="微软雅黑" panose="020B0503020204020204" charset="-122"/>
              </a:rPr>
              <a:t>255.255.255.192</a:t>
            </a:r>
          </a:p>
          <a:p>
            <a:pPr>
              <a:lnSpc>
                <a:spcPct val="150000"/>
              </a:lnSpc>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那网络前缀（</a:t>
            </a:r>
            <a:r>
              <a:rPr lang="en-US" altLang="zh-CN" sz="2400" dirty="0" smtClean="0">
                <a:latin typeface="微软雅黑" panose="020B0503020204020204" charset="-122"/>
                <a:ea typeface="微软雅黑" panose="020B0503020204020204" charset="-122"/>
              </a:rPr>
              <a:t>26</a:t>
            </a:r>
            <a:r>
              <a:rPr lang="zh-CN" altLang="en-US" sz="2400" dirty="0" smtClean="0">
                <a:latin typeface="微软雅黑" panose="020B0503020204020204" charset="-122"/>
                <a:ea typeface="微软雅黑" panose="020B0503020204020204" charset="-122"/>
              </a:rPr>
              <a:t>）位，主机位（</a:t>
            </a:r>
            <a:r>
              <a:rPr lang="en-US" altLang="zh-CN" sz="2400" dirty="0" smtClean="0">
                <a:latin typeface="微软雅黑" panose="020B0503020204020204" charset="-122"/>
                <a:ea typeface="微软雅黑" panose="020B0503020204020204" charset="-122"/>
              </a:rPr>
              <a:t>6</a:t>
            </a:r>
            <a:r>
              <a:rPr lang="zh-CN" altLang="en-US" sz="2400" dirty="0" smtClean="0">
                <a:latin typeface="微软雅黑" panose="020B0503020204020204" charset="-122"/>
                <a:ea typeface="微软雅黑" panose="020B0503020204020204" charset="-122"/>
              </a:rPr>
              <a:t>）位。</a:t>
            </a:r>
            <a:endParaRPr lang="en-US" altLang="zh-CN" sz="2400" dirty="0">
              <a:latin typeface="微软雅黑" panose="020B0503020204020204" charset="-122"/>
              <a:ea typeface="微软雅黑" panose="020B050302020402020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579405267"/>
              </p:ext>
            </p:extLst>
          </p:nvPr>
        </p:nvGraphicFramePr>
        <p:xfrm>
          <a:off x="3448173" y="5485810"/>
          <a:ext cx="1974848" cy="457200"/>
        </p:xfrm>
        <a:graphic>
          <a:graphicData uri="http://schemas.openxmlformats.org/drawingml/2006/table">
            <a:tbl>
              <a:tblPr firstRow="1" bandRow="1">
                <a:tableStyleId>{5940675A-B579-460E-94D1-54222C63F5DA}</a:tableStyleId>
              </a:tblPr>
              <a:tblGrid>
                <a:gridCol w="246856"/>
                <a:gridCol w="246856"/>
                <a:gridCol w="246856"/>
                <a:gridCol w="246856"/>
                <a:gridCol w="246856"/>
                <a:gridCol w="246856"/>
                <a:gridCol w="246856"/>
                <a:gridCol w="246856"/>
              </a:tblGrid>
              <a:tr h="370840">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961902"/>
              </p:ext>
            </p:extLst>
          </p:nvPr>
        </p:nvGraphicFramePr>
        <p:xfrm>
          <a:off x="5656697" y="5485810"/>
          <a:ext cx="1974848" cy="457200"/>
        </p:xfrm>
        <a:graphic>
          <a:graphicData uri="http://schemas.openxmlformats.org/drawingml/2006/table">
            <a:tbl>
              <a:tblPr firstRow="1" bandRow="1">
                <a:tableStyleId>{5940675A-B579-460E-94D1-54222C63F5DA}</a:tableStyleId>
              </a:tblPr>
              <a:tblGrid>
                <a:gridCol w="246856"/>
                <a:gridCol w="246856"/>
                <a:gridCol w="246856"/>
                <a:gridCol w="246856"/>
                <a:gridCol w="246856"/>
                <a:gridCol w="246856"/>
                <a:gridCol w="246856"/>
                <a:gridCol w="246856"/>
              </a:tblGrid>
              <a:tr h="370840">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865107158"/>
              </p:ext>
            </p:extLst>
          </p:nvPr>
        </p:nvGraphicFramePr>
        <p:xfrm>
          <a:off x="7865221" y="5485810"/>
          <a:ext cx="1974848" cy="457200"/>
        </p:xfrm>
        <a:graphic>
          <a:graphicData uri="http://schemas.openxmlformats.org/drawingml/2006/table">
            <a:tbl>
              <a:tblPr firstRow="1" bandRow="1">
                <a:tableStyleId>{5940675A-B579-460E-94D1-54222C63F5DA}</a:tableStyleId>
              </a:tblPr>
              <a:tblGrid>
                <a:gridCol w="246856"/>
                <a:gridCol w="246856"/>
                <a:gridCol w="246856"/>
                <a:gridCol w="246856"/>
                <a:gridCol w="246856"/>
                <a:gridCol w="246856"/>
                <a:gridCol w="246856"/>
                <a:gridCol w="246856"/>
              </a:tblGrid>
              <a:tr h="370840">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391714316"/>
              </p:ext>
            </p:extLst>
          </p:nvPr>
        </p:nvGraphicFramePr>
        <p:xfrm>
          <a:off x="10073745" y="5485810"/>
          <a:ext cx="1974848" cy="457200"/>
        </p:xfrm>
        <a:graphic>
          <a:graphicData uri="http://schemas.openxmlformats.org/drawingml/2006/table">
            <a:tbl>
              <a:tblPr firstRow="1" bandRow="1">
                <a:tableStyleId>{5940675A-B579-460E-94D1-54222C63F5DA}</a:tableStyleId>
              </a:tblPr>
              <a:tblGrid>
                <a:gridCol w="246856"/>
                <a:gridCol w="246856"/>
                <a:gridCol w="246856"/>
                <a:gridCol w="246856"/>
                <a:gridCol w="246856"/>
                <a:gridCol w="246856"/>
                <a:gridCol w="246856"/>
                <a:gridCol w="246856"/>
              </a:tblGrid>
              <a:tr h="370840">
                <a:tc>
                  <a:txBody>
                    <a:bodyPr/>
                    <a:lstStyle/>
                    <a:p>
                      <a:r>
                        <a:rPr lang="en-US" altLang="zh-CN" sz="2400" dirty="0" smtClean="0"/>
                        <a:t>1</a:t>
                      </a:r>
                      <a:endParaRPr lang="zh-CN" altLang="en-US" sz="2400" dirty="0"/>
                    </a:p>
                  </a:txBody>
                  <a:tcPr/>
                </a:tc>
                <a:tc>
                  <a:txBody>
                    <a:bodyPr/>
                    <a:lstStyle/>
                    <a:p>
                      <a:r>
                        <a:rPr lang="en-US" altLang="zh-CN" sz="2400" dirty="0" smtClean="0"/>
                        <a:t>1</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c>
                  <a:txBody>
                    <a:bodyPr/>
                    <a:lstStyle/>
                    <a:p>
                      <a:r>
                        <a:rPr lang="en-US" altLang="zh-CN" sz="2400" dirty="0" smtClean="0"/>
                        <a:t>0</a:t>
                      </a:r>
                      <a:endParaRPr lang="zh-CN" altLang="en-US" sz="2400" dirty="0"/>
                    </a:p>
                  </a:txBody>
                  <a:tcPr/>
                </a:tc>
              </a:tr>
            </a:tbl>
          </a:graphicData>
        </a:graphic>
      </p:graphicFrame>
      <p:sp>
        <p:nvSpPr>
          <p:cNvPr id="2" name="矩形 1"/>
          <p:cNvSpPr/>
          <p:nvPr/>
        </p:nvSpPr>
        <p:spPr>
          <a:xfrm>
            <a:off x="208364" y="5485810"/>
            <a:ext cx="3122971" cy="507831"/>
          </a:xfrm>
          <a:prstGeom prst="rect">
            <a:avLst/>
          </a:prstGeom>
        </p:spPr>
        <p:txBody>
          <a:bodyPr wrap="none">
            <a:spAutoFit/>
          </a:bodyPr>
          <a:lstStyle/>
          <a:p>
            <a:pPr>
              <a:lnSpc>
                <a:spcPct val="150000"/>
              </a:lnSpc>
            </a:pPr>
            <a:r>
              <a:rPr lang="zh-CN" altLang="en-US">
                <a:latin typeface="微软雅黑" panose="020B0503020204020204" charset="-122"/>
                <a:ea typeface="微软雅黑" panose="020B0503020204020204" charset="-122"/>
              </a:rPr>
              <a:t>子网掩码：</a:t>
            </a:r>
            <a:r>
              <a:rPr lang="en-US" altLang="zh-CN" dirty="0">
                <a:latin typeface="微软雅黑" panose="020B0503020204020204" charset="-122"/>
                <a:ea typeface="微软雅黑" panose="020B0503020204020204" charset="-122"/>
              </a:rPr>
              <a:t>255.255.255.192</a:t>
            </a:r>
          </a:p>
        </p:txBody>
      </p:sp>
      <p:sp>
        <p:nvSpPr>
          <p:cNvPr id="13" name="TextBox 5"/>
          <p:cNvSpPr txBox="1"/>
          <p:nvPr/>
        </p:nvSpPr>
        <p:spPr>
          <a:xfrm>
            <a:off x="363705" y="422917"/>
            <a:ext cx="8712562" cy="581057"/>
          </a:xfrm>
          <a:prstGeom prst="rect">
            <a:avLst/>
          </a:prstGeom>
          <a:noFill/>
        </p:spPr>
        <p:txBody>
          <a:bodyPr wrap="square" rtlCol="0">
            <a:spAutoFit/>
          </a:bodyPr>
          <a:lstStyle/>
          <a:p>
            <a:pPr algn="l">
              <a:lnSpc>
                <a:spcPct val="150000"/>
              </a:lnSpc>
            </a:pPr>
            <a:r>
              <a:rPr lang="zh-CN" altLang="en-US" sz="2400" b="1" smtClean="0">
                <a:latin typeface="微软雅黑" panose="020B0503020204020204" charset="-122"/>
                <a:ea typeface="微软雅黑" panose="020B0503020204020204" charset="-122"/>
                <a:cs typeface="微软雅黑" panose="020B0503020204020204" charset="-122"/>
              </a:rPr>
              <a:t>子网</a:t>
            </a:r>
            <a:r>
              <a:rPr lang="zh-CN" altLang="en-US" sz="2400" b="1" dirty="0" smtClean="0">
                <a:latin typeface="微软雅黑" panose="020B0503020204020204" charset="-122"/>
                <a:ea typeface="微软雅黑" panose="020B0503020204020204" charset="-122"/>
                <a:cs typeface="微软雅黑" panose="020B0503020204020204" charset="-122"/>
              </a:rPr>
              <a:t>划分</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综合题</a:t>
            </a:r>
            <a:r>
              <a:rPr lang="en-US" altLang="zh-CN" sz="2400" b="1" dirty="0" smtClean="0">
                <a:latin typeface="微软雅黑" panose="020B0503020204020204" charset="-122"/>
                <a:ea typeface="微软雅黑" panose="020B0503020204020204" charset="-122"/>
                <a:cs typeface="微软雅黑" panose="020B0503020204020204" charset="-122"/>
              </a:rPr>
              <a:t>】</a:t>
            </a:r>
          </a:p>
        </p:txBody>
      </p:sp>
    </p:spTree>
    <p:extLst>
      <p:ext uri="{BB962C8B-B14F-4D97-AF65-F5344CB8AC3E}">
        <p14:creationId xmlns:p14="http://schemas.microsoft.com/office/powerpoint/2010/main" val="586034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67521" y="121489"/>
            <a:ext cx="11197947" cy="6555641"/>
          </a:xfrm>
          <a:prstGeom prst="rect">
            <a:avLst/>
          </a:prstGeom>
          <a:noFill/>
        </p:spPr>
        <p:txBody>
          <a:bodyPr wrap="square" rtlCol="0" anchor="ctr">
            <a:spAutoFit/>
          </a:bodyPr>
          <a:lstStyle/>
          <a:p>
            <a:pPr>
              <a:lnSpc>
                <a:spcPct val="150000"/>
              </a:lnSpc>
            </a:pPr>
            <a:r>
              <a:rPr lang="zh-CN" altLang="en-US" sz="2000" dirty="0" smtClean="0">
                <a:latin typeface="微软雅黑" panose="020B0503020204020204" charset="-122"/>
                <a:ea typeface="微软雅黑" panose="020B0503020204020204" charset="-122"/>
              </a:rPr>
              <a:t>题目考察类型</a:t>
            </a:r>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rPr>
              <a:t>已知</a:t>
            </a:r>
            <a:r>
              <a:rPr lang="zh-CN" altLang="en-US" sz="2000" b="1" dirty="0" smtClean="0">
                <a:latin typeface="微软雅黑" panose="020B0503020204020204" charset="-122"/>
                <a:ea typeface="微软雅黑" panose="020B0503020204020204" charset="-122"/>
              </a:rPr>
              <a:t>某主机地址</a:t>
            </a:r>
            <a:r>
              <a:rPr lang="zh-CN" altLang="en-US" sz="2000" dirty="0">
                <a:latin typeface="微软雅黑" panose="020B0503020204020204" charset="-122"/>
                <a:ea typeface="微软雅黑" panose="020B0503020204020204" charset="-122"/>
              </a:rPr>
              <a:t>和</a:t>
            </a:r>
            <a:r>
              <a:rPr lang="zh-CN" altLang="en-US" sz="2000" b="1" dirty="0">
                <a:latin typeface="微软雅黑" panose="020B0503020204020204" charset="-122"/>
                <a:ea typeface="微软雅黑" panose="020B0503020204020204" charset="-122"/>
              </a:rPr>
              <a:t>子网掩</a:t>
            </a:r>
            <a:r>
              <a:rPr lang="zh-CN" altLang="en-US" sz="2000" b="1" dirty="0" smtClean="0">
                <a:latin typeface="微软雅黑" panose="020B0503020204020204" charset="-122"/>
                <a:ea typeface="微软雅黑" panose="020B0503020204020204" charset="-122"/>
              </a:rPr>
              <a:t>码</a:t>
            </a:r>
            <a:r>
              <a:rPr lang="zh-CN" altLang="en-US" sz="2000" dirty="0" smtClean="0">
                <a:latin typeface="微软雅黑" panose="020B0503020204020204" charset="-122"/>
                <a:ea typeface="微软雅黑" panose="020B0503020204020204" charset="-122"/>
              </a:rPr>
              <a:t>。计算</a:t>
            </a:r>
            <a:r>
              <a:rPr lang="zh-CN" altLang="en-US" sz="2000" b="1" dirty="0" smtClean="0">
                <a:latin typeface="微软雅黑" panose="020B0503020204020204" charset="-122"/>
                <a:ea typeface="微软雅黑" panose="020B0503020204020204" charset="-122"/>
              </a:rPr>
              <a:t>子网地址</a:t>
            </a:r>
            <a:r>
              <a:rPr lang="zh-CN" altLang="en-US" sz="2000" dirty="0" smtClean="0">
                <a:latin typeface="微软雅黑" panose="020B0503020204020204" charset="-122"/>
                <a:ea typeface="微软雅黑" panose="020B0503020204020204" charset="-122"/>
              </a:rPr>
              <a:t>、</a:t>
            </a:r>
            <a:r>
              <a:rPr lang="zh-CN" altLang="en-US" sz="2000" b="1" dirty="0" smtClean="0">
                <a:latin typeface="微软雅黑" panose="020B0503020204020204" charset="-122"/>
                <a:ea typeface="微软雅黑" panose="020B0503020204020204" charset="-122"/>
              </a:rPr>
              <a:t>子网广播</a:t>
            </a:r>
            <a:r>
              <a:rPr lang="zh-CN" altLang="en-US" sz="2000" b="1" dirty="0">
                <a:latin typeface="微软雅黑" panose="020B0503020204020204" charset="-122"/>
                <a:ea typeface="微软雅黑" panose="020B0503020204020204" charset="-122"/>
              </a:rPr>
              <a:t>地址</a:t>
            </a:r>
            <a:r>
              <a:rPr lang="zh-CN" altLang="en-US" sz="2000" dirty="0">
                <a:latin typeface="微软雅黑" panose="020B0503020204020204" charset="-122"/>
                <a:ea typeface="微软雅黑" panose="020B0503020204020204" charset="-122"/>
              </a:rPr>
              <a:t>、</a:t>
            </a:r>
            <a:r>
              <a:rPr lang="en-US" altLang="zh-CN" sz="2000" b="1" dirty="0">
                <a:latin typeface="微软雅黑" panose="020B0503020204020204" charset="-122"/>
                <a:ea typeface="微软雅黑" panose="020B0503020204020204" charset="-122"/>
              </a:rPr>
              <a:t>IP</a:t>
            </a:r>
            <a:r>
              <a:rPr lang="zh-CN" altLang="en-US" sz="2000" b="1" dirty="0">
                <a:latin typeface="微软雅黑" panose="020B0503020204020204" charset="-122"/>
                <a:ea typeface="微软雅黑" panose="020B0503020204020204" charset="-122"/>
              </a:rPr>
              <a:t>地址总数</a:t>
            </a:r>
            <a:r>
              <a:rPr lang="zh-CN" altLang="en-US" sz="2000" dirty="0">
                <a:latin typeface="微软雅黑" panose="020B0503020204020204" charset="-122"/>
                <a:ea typeface="微软雅黑" panose="020B0503020204020204" charset="-122"/>
              </a:rPr>
              <a:t>和</a:t>
            </a:r>
            <a:r>
              <a:rPr lang="zh-CN" altLang="en-US" sz="2000" b="1" dirty="0">
                <a:latin typeface="微软雅黑" panose="020B0503020204020204" charset="-122"/>
                <a:ea typeface="微软雅黑" panose="020B0503020204020204" charset="-122"/>
              </a:rPr>
              <a:t>可分配的IP地址</a:t>
            </a:r>
            <a:r>
              <a:rPr lang="zh-CN" altLang="en-US" sz="2000" b="1" dirty="0" smtClean="0">
                <a:latin typeface="微软雅黑" panose="020B0503020204020204" charset="-122"/>
                <a:ea typeface="微软雅黑" panose="020B0503020204020204" charset="-122"/>
              </a:rPr>
              <a:t>数量</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rPr>
              <a:t>1、子网</a:t>
            </a:r>
            <a:r>
              <a:rPr lang="zh-CN" altLang="en-US" sz="2000" dirty="0" smtClean="0">
                <a:latin typeface="微软雅黑" panose="020B0503020204020204" charset="-122"/>
                <a:ea typeface="微软雅黑" panose="020B0503020204020204" charset="-122"/>
              </a:rPr>
              <a:t>地址：子网</a:t>
            </a:r>
            <a:r>
              <a:rPr lang="zh-CN" altLang="en-US" sz="2000" dirty="0">
                <a:latin typeface="微软雅黑" panose="020B0503020204020204" charset="-122"/>
                <a:ea typeface="微软雅黑" panose="020B0503020204020204" charset="-122"/>
              </a:rPr>
              <a:t>掩码和主机地址按</a:t>
            </a:r>
            <a:r>
              <a:rPr lang="zh-CN" altLang="en-US" sz="2000" dirty="0" smtClean="0">
                <a:latin typeface="微软雅黑" panose="020B0503020204020204" charset="-122"/>
                <a:ea typeface="微软雅黑" panose="020B0503020204020204" charset="-122"/>
              </a:rPr>
              <a:t>位 </a:t>
            </a:r>
            <a:r>
              <a:rPr lang="zh-CN" altLang="en-US" sz="2000" b="1" dirty="0" smtClean="0">
                <a:latin typeface="微软雅黑" panose="020B0503020204020204" charset="-122"/>
                <a:ea typeface="微软雅黑" panose="020B0503020204020204" charset="-122"/>
              </a:rPr>
              <a:t>与运算 </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 与</a:t>
            </a:r>
            <a:r>
              <a:rPr lang="zh-CN" altLang="en-US" sz="2000" dirty="0">
                <a:latin typeface="微软雅黑" panose="020B0503020204020204" charset="-122"/>
                <a:ea typeface="微软雅黑" panose="020B0503020204020204" charset="-122"/>
              </a:rPr>
              <a:t>运算：0&amp;0=0; 0&amp;1=0; 1&amp;0=0; 1&amp;1=1;</a:t>
            </a:r>
          </a:p>
          <a:p>
            <a:pPr>
              <a:lnSpc>
                <a:spcPct val="150000"/>
              </a:lnSpc>
            </a:pPr>
            <a:r>
              <a:rPr lang="zh-CN" altLang="en-US" sz="2000" dirty="0" smtClean="0">
                <a:latin typeface="微软雅黑" panose="020B0503020204020204" charset="-122"/>
                <a:ea typeface="微软雅黑" panose="020B0503020204020204" charset="-122"/>
              </a:rPr>
              <a:t>2、广播地址：子网</a:t>
            </a:r>
            <a:r>
              <a:rPr lang="zh-CN" altLang="en-US" sz="2000" dirty="0">
                <a:latin typeface="微软雅黑" panose="020B0503020204020204" charset="-122"/>
                <a:ea typeface="微软雅黑" panose="020B0503020204020204" charset="-122"/>
              </a:rPr>
              <a:t>掩码的反码与主机地址按</a:t>
            </a:r>
            <a:r>
              <a:rPr lang="zh-CN" altLang="en-US" sz="2000" dirty="0" smtClean="0">
                <a:latin typeface="微软雅黑" panose="020B0503020204020204" charset="-122"/>
                <a:ea typeface="微软雅黑" panose="020B0503020204020204" charset="-122"/>
              </a:rPr>
              <a:t>位 </a:t>
            </a:r>
            <a:r>
              <a:rPr lang="zh-CN" altLang="en-US" sz="2000" b="1" dirty="0" smtClean="0">
                <a:latin typeface="微软雅黑" panose="020B0503020204020204" charset="-122"/>
                <a:ea typeface="微软雅黑" panose="020B0503020204020204" charset="-122"/>
              </a:rPr>
              <a:t>或运算</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反</a:t>
            </a:r>
            <a:r>
              <a:rPr lang="zh-CN" altLang="en-US" sz="2000" dirty="0">
                <a:latin typeface="微软雅黑" panose="020B0503020204020204" charset="-122"/>
                <a:ea typeface="微软雅黑" panose="020B0503020204020204" charset="-122"/>
              </a:rPr>
              <a:t>码：</a:t>
            </a:r>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变为</a:t>
            </a:r>
            <a:r>
              <a:rPr lang="en-US" altLang="zh-CN" sz="2000" dirty="0" smtClean="0">
                <a:latin typeface="微软雅黑" panose="020B0503020204020204" charset="-122"/>
                <a:ea typeface="微软雅黑" panose="020B0503020204020204" charset="-122"/>
              </a:rPr>
              <a:t>0</a:t>
            </a:r>
            <a:r>
              <a:rPr lang="zh-CN" altLang="en-US" sz="2000" dirty="0">
                <a:latin typeface="微软雅黑" panose="020B0503020204020204" charset="-122"/>
                <a:ea typeface="微软雅黑" panose="020B0503020204020204" charset="-122"/>
              </a:rPr>
              <a:t>；</a:t>
            </a:r>
            <a:r>
              <a:rPr lang="en-US" altLang="zh-CN" sz="2000" dirty="0" smtClean="0">
                <a:latin typeface="微软雅黑" panose="020B0503020204020204" charset="-122"/>
                <a:ea typeface="微软雅黑" panose="020B0503020204020204" charset="-122"/>
              </a:rPr>
              <a:t>0</a:t>
            </a:r>
            <a:r>
              <a:rPr lang="zh-CN" altLang="en-US" sz="2000" dirty="0" smtClean="0">
                <a:latin typeface="微软雅黑" panose="020B0503020204020204" charset="-122"/>
                <a:ea typeface="微软雅黑" panose="020B0503020204020204" charset="-122"/>
              </a:rPr>
              <a:t>变为</a:t>
            </a:r>
            <a:r>
              <a:rPr lang="en-US" altLang="zh-CN" sz="2000" dirty="0" smtClean="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或</a:t>
            </a:r>
            <a:r>
              <a:rPr lang="zh-CN" altLang="en-US" sz="2000" dirty="0">
                <a:latin typeface="微软雅黑" panose="020B0503020204020204" charset="-122"/>
                <a:ea typeface="微软雅黑" panose="020B0503020204020204" charset="-122"/>
              </a:rPr>
              <a:t>运算：0 || 0 = 0;   1 || 0 = 1;    0 || 1 = 1;    1 || 1 = 1</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lnSpc>
                <a:spcPct val="150000"/>
              </a:lnSpc>
            </a:pP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a:t>
            </a:r>
            <a:r>
              <a:rPr lang="en-US" altLang="zh-CN" sz="2000" cap="all" dirty="0" err="1" smtClean="0">
                <a:latin typeface="微软雅黑" panose="020B0503020204020204" charset="-122"/>
                <a:ea typeface="微软雅黑" panose="020B0503020204020204" charset="-122"/>
              </a:rPr>
              <a:t>Ip</a:t>
            </a:r>
            <a:r>
              <a:rPr lang="zh-CN" altLang="en-US" sz="2000" cap="all" dirty="0" smtClean="0">
                <a:latin typeface="微软雅黑" panose="020B0503020204020204" charset="-122"/>
                <a:ea typeface="微软雅黑" panose="020B0503020204020204" charset="-122"/>
              </a:rPr>
              <a:t>地址总数</a:t>
            </a:r>
            <a:endParaRPr lang="en-US" altLang="zh-CN" sz="2000" cap="all" dirty="0" smtClean="0">
              <a:latin typeface="微软雅黑" panose="020B0503020204020204" charset="-122"/>
              <a:ea typeface="微软雅黑" panose="020B0503020204020204" charset="-122"/>
            </a:endParaRPr>
          </a:p>
          <a:p>
            <a:pPr>
              <a:lnSpc>
                <a:spcPct val="150000"/>
              </a:lnSpc>
            </a:pPr>
            <a:r>
              <a:rPr lang="zh-CN" altLang="en-US" sz="2000" cap="all" dirty="0">
                <a:latin typeface="微软雅黑" panose="020B0503020204020204" charset="-122"/>
                <a:ea typeface="微软雅黑" panose="020B0503020204020204" charset="-122"/>
              </a:rPr>
              <a:t> </a:t>
            </a:r>
            <a:r>
              <a:rPr lang="zh-CN" altLang="en-US" sz="2000" cap="all" dirty="0" smtClean="0">
                <a:latin typeface="微软雅黑" panose="020B0503020204020204" charset="-122"/>
                <a:ea typeface="微软雅黑" panose="020B0503020204020204" charset="-122"/>
              </a:rPr>
              <a:t>    </a:t>
            </a:r>
            <a:r>
              <a:rPr lang="en-US" altLang="zh-CN" sz="2000" cap="small" dirty="0" smtClean="0">
                <a:latin typeface="微软雅黑" panose="020B0503020204020204" charset="-122"/>
                <a:ea typeface="微软雅黑" panose="020B0503020204020204" charset="-122"/>
              </a:rPr>
              <a:t>IPv4</a:t>
            </a:r>
            <a:r>
              <a:rPr lang="zh-CN" altLang="en-US" sz="2000" cap="small" dirty="0" smtClean="0">
                <a:latin typeface="微软雅黑" panose="020B0503020204020204" charset="-122"/>
                <a:ea typeface="微软雅黑" panose="020B0503020204020204" charset="-122"/>
              </a:rPr>
              <a:t>地址共</a:t>
            </a:r>
            <a:r>
              <a:rPr lang="en-US" altLang="zh-CN" sz="2000" cap="small" dirty="0" smtClean="0">
                <a:latin typeface="微软雅黑" panose="020B0503020204020204" charset="-122"/>
                <a:ea typeface="微软雅黑" panose="020B0503020204020204" charset="-122"/>
              </a:rPr>
              <a:t>32</a:t>
            </a:r>
            <a:r>
              <a:rPr lang="zh-CN" altLang="en-US" sz="2000" cap="small" dirty="0" smtClean="0">
                <a:latin typeface="微软雅黑" panose="020B0503020204020204" charset="-122"/>
                <a:ea typeface="微软雅黑" panose="020B0503020204020204" charset="-122"/>
              </a:rPr>
              <a:t>位，分为网络位</a:t>
            </a:r>
            <a:r>
              <a:rPr lang="en-US" altLang="zh-CN" sz="2000" cap="small" dirty="0" smtClean="0">
                <a:latin typeface="微软雅黑" panose="020B0503020204020204" charset="-122"/>
                <a:ea typeface="微软雅黑" panose="020B0503020204020204" charset="-122"/>
              </a:rPr>
              <a:t>+</a:t>
            </a:r>
            <a:r>
              <a:rPr lang="zh-CN" altLang="en-US" sz="2000" cap="small" dirty="0" smtClean="0">
                <a:latin typeface="微软雅黑" panose="020B0503020204020204" charset="-122"/>
                <a:ea typeface="微软雅黑" panose="020B0503020204020204" charset="-122"/>
              </a:rPr>
              <a:t>主机位。</a:t>
            </a:r>
            <a:endParaRPr lang="en-US" altLang="zh-CN" sz="2000" cap="small" dirty="0" smtClean="0">
              <a:latin typeface="微软雅黑" panose="020B0503020204020204" charset="-122"/>
              <a:ea typeface="微软雅黑" panose="020B0503020204020204" charset="-122"/>
            </a:endParaRPr>
          </a:p>
          <a:p>
            <a:pPr>
              <a:lnSpc>
                <a:spcPct val="150000"/>
              </a:lnSpc>
            </a:pPr>
            <a:r>
              <a:rPr lang="zh-CN" altLang="en-US" sz="2000" cap="small" dirty="0">
                <a:latin typeface="微软雅黑" panose="020B0503020204020204" charset="-122"/>
                <a:ea typeface="微软雅黑" panose="020B0503020204020204" charset="-122"/>
              </a:rPr>
              <a:t> </a:t>
            </a:r>
            <a:r>
              <a:rPr lang="zh-CN" altLang="en-US" sz="2000" cap="small" dirty="0" smtClean="0">
                <a:latin typeface="微软雅黑" panose="020B0503020204020204" charset="-122"/>
                <a:ea typeface="微软雅黑" panose="020B0503020204020204" charset="-122"/>
              </a:rPr>
              <a:t>    通过子网掩码可以确定网络位，则主机位为：</a:t>
            </a:r>
            <a:r>
              <a:rPr lang="en-US" altLang="zh-CN" sz="2000" cap="small" dirty="0" smtClean="0">
                <a:latin typeface="微软雅黑" panose="020B0503020204020204" charset="-122"/>
                <a:ea typeface="微软雅黑" panose="020B0503020204020204" charset="-122"/>
              </a:rPr>
              <a:t>32-</a:t>
            </a:r>
            <a:r>
              <a:rPr lang="zh-CN" altLang="en-US" sz="2000" cap="small" dirty="0" smtClean="0">
                <a:latin typeface="微软雅黑" panose="020B0503020204020204" charset="-122"/>
                <a:ea typeface="微软雅黑" panose="020B0503020204020204" charset="-122"/>
              </a:rPr>
              <a:t>网络位。</a:t>
            </a:r>
            <a:r>
              <a:rPr lang="en-US" altLang="zh-CN" sz="2000" cap="small" dirty="0" smtClean="0">
                <a:latin typeface="微软雅黑" panose="020B0503020204020204" charset="-122"/>
                <a:ea typeface="微软雅黑" panose="020B0503020204020204" charset="-122"/>
              </a:rPr>
              <a:t>IP</a:t>
            </a:r>
            <a:r>
              <a:rPr lang="zh-CN" altLang="en-US" sz="2000" cap="small" dirty="0" smtClean="0">
                <a:latin typeface="微软雅黑" panose="020B0503020204020204" charset="-122"/>
                <a:ea typeface="微软雅黑" panose="020B0503020204020204" charset="-122"/>
              </a:rPr>
              <a:t>地址总数：</a:t>
            </a:r>
            <a:r>
              <a:rPr lang="en-US" altLang="zh-CN" sz="2000" cap="small" dirty="0" smtClean="0">
                <a:latin typeface="微软雅黑" panose="020B0503020204020204" charset="-122"/>
                <a:ea typeface="微软雅黑" panose="020B0503020204020204" charset="-122"/>
              </a:rPr>
              <a:t>2 </a:t>
            </a:r>
            <a:r>
              <a:rPr lang="en-US" altLang="zh-CN" sz="2000" cap="small" baseline="30000" dirty="0" smtClean="0">
                <a:latin typeface="微软雅黑" panose="020B0503020204020204" charset="-122"/>
                <a:ea typeface="微软雅黑" panose="020B0503020204020204" charset="-122"/>
              </a:rPr>
              <a:t>(32-</a:t>
            </a:r>
            <a:r>
              <a:rPr lang="zh-CN" altLang="en-US" sz="2000" cap="small" baseline="30000" dirty="0">
                <a:latin typeface="微软雅黑" panose="020B0503020204020204" charset="-122"/>
                <a:ea typeface="微软雅黑" panose="020B0503020204020204" charset="-122"/>
              </a:rPr>
              <a:t>网络</a:t>
            </a:r>
            <a:r>
              <a:rPr lang="zh-CN" altLang="en-US" sz="2000" cap="small" baseline="30000" dirty="0" smtClean="0">
                <a:latin typeface="微软雅黑" panose="020B0503020204020204" charset="-122"/>
                <a:ea typeface="微软雅黑" panose="020B0503020204020204" charset="-122"/>
              </a:rPr>
              <a:t>位</a:t>
            </a:r>
            <a:r>
              <a:rPr lang="en-US" altLang="zh-CN" sz="2000" cap="small" baseline="30000" dirty="0" smtClean="0">
                <a:latin typeface="微软雅黑" panose="020B0503020204020204" charset="-122"/>
                <a:ea typeface="微软雅黑" panose="020B0503020204020204" charset="-122"/>
              </a:rPr>
              <a:t>)</a:t>
            </a:r>
            <a:r>
              <a:rPr lang="zh-CN" altLang="en-US" sz="2000" cap="small" dirty="0" smtClean="0">
                <a:latin typeface="微软雅黑" panose="020B0503020204020204" charset="-122"/>
                <a:ea typeface="微软雅黑" panose="020B0503020204020204" charset="-122"/>
              </a:rPr>
              <a:t>。</a:t>
            </a:r>
            <a:endParaRPr lang="en-US" altLang="zh-CN" sz="2000" cap="small" dirty="0" smtClean="0">
              <a:latin typeface="微软雅黑" panose="020B0503020204020204" charset="-122"/>
              <a:ea typeface="微软雅黑" panose="020B0503020204020204" charset="-122"/>
            </a:endParaRPr>
          </a:p>
          <a:p>
            <a:pPr>
              <a:lnSpc>
                <a:spcPct val="150000"/>
              </a:lnSpc>
            </a:pPr>
            <a:r>
              <a:rPr lang="en-US" altLang="zh-CN" sz="2000" cap="small" dirty="0" smtClean="0">
                <a:latin typeface="微软雅黑" panose="020B0503020204020204" charset="-122"/>
                <a:ea typeface="微软雅黑" panose="020B0503020204020204" charset="-122"/>
              </a:rPr>
              <a:t>4</a:t>
            </a:r>
            <a:r>
              <a:rPr lang="zh-CN" altLang="en-US" sz="2000" cap="small" dirty="0" smtClean="0">
                <a:latin typeface="微软雅黑" panose="020B0503020204020204" charset="-122"/>
                <a:ea typeface="微软雅黑" panose="020B0503020204020204" charset="-122"/>
              </a:rPr>
              <a:t>、可分配</a:t>
            </a:r>
            <a:r>
              <a:rPr lang="en-US" altLang="zh-CN" sz="2000" cap="small" dirty="0" smtClean="0">
                <a:latin typeface="微软雅黑" panose="020B0503020204020204" charset="-122"/>
                <a:ea typeface="微软雅黑" panose="020B0503020204020204" charset="-122"/>
              </a:rPr>
              <a:t>IP</a:t>
            </a:r>
            <a:r>
              <a:rPr lang="zh-CN" altLang="en-US" sz="2000" cap="small" dirty="0" smtClean="0">
                <a:latin typeface="微软雅黑" panose="020B0503020204020204" charset="-122"/>
                <a:ea typeface="微软雅黑" panose="020B0503020204020204" charset="-122"/>
              </a:rPr>
              <a:t>地址总数</a:t>
            </a:r>
            <a:endParaRPr lang="en-US" altLang="zh-CN" sz="2000" cap="small" dirty="0" smtClean="0">
              <a:latin typeface="微软雅黑" panose="020B0503020204020204" charset="-122"/>
              <a:ea typeface="微软雅黑" panose="020B0503020204020204" charset="-122"/>
            </a:endParaRPr>
          </a:p>
          <a:p>
            <a:pPr>
              <a:lnSpc>
                <a:spcPct val="150000"/>
              </a:lnSpc>
            </a:pPr>
            <a:r>
              <a:rPr lang="zh-CN" altLang="en-US" sz="2000" cap="small" dirty="0">
                <a:latin typeface="微软雅黑" panose="020B0503020204020204" charset="-122"/>
                <a:ea typeface="微软雅黑" panose="020B0503020204020204" charset="-122"/>
              </a:rPr>
              <a:t> </a:t>
            </a:r>
            <a:r>
              <a:rPr lang="zh-CN" altLang="en-US" sz="2000" cap="small" dirty="0" smtClean="0">
                <a:latin typeface="微软雅黑" panose="020B0503020204020204" charset="-122"/>
                <a:ea typeface="微软雅黑" panose="020B0503020204020204" charset="-122"/>
              </a:rPr>
              <a:t>    在</a:t>
            </a:r>
            <a:r>
              <a:rPr lang="en-US" altLang="zh-CN" sz="2000" cap="all" dirty="0" err="1">
                <a:latin typeface="微软雅黑" panose="020B0503020204020204" charset="-122"/>
                <a:ea typeface="微软雅黑" panose="020B0503020204020204" charset="-122"/>
              </a:rPr>
              <a:t>Ip</a:t>
            </a:r>
            <a:r>
              <a:rPr lang="zh-CN" altLang="en-US" sz="2000" cap="all" dirty="0">
                <a:latin typeface="微软雅黑" panose="020B0503020204020204" charset="-122"/>
                <a:ea typeface="微软雅黑" panose="020B0503020204020204" charset="-122"/>
              </a:rPr>
              <a:t>地址</a:t>
            </a:r>
            <a:r>
              <a:rPr lang="zh-CN" altLang="en-US" sz="2000" cap="all" dirty="0" smtClean="0">
                <a:latin typeface="微软雅黑" panose="020B0503020204020204" charset="-122"/>
                <a:ea typeface="微软雅黑" panose="020B0503020204020204" charset="-122"/>
              </a:rPr>
              <a:t>总数</a:t>
            </a:r>
            <a:r>
              <a:rPr lang="zh-CN" altLang="en-US" sz="2000" cap="small" dirty="0" smtClean="0">
                <a:latin typeface="微软雅黑" panose="020B0503020204020204" charset="-122"/>
                <a:ea typeface="微软雅黑" panose="020B0503020204020204" charset="-122"/>
              </a:rPr>
              <a:t>中提前子网地址占一个，广播自治占一个。</a:t>
            </a:r>
            <a:endParaRPr lang="en-US" altLang="zh-CN" sz="2000" cap="small" dirty="0" smtClean="0">
              <a:latin typeface="微软雅黑" panose="020B0503020204020204" charset="-122"/>
              <a:ea typeface="微软雅黑" panose="020B0503020204020204" charset="-122"/>
            </a:endParaRPr>
          </a:p>
          <a:p>
            <a:pPr>
              <a:lnSpc>
                <a:spcPct val="150000"/>
              </a:lnSpc>
            </a:pPr>
            <a:r>
              <a:rPr lang="zh-CN" altLang="en-US" sz="2000" cap="small" dirty="0">
                <a:latin typeface="微软雅黑" panose="020B0503020204020204" charset="-122"/>
                <a:ea typeface="微软雅黑" panose="020B0503020204020204" charset="-122"/>
              </a:rPr>
              <a:t> </a:t>
            </a:r>
            <a:r>
              <a:rPr lang="zh-CN" altLang="en-US" sz="2000" cap="small" dirty="0" smtClean="0">
                <a:latin typeface="微软雅黑" panose="020B0503020204020204" charset="-122"/>
                <a:ea typeface="微软雅黑" panose="020B0503020204020204" charset="-122"/>
              </a:rPr>
              <a:t>    所以，可</a:t>
            </a:r>
            <a:r>
              <a:rPr lang="zh-CN" altLang="en-US" sz="2000" cap="small" dirty="0">
                <a:latin typeface="微软雅黑" panose="020B0503020204020204" charset="-122"/>
                <a:ea typeface="微软雅黑" panose="020B0503020204020204" charset="-122"/>
              </a:rPr>
              <a:t>分配</a:t>
            </a:r>
            <a:r>
              <a:rPr lang="en-US" altLang="zh-CN" sz="2000" cap="small" dirty="0">
                <a:latin typeface="微软雅黑" panose="020B0503020204020204" charset="-122"/>
                <a:ea typeface="微软雅黑" panose="020B0503020204020204" charset="-122"/>
              </a:rPr>
              <a:t>IP</a:t>
            </a:r>
            <a:r>
              <a:rPr lang="zh-CN" altLang="en-US" sz="2000" cap="small" dirty="0">
                <a:latin typeface="微软雅黑" panose="020B0503020204020204" charset="-122"/>
                <a:ea typeface="微软雅黑" panose="020B0503020204020204" charset="-122"/>
              </a:rPr>
              <a:t>地址</a:t>
            </a:r>
            <a:r>
              <a:rPr lang="zh-CN" altLang="en-US" sz="2000" cap="small" dirty="0" smtClean="0">
                <a:latin typeface="微软雅黑" panose="020B0503020204020204" charset="-122"/>
                <a:ea typeface="微软雅黑" panose="020B0503020204020204" charset="-122"/>
              </a:rPr>
              <a:t>总数：</a:t>
            </a:r>
            <a:r>
              <a:rPr lang="en-US" altLang="zh-CN" sz="2000" cap="all" dirty="0" err="1">
                <a:latin typeface="微软雅黑" panose="020B0503020204020204" charset="-122"/>
                <a:ea typeface="微软雅黑" panose="020B0503020204020204" charset="-122"/>
              </a:rPr>
              <a:t>Ip</a:t>
            </a:r>
            <a:r>
              <a:rPr lang="zh-CN" altLang="en-US" sz="2000" cap="all" dirty="0">
                <a:latin typeface="微软雅黑" panose="020B0503020204020204" charset="-122"/>
                <a:ea typeface="微软雅黑" panose="020B0503020204020204" charset="-122"/>
              </a:rPr>
              <a:t>地址</a:t>
            </a:r>
            <a:r>
              <a:rPr lang="zh-CN" altLang="en-US" sz="2000" cap="all" dirty="0" smtClean="0">
                <a:latin typeface="微软雅黑" panose="020B0503020204020204" charset="-122"/>
                <a:ea typeface="微软雅黑" panose="020B0503020204020204" charset="-122"/>
              </a:rPr>
              <a:t>总数</a:t>
            </a:r>
            <a:r>
              <a:rPr lang="en-US" altLang="zh-CN" sz="2000" cap="small" dirty="0" smtClean="0">
                <a:latin typeface="微软雅黑" panose="020B0503020204020204" charset="-122"/>
                <a:ea typeface="微软雅黑" panose="020B0503020204020204" charset="-122"/>
              </a:rPr>
              <a:t>-2</a:t>
            </a:r>
          </a:p>
          <a:p>
            <a:pPr>
              <a:lnSpc>
                <a:spcPct val="150000"/>
              </a:lnSpc>
            </a:pPr>
            <a:r>
              <a:rPr lang="zh-CN" altLang="en-US" sz="2000" cap="small" dirty="0" smtClean="0">
                <a:latin typeface="微软雅黑" panose="020B0503020204020204" charset="-122"/>
                <a:ea typeface="微软雅黑" panose="020B0503020204020204" charset="-122"/>
              </a:rPr>
              <a:t>    （子网地址占头，广播地址占尾。）</a:t>
            </a:r>
            <a:endParaRPr lang="en-US" altLang="zh-CN" sz="2000" cap="all"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32516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96875" y="399415"/>
            <a:ext cx="10890250" cy="5632311"/>
          </a:xfrm>
          <a:prstGeom prst="rect">
            <a:avLst/>
          </a:prstGeom>
          <a:noFill/>
        </p:spPr>
        <p:txBody>
          <a:bodyPr wrap="square" rtlCol="0">
            <a:spAutoFit/>
          </a:bodyPr>
          <a:lstStyle/>
          <a:p>
            <a:pPr fontAlgn="auto">
              <a:lnSpc>
                <a:spcPct val="150000"/>
              </a:lnSpc>
            </a:pPr>
            <a:r>
              <a:rPr sz="2000" b="1" dirty="0">
                <a:solidFill>
                  <a:schemeClr val="tx1"/>
                </a:solidFill>
                <a:latin typeface="微软雅黑" panose="020B0503020204020204" charset="-122"/>
                <a:ea typeface="微软雅黑" panose="020B0503020204020204" charset="-122"/>
              </a:rPr>
              <a:t> 练习题</a:t>
            </a:r>
            <a:endParaRPr sz="2000" dirty="0">
              <a:solidFill>
                <a:schemeClr val="tx1"/>
              </a:solidFill>
              <a:latin typeface="微软雅黑" panose="020B0503020204020204" charset="-122"/>
              <a:ea typeface="微软雅黑" panose="020B0503020204020204" charset="-122"/>
            </a:endParaRPr>
          </a:p>
          <a:p>
            <a:pPr fontAlgn="auto">
              <a:lnSpc>
                <a:spcPct val="150000"/>
              </a:lnSpc>
            </a:pPr>
            <a:r>
              <a:rPr sz="2000" dirty="0">
                <a:solidFill>
                  <a:schemeClr val="tx1"/>
                </a:solidFill>
                <a:latin typeface="微软雅黑" panose="020B0503020204020204" charset="-122"/>
                <a:ea typeface="微软雅黑" panose="020B0503020204020204" charset="-122"/>
              </a:rPr>
              <a:t>假设某子网中的一个主机的IP地址是203.123.1.135，子网掩码是 255.255.255.192。</a:t>
            </a:r>
          </a:p>
          <a:p>
            <a:pPr fontAlgn="auto">
              <a:lnSpc>
                <a:spcPct val="150000"/>
              </a:lnSpc>
            </a:pPr>
            <a:r>
              <a:rPr sz="2000" dirty="0">
                <a:solidFill>
                  <a:schemeClr val="tx1"/>
                </a:solidFill>
                <a:latin typeface="微软雅黑" panose="020B0503020204020204" charset="-122"/>
                <a:ea typeface="微软雅黑" panose="020B0503020204020204" charset="-122"/>
              </a:rPr>
              <a:t>1. 那么该子网的子网地址是什么? </a:t>
            </a:r>
          </a:p>
          <a:p>
            <a:pPr fontAlgn="auto">
              <a:lnSpc>
                <a:spcPct val="150000"/>
              </a:lnSpc>
            </a:pPr>
            <a:r>
              <a:rPr sz="2000" dirty="0">
                <a:solidFill>
                  <a:schemeClr val="tx1"/>
                </a:solidFill>
                <a:latin typeface="微软雅黑" panose="020B0503020204020204" charset="-122"/>
                <a:ea typeface="微软雅黑" panose="020B0503020204020204" charset="-122"/>
              </a:rPr>
              <a:t>    </a:t>
            </a:r>
            <a:r>
              <a:rPr sz="2000" dirty="0" smtClean="0">
                <a:solidFill>
                  <a:schemeClr val="tx1"/>
                </a:solidFill>
                <a:latin typeface="微软雅黑" panose="020B0503020204020204" charset="-122"/>
                <a:ea typeface="微软雅黑" panose="020B0503020204020204" charset="-122"/>
              </a:rPr>
              <a:t>答</a:t>
            </a:r>
            <a:r>
              <a:rPr lang="zh-CN" altLang="en-US" sz="2000" dirty="0" smtClean="0">
                <a:latin typeface="微软雅黑" panose="020B0503020204020204" charset="-122"/>
                <a:ea typeface="微软雅黑" panose="020B0503020204020204" charset="-122"/>
              </a:rPr>
              <a:t>：子网</a:t>
            </a:r>
            <a:r>
              <a:rPr lang="zh-CN" altLang="en-US" sz="2000" dirty="0" smtClean="0">
                <a:solidFill>
                  <a:schemeClr val="tx1"/>
                </a:solidFill>
                <a:latin typeface="微软雅黑" panose="020B0503020204020204" charset="-122"/>
                <a:ea typeface="微软雅黑" panose="020B0503020204020204" charset="-122"/>
              </a:rPr>
              <a:t>地址</a:t>
            </a:r>
            <a:r>
              <a:rPr sz="2000" dirty="0" smtClean="0">
                <a:solidFill>
                  <a:schemeClr val="tx1"/>
                </a:solidFill>
                <a:latin typeface="微软雅黑" panose="020B0503020204020204" charset="-122"/>
                <a:ea typeface="微软雅黑" panose="020B0503020204020204" charset="-122"/>
              </a:rPr>
              <a:t>为</a:t>
            </a:r>
            <a:r>
              <a:rPr sz="2000" dirty="0">
                <a:solidFill>
                  <a:schemeClr val="tx1"/>
                </a:solidFill>
                <a:latin typeface="微软雅黑" panose="020B0503020204020204" charset="-122"/>
                <a:ea typeface="微软雅黑" panose="020B0503020204020204" charset="-122"/>
              </a:rPr>
              <a:t>203.123.1.128/26</a:t>
            </a:r>
          </a:p>
          <a:p>
            <a:pPr fontAlgn="auto">
              <a:lnSpc>
                <a:spcPct val="150000"/>
              </a:lnSpc>
            </a:pPr>
            <a:r>
              <a:rPr sz="2000" dirty="0">
                <a:solidFill>
                  <a:schemeClr val="tx1"/>
                </a:solidFill>
                <a:latin typeface="微软雅黑" panose="020B0503020204020204" charset="-122"/>
                <a:ea typeface="微软雅黑" panose="020B0503020204020204" charset="-122"/>
              </a:rPr>
              <a:t>2. 直接广播地址是什么?</a:t>
            </a:r>
          </a:p>
          <a:p>
            <a:pPr fontAlgn="auto">
              <a:lnSpc>
                <a:spcPct val="150000"/>
              </a:lnSpc>
            </a:pPr>
            <a:r>
              <a:rPr sz="2000" dirty="0">
                <a:solidFill>
                  <a:schemeClr val="tx1"/>
                </a:solidFill>
                <a:latin typeface="微软雅黑" panose="020B0503020204020204" charset="-122"/>
                <a:ea typeface="微软雅黑" panose="020B0503020204020204" charset="-122"/>
              </a:rPr>
              <a:t>    </a:t>
            </a:r>
            <a:r>
              <a:rPr sz="2000" dirty="0" smtClean="0">
                <a:solidFill>
                  <a:schemeClr val="tx1"/>
                </a:solidFill>
                <a:latin typeface="微软雅黑" panose="020B0503020204020204" charset="-122"/>
                <a:ea typeface="微软雅黑" panose="020B0503020204020204" charset="-122"/>
              </a:rPr>
              <a:t>答</a:t>
            </a:r>
            <a:r>
              <a:rPr lang="zh-CN" altLang="en-US" sz="2000" dirty="0" smtClean="0">
                <a:solidFill>
                  <a:schemeClr val="tx1"/>
                </a:solidFill>
                <a:latin typeface="微软雅黑" panose="020B0503020204020204" charset="-122"/>
                <a:ea typeface="微软雅黑" panose="020B0503020204020204" charset="-122"/>
              </a:rPr>
              <a:t>：</a:t>
            </a:r>
            <a:r>
              <a:rPr sz="2000" dirty="0" smtClean="0">
                <a:solidFill>
                  <a:schemeClr val="tx1"/>
                </a:solidFill>
                <a:latin typeface="微软雅黑" panose="020B0503020204020204" charset="-122"/>
                <a:ea typeface="微软雅黑" panose="020B0503020204020204" charset="-122"/>
              </a:rPr>
              <a:t>该子网的直接广播地址是</a:t>
            </a:r>
            <a:r>
              <a:rPr sz="2000" dirty="0">
                <a:solidFill>
                  <a:schemeClr val="tx1"/>
                </a:solidFill>
                <a:latin typeface="微软雅黑" panose="020B0503020204020204" charset="-122"/>
                <a:ea typeface="微软雅黑" panose="020B0503020204020204" charset="-122"/>
              </a:rPr>
              <a:t>203.123.1.191</a:t>
            </a:r>
          </a:p>
          <a:p>
            <a:pPr fontAlgn="auto">
              <a:lnSpc>
                <a:spcPct val="150000"/>
              </a:lnSpc>
            </a:pPr>
            <a:r>
              <a:rPr sz="2000" dirty="0">
                <a:solidFill>
                  <a:schemeClr val="tx1"/>
                </a:solidFill>
                <a:latin typeface="微软雅黑" panose="020B0503020204020204" charset="-122"/>
                <a:ea typeface="微软雅黑" panose="020B0503020204020204" charset="-122"/>
              </a:rPr>
              <a:t>3. 该子网IP地址总数是多少?</a:t>
            </a:r>
          </a:p>
          <a:p>
            <a:pPr fontAlgn="auto">
              <a:lnSpc>
                <a:spcPct val="150000"/>
              </a:lnSpc>
            </a:pPr>
            <a:r>
              <a:rPr sz="2000" dirty="0">
                <a:solidFill>
                  <a:schemeClr val="tx1"/>
                </a:solidFill>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答：</a:t>
            </a:r>
            <a:r>
              <a:rPr sz="2000" dirty="0" smtClean="0">
                <a:solidFill>
                  <a:schemeClr val="tx1"/>
                </a:solidFill>
                <a:latin typeface="微软雅黑" panose="020B0503020204020204" charset="-122"/>
                <a:ea typeface="微软雅黑" panose="020B0503020204020204" charset="-122"/>
              </a:rPr>
              <a:t>主</a:t>
            </a:r>
            <a:r>
              <a:rPr lang="zh-CN" sz="2000" dirty="0">
                <a:solidFill>
                  <a:schemeClr val="tx1"/>
                </a:solidFill>
                <a:latin typeface="微软雅黑" panose="020B0503020204020204" charset="-122"/>
                <a:ea typeface="微软雅黑" panose="020B0503020204020204" charset="-122"/>
              </a:rPr>
              <a:t>机位</a:t>
            </a:r>
            <a:r>
              <a:rPr sz="2000" dirty="0">
                <a:solidFill>
                  <a:schemeClr val="tx1"/>
                </a:solidFill>
                <a:latin typeface="微软雅黑" panose="020B0503020204020204" charset="-122"/>
                <a:ea typeface="微软雅黑" panose="020B0503020204020204" charset="-122"/>
              </a:rPr>
              <a:t>有32-26=6位，即有</a:t>
            </a:r>
            <a:r>
              <a:rPr sz="2000" dirty="0" smtClean="0">
                <a:solidFill>
                  <a:schemeClr val="tx1"/>
                </a:solidFill>
                <a:latin typeface="微软雅黑" panose="020B0503020204020204" charset="-122"/>
                <a:ea typeface="微软雅黑" panose="020B0503020204020204" charset="-122"/>
              </a:rPr>
              <a:t>2</a:t>
            </a:r>
            <a:r>
              <a:rPr sz="2000" baseline="30000" dirty="0" smtClean="0">
                <a:solidFill>
                  <a:schemeClr val="tx1"/>
                </a:solidFill>
                <a:latin typeface="微软雅黑" panose="020B0503020204020204" charset="-122"/>
                <a:ea typeface="微软雅黑" panose="020B0503020204020204" charset="-122"/>
              </a:rPr>
              <a:t>6</a:t>
            </a:r>
            <a:r>
              <a:rPr sz="2000" dirty="0" smtClean="0">
                <a:solidFill>
                  <a:schemeClr val="tx1"/>
                </a:solidFill>
                <a:latin typeface="微软雅黑" panose="020B0503020204020204" charset="-122"/>
                <a:ea typeface="微软雅黑" panose="020B0503020204020204" charset="-122"/>
              </a:rPr>
              <a:t>=64</a:t>
            </a:r>
            <a:r>
              <a:rPr sz="2000" dirty="0">
                <a:solidFill>
                  <a:schemeClr val="tx1"/>
                </a:solidFill>
                <a:latin typeface="微软雅黑" panose="020B0503020204020204" charset="-122"/>
                <a:ea typeface="微软雅黑" panose="020B0503020204020204" charset="-122"/>
              </a:rPr>
              <a:t>个IP地址总数。</a:t>
            </a:r>
          </a:p>
          <a:p>
            <a:pPr fontAlgn="auto">
              <a:lnSpc>
                <a:spcPct val="150000"/>
              </a:lnSpc>
            </a:pPr>
            <a:r>
              <a:rPr sz="2000" dirty="0">
                <a:solidFill>
                  <a:schemeClr val="tx1"/>
                </a:solidFill>
                <a:latin typeface="微软雅黑" panose="020B0503020204020204" charset="-122"/>
                <a:ea typeface="微软雅黑" panose="020B0503020204020204" charset="-122"/>
              </a:rPr>
              <a:t>4. 该子网的可分配IP地址数是多少?</a:t>
            </a:r>
          </a:p>
          <a:p>
            <a:pPr fontAlgn="auto">
              <a:lnSpc>
                <a:spcPct val="150000"/>
              </a:lnSpc>
            </a:pPr>
            <a:r>
              <a:rPr sz="2000" dirty="0">
                <a:solidFill>
                  <a:schemeClr val="tx1"/>
                </a:solidFill>
                <a:latin typeface="微软雅黑" panose="020B0503020204020204" charset="-122"/>
                <a:ea typeface="微软雅黑" panose="020B0503020204020204" charset="-122"/>
              </a:rPr>
              <a:t>    </a:t>
            </a:r>
            <a:r>
              <a:rPr lang="zh-CN" altLang="en-US" sz="2000" dirty="0" smtClean="0">
                <a:solidFill>
                  <a:schemeClr val="tx1"/>
                </a:solidFill>
                <a:latin typeface="微软雅黑" panose="020B0503020204020204" charset="-122"/>
                <a:ea typeface="微软雅黑" panose="020B0503020204020204" charset="-122"/>
              </a:rPr>
              <a:t>答：</a:t>
            </a:r>
            <a:r>
              <a:rPr sz="2000" dirty="0" smtClean="0">
                <a:solidFill>
                  <a:schemeClr val="tx1"/>
                </a:solidFill>
                <a:latin typeface="微软雅黑" panose="020B0503020204020204" charset="-122"/>
                <a:ea typeface="微软雅黑" panose="020B0503020204020204" charset="-122"/>
              </a:rPr>
              <a:t>该子网的可分配</a:t>
            </a:r>
            <a:r>
              <a:rPr sz="2000" dirty="0">
                <a:solidFill>
                  <a:schemeClr val="tx1"/>
                </a:solidFill>
                <a:latin typeface="微软雅黑" panose="020B0503020204020204" charset="-122"/>
                <a:ea typeface="微软雅黑" panose="020B0503020204020204" charset="-122"/>
              </a:rPr>
              <a:t>IP地址数是64-2=62</a:t>
            </a:r>
            <a:r>
              <a:rPr lang="zh-CN" sz="2000" dirty="0" smtClean="0">
                <a:solidFill>
                  <a:schemeClr val="tx1"/>
                </a:solidFill>
                <a:latin typeface="微软雅黑" panose="020B0503020204020204" charset="-122"/>
                <a:ea typeface="微软雅黑" panose="020B0503020204020204" charset="-122"/>
              </a:rPr>
              <a:t>个</a:t>
            </a:r>
            <a:endParaRPr lang="en-US" altLang="zh-CN" sz="2000" dirty="0" smtClean="0">
              <a:solidFill>
                <a:schemeClr val="tx1"/>
              </a:solidFill>
              <a:latin typeface="微软雅黑" panose="020B0503020204020204" charset="-122"/>
              <a:ea typeface="微软雅黑" panose="020B0503020204020204" charset="-122"/>
            </a:endParaRPr>
          </a:p>
          <a:p>
            <a:pPr fontAlgn="auto">
              <a:lnSpc>
                <a:spcPct val="150000"/>
              </a:lnSpc>
            </a:pPr>
            <a:r>
              <a:rPr lang="en-US" altLang="zh-CN" sz="2000" dirty="0">
                <a:latin typeface="微软雅黑" panose="020B0503020204020204" charset="-122"/>
                <a:ea typeface="微软雅黑" panose="020B0503020204020204" charset="-122"/>
              </a:rPr>
              <a:t>5.</a:t>
            </a:r>
            <a:r>
              <a:rPr lang="zh-CN" altLang="en-US" sz="2000" dirty="0">
                <a:latin typeface="微软雅黑" panose="020B0503020204020204" charset="-122"/>
                <a:ea typeface="微软雅黑" panose="020B0503020204020204" charset="-122"/>
              </a:rPr>
              <a:t> </a:t>
            </a:r>
            <a:r>
              <a:rPr lang="zh-CN" altLang="en-US" sz="2000" dirty="0"/>
              <a:t>可分配地址范围是多少？</a:t>
            </a:r>
            <a:endParaRPr lang="en-US" altLang="zh-CN" sz="2000" dirty="0"/>
          </a:p>
          <a:p>
            <a:pPr>
              <a:lnSpc>
                <a:spcPct val="150000"/>
              </a:lnSpc>
            </a:pPr>
            <a:r>
              <a:rPr lang="zh-CN" altLang="en-US" sz="2000" dirty="0" smtClean="0"/>
              <a:t>     答：</a:t>
            </a:r>
            <a:r>
              <a:rPr lang="zh-CN" altLang="hr-HR" sz="2000" dirty="0" smtClean="0"/>
              <a:t>可</a:t>
            </a:r>
            <a:r>
              <a:rPr lang="zh-CN" altLang="hr-HR" sz="2000" dirty="0"/>
              <a:t>分配</a:t>
            </a:r>
            <a:r>
              <a:rPr lang="hr-HR" altLang="zh-CN" sz="2000" dirty="0"/>
              <a:t>IP</a:t>
            </a:r>
            <a:r>
              <a:rPr lang="zh-CN" altLang="hr-HR" sz="2000" dirty="0"/>
              <a:t>地址范围是： </a:t>
            </a:r>
            <a:r>
              <a:rPr lang="hr-HR" altLang="zh-CN" sz="2000" dirty="0" smtClean="0"/>
              <a:t>203.123.1.129〜203.123.1.190</a:t>
            </a:r>
            <a:endParaRPr lang="en-US" altLang="zh-CN" sz="20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360673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96875" y="399415"/>
            <a:ext cx="10890250" cy="581057"/>
          </a:xfrm>
          <a:prstGeom prst="rect">
            <a:avLst/>
          </a:prstGeom>
          <a:noFill/>
        </p:spPr>
        <p:txBody>
          <a:bodyPr wrap="square" rtlCol="0">
            <a:spAutoFit/>
          </a:bodyPr>
          <a:lstStyle/>
          <a:p>
            <a:pPr fontAlgn="auto">
              <a:lnSpc>
                <a:spcPct val="150000"/>
              </a:lnSpc>
            </a:pPr>
            <a:r>
              <a:rPr lang="zh-CN" altLang="en-US" sz="2400" b="1" dirty="0" smtClean="0">
                <a:solidFill>
                  <a:schemeClr val="tx1"/>
                </a:solidFill>
                <a:latin typeface="微软雅黑" panose="020B0503020204020204" charset="-122"/>
                <a:ea typeface="微软雅黑" panose="020B0503020204020204" charset="-122"/>
              </a:rPr>
              <a:t>课下练习题</a:t>
            </a:r>
            <a:r>
              <a:rPr lang="en-US" altLang="zh-CN" sz="2400" b="1" dirty="0" smtClean="0">
                <a:solidFill>
                  <a:schemeClr val="tx1"/>
                </a:solidFill>
                <a:latin typeface="微软雅黑" panose="020B0503020204020204" charset="-122"/>
                <a:ea typeface="微软雅黑" panose="020B0503020204020204" charset="-122"/>
              </a:rPr>
              <a:t>1</a:t>
            </a:r>
          </a:p>
        </p:txBody>
      </p:sp>
      <p:pic>
        <p:nvPicPr>
          <p:cNvPr id="2" name="图片 1"/>
          <p:cNvPicPr>
            <a:picLocks noChangeAspect="1"/>
          </p:cNvPicPr>
          <p:nvPr/>
        </p:nvPicPr>
        <p:blipFill>
          <a:blip r:embed="rId3"/>
          <a:stretch>
            <a:fillRect/>
          </a:stretch>
        </p:blipFill>
        <p:spPr>
          <a:xfrm>
            <a:off x="0" y="1314448"/>
            <a:ext cx="11862675" cy="3088217"/>
          </a:xfrm>
          <a:prstGeom prst="rect">
            <a:avLst/>
          </a:prstGeom>
        </p:spPr>
      </p:pic>
    </p:spTree>
    <p:extLst>
      <p:ext uri="{BB962C8B-B14F-4D97-AF65-F5344CB8AC3E}">
        <p14:creationId xmlns:p14="http://schemas.microsoft.com/office/powerpoint/2010/main" val="60897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96875" y="399415"/>
            <a:ext cx="10890250" cy="646331"/>
          </a:xfrm>
          <a:prstGeom prst="rect">
            <a:avLst/>
          </a:prstGeom>
          <a:noFill/>
        </p:spPr>
        <p:txBody>
          <a:bodyPr wrap="square" rtlCol="0">
            <a:spAutoFit/>
          </a:bodyPr>
          <a:lstStyle/>
          <a:p>
            <a:pPr fontAlgn="auto">
              <a:lnSpc>
                <a:spcPct val="150000"/>
              </a:lnSpc>
            </a:pPr>
            <a:r>
              <a:rPr lang="zh-CN" altLang="en-US" sz="2400" b="1" dirty="0" smtClean="0">
                <a:solidFill>
                  <a:schemeClr val="tx1"/>
                </a:solidFill>
                <a:latin typeface="微软雅黑" panose="020B0503020204020204" charset="-122"/>
                <a:ea typeface="微软雅黑" panose="020B0503020204020204" charset="-122"/>
              </a:rPr>
              <a:t>课下练习题</a:t>
            </a:r>
            <a:r>
              <a:rPr lang="en-US" altLang="zh-CN" sz="2400" b="1" dirty="0">
                <a:latin typeface="微软雅黑" panose="020B0503020204020204" charset="-122"/>
                <a:ea typeface="微软雅黑" panose="020B0503020204020204" charset="-122"/>
              </a:rPr>
              <a:t>2</a:t>
            </a:r>
            <a:endParaRPr lang="en-US" altLang="zh-CN" sz="2400" b="1" dirty="0" smtClean="0">
              <a:solidFill>
                <a:schemeClr val="tx1"/>
              </a:solidFill>
              <a:latin typeface="微软雅黑" panose="020B0503020204020204" charset="-122"/>
              <a:ea typeface="微软雅黑" panose="020B0503020204020204" charset="-122"/>
            </a:endParaRPr>
          </a:p>
        </p:txBody>
      </p:sp>
      <p:sp>
        <p:nvSpPr>
          <p:cNvPr id="3" name="矩形 2"/>
          <p:cNvSpPr/>
          <p:nvPr/>
        </p:nvSpPr>
        <p:spPr>
          <a:xfrm>
            <a:off x="396875" y="1045746"/>
            <a:ext cx="11667067" cy="2308324"/>
          </a:xfrm>
          <a:prstGeom prst="rect">
            <a:avLst/>
          </a:prstGeom>
        </p:spPr>
        <p:txBody>
          <a:bodyPr wrap="square">
            <a:spAutoFit/>
          </a:bodyPr>
          <a:lstStyle/>
          <a:p>
            <a:pPr>
              <a:lnSpc>
                <a:spcPct val="150000"/>
              </a:lnSpc>
            </a:pPr>
            <a:r>
              <a:rPr lang="zh-CN" altLang="en-US" sz="2400">
                <a:latin typeface="Microsoft YaHei" charset="-122"/>
                <a:ea typeface="Microsoft YaHei" charset="-122"/>
                <a:cs typeface="Microsoft YaHei" charset="-122"/>
              </a:rPr>
              <a:t>某公司总部与其子公司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分别位于四个不同的地区，总部与子公司的联网结构示意图如题图所示。假设公司拥有的子网地址是</a:t>
            </a:r>
            <a:r>
              <a:rPr lang="en-US" altLang="zh-CN" sz="2400" dirty="0">
                <a:latin typeface="Microsoft YaHei" charset="-122"/>
                <a:ea typeface="Microsoft YaHei" charset="-122"/>
                <a:cs typeface="Microsoft YaHei" charset="-122"/>
              </a:rPr>
              <a:t>202.119.110.0/24</a:t>
            </a:r>
            <a:r>
              <a:rPr lang="zh-CN" altLang="en-US" sz="2400" dirty="0">
                <a:latin typeface="Microsoft YaHei" charset="-122"/>
                <a:ea typeface="Microsoft YaHei" charset="-122"/>
                <a:cs typeface="Microsoft YaHei" charset="-122"/>
              </a:rPr>
              <a:t>，总部和子公司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联网的主机数量分别是</a:t>
            </a:r>
            <a:r>
              <a:rPr lang="en-US" altLang="zh-CN" sz="2400" dirty="0">
                <a:latin typeface="Microsoft YaHei" charset="-122"/>
                <a:ea typeface="Microsoft YaHei" charset="-122"/>
                <a:cs typeface="Microsoft YaHei" charset="-122"/>
              </a:rPr>
              <a:t>53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26</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，要求子公司</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的主机位于地址相邻的子网。请写出下表中序号处的</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地址和子网掩码。</a:t>
            </a:r>
          </a:p>
        </p:txBody>
      </p:sp>
      <p:pic>
        <p:nvPicPr>
          <p:cNvPr id="4" name="图片 3"/>
          <p:cNvPicPr>
            <a:picLocks noChangeAspect="1"/>
          </p:cNvPicPr>
          <p:nvPr/>
        </p:nvPicPr>
        <p:blipFill>
          <a:blip r:embed="rId3"/>
          <a:stretch>
            <a:fillRect/>
          </a:stretch>
        </p:blipFill>
        <p:spPr>
          <a:xfrm>
            <a:off x="3253316" y="3354070"/>
            <a:ext cx="5974200" cy="3503930"/>
          </a:xfrm>
          <a:prstGeom prst="rect">
            <a:avLst/>
          </a:prstGeom>
        </p:spPr>
      </p:pic>
    </p:spTree>
    <p:extLst>
      <p:ext uri="{BB962C8B-B14F-4D97-AF65-F5344CB8AC3E}">
        <p14:creationId xmlns:p14="http://schemas.microsoft.com/office/powerpoint/2010/main" val="812611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96875" y="399415"/>
            <a:ext cx="10890250" cy="646331"/>
          </a:xfrm>
          <a:prstGeom prst="rect">
            <a:avLst/>
          </a:prstGeom>
          <a:noFill/>
        </p:spPr>
        <p:txBody>
          <a:bodyPr wrap="square" rtlCol="0">
            <a:spAutoFit/>
          </a:bodyPr>
          <a:lstStyle/>
          <a:p>
            <a:pPr fontAlgn="auto">
              <a:lnSpc>
                <a:spcPct val="150000"/>
              </a:lnSpc>
            </a:pPr>
            <a:r>
              <a:rPr lang="zh-CN" altLang="en-US" sz="2400" b="1" dirty="0" smtClean="0">
                <a:solidFill>
                  <a:schemeClr val="tx1"/>
                </a:solidFill>
                <a:latin typeface="微软雅黑" panose="020B0503020204020204" charset="-122"/>
                <a:ea typeface="微软雅黑" panose="020B0503020204020204" charset="-122"/>
              </a:rPr>
              <a:t>课下练习题</a:t>
            </a:r>
            <a:r>
              <a:rPr lang="en-US" altLang="zh-CN" sz="2400" b="1" dirty="0">
                <a:latin typeface="微软雅黑" panose="020B0503020204020204" charset="-122"/>
                <a:ea typeface="微软雅黑" panose="020B0503020204020204" charset="-122"/>
              </a:rPr>
              <a:t>2</a:t>
            </a:r>
            <a:endParaRPr lang="en-US" altLang="zh-CN" sz="2400" b="1" dirty="0" smtClean="0">
              <a:solidFill>
                <a:schemeClr val="tx1"/>
              </a:solidFill>
              <a:latin typeface="微软雅黑" panose="020B0503020204020204" charset="-122"/>
              <a:ea typeface="微软雅黑" panose="020B0503020204020204" charset="-122"/>
            </a:endParaRPr>
          </a:p>
        </p:txBody>
      </p:sp>
      <p:sp>
        <p:nvSpPr>
          <p:cNvPr id="3" name="矩形 2"/>
          <p:cNvSpPr/>
          <p:nvPr/>
        </p:nvSpPr>
        <p:spPr>
          <a:xfrm>
            <a:off x="396875" y="1045746"/>
            <a:ext cx="11667067" cy="2308324"/>
          </a:xfrm>
          <a:prstGeom prst="rect">
            <a:avLst/>
          </a:prstGeom>
        </p:spPr>
        <p:txBody>
          <a:bodyPr wrap="square">
            <a:spAutoFit/>
          </a:bodyPr>
          <a:lstStyle/>
          <a:p>
            <a:pPr>
              <a:lnSpc>
                <a:spcPct val="150000"/>
              </a:lnSpc>
            </a:pPr>
            <a:r>
              <a:rPr lang="zh-CN" altLang="en-US" sz="2400">
                <a:latin typeface="Microsoft YaHei" charset="-122"/>
                <a:ea typeface="Microsoft YaHei" charset="-122"/>
                <a:cs typeface="Microsoft YaHei" charset="-122"/>
              </a:rPr>
              <a:t>某公司总部与其子公司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分别位于四个不同的地区，总部与子公司的联网结构示意图如题图所示。假设公司拥有的子网地址是</a:t>
            </a:r>
            <a:r>
              <a:rPr lang="en-US" altLang="zh-CN" sz="2400" dirty="0">
                <a:latin typeface="Microsoft YaHei" charset="-122"/>
                <a:ea typeface="Microsoft YaHei" charset="-122"/>
                <a:cs typeface="Microsoft YaHei" charset="-122"/>
              </a:rPr>
              <a:t>202.119.110.0/24</a:t>
            </a:r>
            <a:r>
              <a:rPr lang="zh-CN" altLang="en-US" sz="2400" dirty="0">
                <a:latin typeface="Microsoft YaHei" charset="-122"/>
                <a:ea typeface="Microsoft YaHei" charset="-122"/>
                <a:cs typeface="Microsoft YaHei" charset="-122"/>
              </a:rPr>
              <a:t>，总部和子公司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联网的主机数量分别是</a:t>
            </a:r>
            <a:r>
              <a:rPr lang="en-US" altLang="zh-CN" sz="2400" dirty="0">
                <a:latin typeface="Microsoft YaHei" charset="-122"/>
                <a:ea typeface="Microsoft YaHei" charset="-122"/>
                <a:cs typeface="Microsoft YaHei" charset="-122"/>
              </a:rPr>
              <a:t>53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26</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，要求子公司</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的主机位于地址相邻的子网。请写出下表中序号处的</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地址和子网掩码。</a:t>
            </a:r>
          </a:p>
        </p:txBody>
      </p:sp>
      <p:pic>
        <p:nvPicPr>
          <p:cNvPr id="2" name="图片 1"/>
          <p:cNvPicPr>
            <a:picLocks noChangeAspect="1"/>
          </p:cNvPicPr>
          <p:nvPr/>
        </p:nvPicPr>
        <p:blipFill>
          <a:blip r:embed="rId3"/>
          <a:stretch>
            <a:fillRect/>
          </a:stretch>
        </p:blipFill>
        <p:spPr>
          <a:xfrm>
            <a:off x="524932" y="3615267"/>
            <a:ext cx="11328401" cy="2298516"/>
          </a:xfrm>
          <a:prstGeom prst="rect">
            <a:avLst/>
          </a:prstGeom>
        </p:spPr>
      </p:pic>
    </p:spTree>
    <p:extLst>
      <p:ext uri="{BB962C8B-B14F-4D97-AF65-F5344CB8AC3E}">
        <p14:creationId xmlns:p14="http://schemas.microsoft.com/office/powerpoint/2010/main" val="896974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613101"/>
            <a:ext cx="2288540" cy="1134413"/>
          </a:xfrm>
          <a:prstGeom prst="rect">
            <a:avLst/>
          </a:prstGeom>
          <a:noFill/>
        </p:spPr>
        <p:txBody>
          <a:bodyPr wrap="square" rtlCol="0">
            <a:spAutoFit/>
          </a:bodyPr>
          <a:lstStyle/>
          <a:p>
            <a:pPr>
              <a:lnSpc>
                <a:spcPct val="150000"/>
              </a:lnSpc>
            </a:pPr>
            <a:r>
              <a:rPr lang="zh-CN" altLang="en-US" sz="2400" dirty="0"/>
              <a:t>用户数据</a:t>
            </a:r>
            <a:r>
              <a:rPr lang="zh-CN" altLang="en-US" sz="2400" dirty="0" smtClean="0"/>
              <a:t>报</a:t>
            </a:r>
            <a:endParaRPr lang="en-US" altLang="zh-CN" sz="2400" dirty="0" smtClean="0"/>
          </a:p>
          <a:p>
            <a:pPr>
              <a:lnSpc>
                <a:spcPct val="150000"/>
              </a:lnSpc>
            </a:pPr>
            <a:r>
              <a:rPr lang="zh-CN" altLang="en-US" sz="2400" dirty="0" smtClean="0"/>
              <a:t>协议</a:t>
            </a:r>
            <a:r>
              <a:rPr lang="zh-CN" altLang="en-US" sz="2400" dirty="0"/>
              <a:t>（</a:t>
            </a:r>
            <a:r>
              <a:rPr lang="en-US" altLang="zh-CN" sz="2400" dirty="0"/>
              <a:t>UDP</a:t>
            </a:r>
            <a:r>
              <a:rPr lang="zh-CN" altLang="en-US" sz="2400" dirty="0"/>
              <a:t>）</a:t>
            </a:r>
          </a:p>
        </p:txBody>
      </p:sp>
      <p:sp>
        <p:nvSpPr>
          <p:cNvPr id="6" name="文本框 5"/>
          <p:cNvSpPr txBox="1"/>
          <p:nvPr/>
        </p:nvSpPr>
        <p:spPr>
          <a:xfrm>
            <a:off x="2288540" y="1287481"/>
            <a:ext cx="4763643" cy="3785652"/>
          </a:xfrm>
          <a:prstGeom prst="rect">
            <a:avLst/>
          </a:prstGeom>
          <a:noFill/>
        </p:spPr>
        <p:txBody>
          <a:bodyPr wrap="square" rtlCol="0">
            <a:spAutoFit/>
          </a:bodyPr>
          <a:lstStyle/>
          <a:p>
            <a:pPr>
              <a:lnSpc>
                <a:spcPct val="200000"/>
              </a:lnSpc>
            </a:pPr>
            <a:r>
              <a:rPr lang="en-US" altLang="zh-CN" sz="2400" dirty="0" smtClean="0"/>
              <a:t>UDP</a:t>
            </a:r>
            <a:r>
              <a:rPr lang="zh-CN" altLang="en-US" sz="2400" dirty="0" smtClean="0"/>
              <a:t>特点</a:t>
            </a:r>
            <a:endParaRPr lang="en-US" altLang="zh-CN" sz="2400" dirty="0" smtClean="0"/>
          </a:p>
          <a:p>
            <a:pPr>
              <a:lnSpc>
                <a:spcPct val="200000"/>
              </a:lnSpc>
            </a:pPr>
            <a:endParaRPr lang="en-US" altLang="zh-CN" sz="2400" dirty="0" smtClean="0"/>
          </a:p>
          <a:p>
            <a:pPr>
              <a:lnSpc>
                <a:spcPct val="200000"/>
              </a:lnSpc>
            </a:pPr>
            <a:r>
              <a:rPr lang="en-US" altLang="zh-CN" sz="2400" dirty="0" smtClean="0"/>
              <a:t>UDP</a:t>
            </a:r>
            <a:r>
              <a:rPr lang="zh-CN" altLang="en-US" sz="2400" dirty="0" smtClean="0"/>
              <a:t>数据报结构</a:t>
            </a:r>
            <a:endParaRPr lang="en-US" altLang="zh-CN" sz="2400" dirty="0" smtClean="0"/>
          </a:p>
          <a:p>
            <a:pPr>
              <a:lnSpc>
                <a:spcPct val="200000"/>
              </a:lnSpc>
            </a:pPr>
            <a:endParaRPr lang="en-US" altLang="zh-CN" sz="2400" dirty="0" smtClean="0"/>
          </a:p>
          <a:p>
            <a:pPr>
              <a:lnSpc>
                <a:spcPct val="200000"/>
              </a:lnSpc>
            </a:pPr>
            <a:r>
              <a:rPr lang="en-US" altLang="zh-CN" sz="2400" dirty="0" smtClean="0">
                <a:solidFill>
                  <a:srgbClr val="FF0000"/>
                </a:solidFill>
              </a:rPr>
              <a:t>UDP</a:t>
            </a:r>
            <a:r>
              <a:rPr lang="zh-CN" altLang="en-US" sz="2400" dirty="0" smtClean="0">
                <a:solidFill>
                  <a:srgbClr val="FF0000"/>
                </a:solidFill>
              </a:rPr>
              <a:t>校验和</a:t>
            </a:r>
            <a:endParaRPr lang="zh-CN" altLang="en-US" sz="2400" dirty="0">
              <a:solidFill>
                <a:srgbClr val="FF0000"/>
              </a:solidFill>
            </a:endParaRPr>
          </a:p>
        </p:txBody>
      </p:sp>
      <p:sp>
        <p:nvSpPr>
          <p:cNvPr id="9" name="左大括号 8"/>
          <p:cNvSpPr/>
          <p:nvPr/>
        </p:nvSpPr>
        <p:spPr>
          <a:xfrm>
            <a:off x="1750695" y="183116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6947215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96875" y="399415"/>
            <a:ext cx="10890250" cy="646331"/>
          </a:xfrm>
          <a:prstGeom prst="rect">
            <a:avLst/>
          </a:prstGeom>
          <a:noFill/>
        </p:spPr>
        <p:txBody>
          <a:bodyPr wrap="square" rtlCol="0">
            <a:spAutoFit/>
          </a:bodyPr>
          <a:lstStyle/>
          <a:p>
            <a:pPr fontAlgn="auto">
              <a:lnSpc>
                <a:spcPct val="150000"/>
              </a:lnSpc>
            </a:pPr>
            <a:r>
              <a:rPr lang="zh-CN" altLang="en-US" sz="2400" b="1" dirty="0" smtClean="0">
                <a:solidFill>
                  <a:schemeClr val="tx1"/>
                </a:solidFill>
                <a:latin typeface="微软雅黑" panose="020B0503020204020204" charset="-122"/>
                <a:ea typeface="微软雅黑" panose="020B0503020204020204" charset="-122"/>
              </a:rPr>
              <a:t>课下练习题</a:t>
            </a:r>
            <a:r>
              <a:rPr lang="en-US" altLang="zh-CN" sz="2400" b="1" dirty="0" smtClean="0">
                <a:latin typeface="微软雅黑" panose="020B0503020204020204" charset="-122"/>
                <a:ea typeface="微软雅黑" panose="020B0503020204020204" charset="-122"/>
              </a:rPr>
              <a:t>2</a:t>
            </a:r>
            <a:r>
              <a:rPr lang="zh-CN" altLang="en-US" sz="2400" b="1" dirty="0" smtClean="0">
                <a:latin typeface="微软雅黑" panose="020B0503020204020204" charset="-122"/>
                <a:ea typeface="微软雅黑" panose="020B0503020204020204" charset="-122"/>
              </a:rPr>
              <a:t>（答案）</a:t>
            </a:r>
            <a:endParaRPr lang="en-US" altLang="zh-CN" sz="2400" b="1" dirty="0" smtClean="0">
              <a:solidFill>
                <a:schemeClr val="tx1"/>
              </a:solidFill>
              <a:latin typeface="微软雅黑" panose="020B0503020204020204" charset="-122"/>
              <a:ea typeface="微软雅黑" panose="020B0503020204020204" charset="-122"/>
            </a:endParaRPr>
          </a:p>
        </p:txBody>
      </p:sp>
      <p:sp>
        <p:nvSpPr>
          <p:cNvPr id="3" name="矩形 2"/>
          <p:cNvSpPr/>
          <p:nvPr/>
        </p:nvSpPr>
        <p:spPr>
          <a:xfrm>
            <a:off x="396875" y="1045746"/>
            <a:ext cx="11667067" cy="2308324"/>
          </a:xfrm>
          <a:prstGeom prst="rect">
            <a:avLst/>
          </a:prstGeom>
        </p:spPr>
        <p:txBody>
          <a:bodyPr wrap="square">
            <a:spAutoFit/>
          </a:bodyPr>
          <a:lstStyle/>
          <a:p>
            <a:pPr>
              <a:lnSpc>
                <a:spcPct val="150000"/>
              </a:lnSpc>
            </a:pPr>
            <a:r>
              <a:rPr lang="zh-CN" altLang="en-US" sz="2400">
                <a:latin typeface="Microsoft YaHei" charset="-122"/>
                <a:ea typeface="Microsoft YaHei" charset="-122"/>
                <a:cs typeface="Microsoft YaHei" charset="-122"/>
              </a:rPr>
              <a:t>某公司总部与其子公司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分别位于四个不同的地区，总部与子公司的联网结构示意图如题图所示。假设公司拥有的子网地址是</a:t>
            </a:r>
            <a:r>
              <a:rPr lang="en-US" altLang="zh-CN" sz="2400" dirty="0">
                <a:latin typeface="Microsoft YaHei" charset="-122"/>
                <a:ea typeface="Microsoft YaHei" charset="-122"/>
                <a:cs typeface="Microsoft YaHei" charset="-122"/>
              </a:rPr>
              <a:t>202.119.110.0/24</a:t>
            </a:r>
            <a:r>
              <a:rPr lang="zh-CN" altLang="en-US" sz="2400" dirty="0">
                <a:latin typeface="Microsoft YaHei" charset="-122"/>
                <a:ea typeface="Microsoft YaHei" charset="-122"/>
                <a:cs typeface="Microsoft YaHei" charset="-122"/>
              </a:rPr>
              <a:t>，总部和子公司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联网的主机数量分别是</a:t>
            </a:r>
            <a:r>
              <a:rPr lang="en-US" altLang="zh-CN" sz="2400" dirty="0">
                <a:latin typeface="Microsoft YaHei" charset="-122"/>
                <a:ea typeface="Microsoft YaHei" charset="-122"/>
                <a:cs typeface="Microsoft YaHei" charset="-122"/>
              </a:rPr>
              <a:t>53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26</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，要求子公司</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的主机位于地址相邻的子网。请写出下表中序号处的</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地址和子网掩码。</a:t>
            </a:r>
          </a:p>
        </p:txBody>
      </p:sp>
      <p:pic>
        <p:nvPicPr>
          <p:cNvPr id="6" name="图片 5"/>
          <p:cNvPicPr>
            <a:picLocks noChangeAspect="1"/>
          </p:cNvPicPr>
          <p:nvPr/>
        </p:nvPicPr>
        <p:blipFill>
          <a:blip r:embed="rId3"/>
          <a:stretch>
            <a:fillRect/>
          </a:stretch>
        </p:blipFill>
        <p:spPr>
          <a:xfrm>
            <a:off x="276953" y="3594600"/>
            <a:ext cx="11424906" cy="2266554"/>
          </a:xfrm>
          <a:prstGeom prst="rect">
            <a:avLst/>
          </a:prstGeom>
        </p:spPr>
      </p:pic>
    </p:spTree>
    <p:extLst>
      <p:ext uri="{BB962C8B-B14F-4D97-AF65-F5344CB8AC3E}">
        <p14:creationId xmlns:p14="http://schemas.microsoft.com/office/powerpoint/2010/main" val="1260718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96875" y="399415"/>
            <a:ext cx="10890250" cy="646331"/>
          </a:xfrm>
          <a:prstGeom prst="rect">
            <a:avLst/>
          </a:prstGeom>
          <a:noFill/>
        </p:spPr>
        <p:txBody>
          <a:bodyPr wrap="square" rtlCol="0">
            <a:spAutoFit/>
          </a:bodyPr>
          <a:lstStyle/>
          <a:p>
            <a:pPr fontAlgn="auto">
              <a:lnSpc>
                <a:spcPct val="150000"/>
              </a:lnSpc>
            </a:pPr>
            <a:r>
              <a:rPr lang="zh-CN" altLang="en-US" sz="2400" b="1" dirty="0" smtClean="0">
                <a:solidFill>
                  <a:schemeClr val="tx1"/>
                </a:solidFill>
                <a:latin typeface="微软雅黑" panose="020B0503020204020204" charset="-122"/>
                <a:ea typeface="微软雅黑" panose="020B0503020204020204" charset="-122"/>
              </a:rPr>
              <a:t>课下练习题</a:t>
            </a:r>
            <a:r>
              <a:rPr lang="en-US" altLang="zh-CN" sz="2400" b="1" dirty="0" smtClean="0">
                <a:latin typeface="微软雅黑" panose="020B0503020204020204" charset="-122"/>
                <a:ea typeface="微软雅黑" panose="020B0503020204020204" charset="-122"/>
              </a:rPr>
              <a:t>2</a:t>
            </a:r>
            <a:r>
              <a:rPr lang="zh-CN" altLang="en-US" sz="2400" b="1" dirty="0" smtClean="0">
                <a:latin typeface="微软雅黑" panose="020B0503020204020204" charset="-122"/>
                <a:ea typeface="微软雅黑" panose="020B0503020204020204" charset="-122"/>
              </a:rPr>
              <a:t>（答案）</a:t>
            </a:r>
            <a:endParaRPr lang="en-US" altLang="zh-CN" sz="2400" b="1" dirty="0" smtClean="0">
              <a:solidFill>
                <a:schemeClr val="tx1"/>
              </a:solidFill>
              <a:latin typeface="微软雅黑" panose="020B0503020204020204" charset="-122"/>
              <a:ea typeface="微软雅黑" panose="020B0503020204020204" charset="-122"/>
            </a:endParaRPr>
          </a:p>
        </p:txBody>
      </p:sp>
      <p:sp>
        <p:nvSpPr>
          <p:cNvPr id="3" name="矩形 2"/>
          <p:cNvSpPr/>
          <p:nvPr/>
        </p:nvSpPr>
        <p:spPr>
          <a:xfrm>
            <a:off x="396875" y="1045746"/>
            <a:ext cx="11667067" cy="2243050"/>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某公司总部与其子公司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分别位于四个不同的地区，总部与子公司的联网结构示意图如题图所示。假设公司拥有的子网地址是</a:t>
            </a:r>
            <a:r>
              <a:rPr lang="en-US" altLang="zh-CN" sz="2400" dirty="0">
                <a:latin typeface="Microsoft YaHei" charset="-122"/>
                <a:ea typeface="Microsoft YaHei" charset="-122"/>
                <a:cs typeface="Microsoft YaHei" charset="-122"/>
              </a:rPr>
              <a:t>202.119.110.0/24</a:t>
            </a:r>
            <a:r>
              <a:rPr lang="zh-CN" altLang="en-US" sz="2400" dirty="0">
                <a:latin typeface="Microsoft YaHei" charset="-122"/>
                <a:ea typeface="Microsoft YaHei" charset="-122"/>
                <a:cs typeface="Microsoft YaHei" charset="-122"/>
              </a:rPr>
              <a:t>，总部和子公司</a:t>
            </a: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联网的主机数量分别是</a:t>
            </a:r>
            <a:r>
              <a:rPr lang="en-US" altLang="zh-CN" sz="2400" dirty="0">
                <a:latin typeface="Microsoft YaHei" charset="-122"/>
                <a:ea typeface="Microsoft YaHei" charset="-122"/>
                <a:cs typeface="Microsoft YaHei" charset="-122"/>
              </a:rPr>
              <a:t>53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26</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12</a:t>
            </a:r>
            <a:r>
              <a:rPr lang="zh-CN" altLang="en-US" sz="2400" dirty="0">
                <a:latin typeface="Microsoft YaHei" charset="-122"/>
                <a:ea typeface="Microsoft YaHei" charset="-122"/>
                <a:cs typeface="Microsoft YaHei" charset="-122"/>
              </a:rPr>
              <a:t>，要求子公司</a:t>
            </a: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的主机位于地址相邻的子网。请写出下表中序号处的</a:t>
            </a:r>
            <a:r>
              <a:rPr lang="en-US" altLang="zh-CN" sz="2400" dirty="0">
                <a:latin typeface="Microsoft YaHei" charset="-122"/>
                <a:ea typeface="Microsoft YaHei" charset="-122"/>
                <a:cs typeface="Microsoft YaHei" charset="-122"/>
              </a:rPr>
              <a:t>IP</a:t>
            </a:r>
            <a:r>
              <a:rPr lang="zh-CN" altLang="en-US" sz="2400" dirty="0">
                <a:latin typeface="Microsoft YaHei" charset="-122"/>
                <a:ea typeface="Microsoft YaHei" charset="-122"/>
                <a:cs typeface="Microsoft YaHei" charset="-122"/>
              </a:rPr>
              <a:t>地址和子网掩码</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sp>
        <p:nvSpPr>
          <p:cNvPr id="2" name="矩形 1"/>
          <p:cNvSpPr/>
          <p:nvPr/>
        </p:nvSpPr>
        <p:spPr>
          <a:xfrm>
            <a:off x="396875" y="3473462"/>
            <a:ext cx="11410812" cy="2862322"/>
          </a:xfrm>
          <a:prstGeom prst="rect">
            <a:avLst/>
          </a:prstGeom>
          <a:ln>
            <a:solidFill>
              <a:schemeClr val="tx1"/>
            </a:solidFill>
          </a:ln>
        </p:spPr>
        <p:txBody>
          <a:bodyPr wrap="square">
            <a:spAutoFit/>
          </a:bodyPr>
          <a:lstStyle/>
          <a:p>
            <a:pPr>
              <a:lnSpc>
                <a:spcPct val="150000"/>
              </a:lnSpc>
            </a:pPr>
            <a:r>
              <a:rPr lang="zh-CN" altLang="en-US" sz="2400" b="1" dirty="0">
                <a:latin typeface="Microsoft YaHei" charset="-122"/>
                <a:ea typeface="Microsoft YaHei" charset="-122"/>
                <a:cs typeface="Microsoft YaHei" charset="-122"/>
              </a:rPr>
              <a:t>解题思路</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根据</a:t>
            </a:r>
            <a:r>
              <a:rPr lang="zh-CN" altLang="en-US" sz="2400" dirty="0">
                <a:latin typeface="Microsoft YaHei" charset="-122"/>
                <a:ea typeface="Microsoft YaHei" charset="-122"/>
                <a:cs typeface="Microsoft YaHei" charset="-122"/>
              </a:rPr>
              <a:t>子网掩码（或者子网需要容纳的主机数量）确定子网的网络位，主机位各有多少位</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子网地址，网络地址</a:t>
            </a:r>
            <a:r>
              <a:rPr lang="zh-CN" altLang="en-US" sz="2400" dirty="0" smtClean="0">
                <a:latin typeface="Microsoft YaHei" charset="-122"/>
                <a:ea typeface="Microsoft YaHei" charset="-122"/>
                <a:cs typeface="Microsoft YaHei" charset="-122"/>
              </a:rPr>
              <a:t>：网络位不变，主机位全是</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广播地址</a:t>
            </a:r>
            <a:r>
              <a:rPr lang="zh-CN" altLang="en-US" sz="2400" dirty="0" smtClean="0">
                <a:latin typeface="Microsoft YaHei" charset="-122"/>
                <a:ea typeface="Microsoft YaHei" charset="-122"/>
                <a:cs typeface="Microsoft YaHei" charset="-122"/>
              </a:rPr>
              <a:t>：网络位不变，主机位全是</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0535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204061" y="189978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659742" y="1761017"/>
            <a:ext cx="1420582" cy="581057"/>
          </a:xfrm>
          <a:prstGeom prst="rect">
            <a:avLst/>
          </a:prstGeom>
        </p:spPr>
        <p:txBody>
          <a:bodyPr wrap="none">
            <a:spAutoFit/>
          </a:bodyPr>
          <a:lstStyle/>
          <a:p>
            <a:pPr>
              <a:lnSpc>
                <a:spcPct val="150000"/>
              </a:lnSpc>
            </a:pPr>
            <a:r>
              <a:rPr lang="en-US" altLang="zh-CN" sz="2400" dirty="0" smtClean="0">
                <a:solidFill>
                  <a:schemeClr val="bg1">
                    <a:lumMod val="85000"/>
                  </a:schemeClr>
                </a:solidFill>
                <a:latin typeface="Microsoft YaHei" charset="-122"/>
                <a:ea typeface="Microsoft YaHei" charset="-122"/>
                <a:cs typeface="Microsoft YaHei" charset="-122"/>
                <a:sym typeface="+mn-ea"/>
              </a:rPr>
              <a:t>IPv4</a:t>
            </a:r>
            <a:r>
              <a:rPr lang="zh-CN" altLang="en-US" sz="2400" dirty="0" smtClean="0">
                <a:solidFill>
                  <a:schemeClr val="bg1">
                    <a:lumMod val="85000"/>
                  </a:schemeClr>
                </a:solidFill>
                <a:latin typeface="Microsoft YaHei" charset="-122"/>
                <a:ea typeface="Microsoft YaHei" charset="-122"/>
                <a:cs typeface="Microsoft YaHei" charset="-122"/>
                <a:sym typeface="+mn-ea"/>
              </a:rPr>
              <a:t>协议</a:t>
            </a:r>
            <a:endParaRPr lang="zh-CN" altLang="en-US" sz="2400" dirty="0">
              <a:solidFill>
                <a:schemeClr val="bg1">
                  <a:lumMod val="85000"/>
                </a:schemeClr>
              </a:solidFill>
              <a:latin typeface="Microsoft YaHei" charset="-122"/>
              <a:ea typeface="Microsoft YaHei" charset="-122"/>
              <a:cs typeface="Microsoft YaHei" charset="-122"/>
              <a:sym typeface="+mn-ea"/>
            </a:endParaRPr>
          </a:p>
        </p:txBody>
      </p:sp>
      <p:sp>
        <p:nvSpPr>
          <p:cNvPr id="17" name="矩形 16"/>
          <p:cNvSpPr/>
          <p:nvPr/>
        </p:nvSpPr>
        <p:spPr>
          <a:xfrm>
            <a:off x="0" y="3567054"/>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659742" y="2599086"/>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24" name="左大括号 23"/>
          <p:cNvSpPr/>
          <p:nvPr/>
        </p:nvSpPr>
        <p:spPr>
          <a:xfrm>
            <a:off x="4979628" y="1210097"/>
            <a:ext cx="727506" cy="4003704"/>
          </a:xfrm>
          <a:prstGeom prst="leftBrace">
            <a:avLst>
              <a:gd name="adj1" fmla="val 8333"/>
              <a:gd name="adj2" fmla="val 444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25" name="矩形 24"/>
          <p:cNvSpPr/>
          <p:nvPr/>
        </p:nvSpPr>
        <p:spPr>
          <a:xfrm>
            <a:off x="5666153" y="1060871"/>
            <a:ext cx="1415772" cy="581057"/>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分类地址</a:t>
            </a:r>
            <a:endParaRPr lang="zh-CN" altLang="en-US" sz="2400" dirty="0">
              <a:latin typeface="Microsoft YaHei" charset="-122"/>
              <a:ea typeface="Microsoft YaHei" charset="-122"/>
              <a:cs typeface="Microsoft YaHei" charset="-122"/>
              <a:sym typeface="+mn-ea"/>
            </a:endParaRPr>
          </a:p>
        </p:txBody>
      </p:sp>
      <p:sp>
        <p:nvSpPr>
          <p:cNvPr id="26" name="矩形 25"/>
          <p:cNvSpPr/>
          <p:nvPr/>
        </p:nvSpPr>
        <p:spPr>
          <a:xfrm>
            <a:off x="5736518" y="2599086"/>
            <a:ext cx="1415772" cy="581057"/>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无类地址</a:t>
            </a:r>
            <a:endParaRPr lang="zh-CN" altLang="en-US" sz="2400" dirty="0">
              <a:latin typeface="Microsoft YaHei" charset="-122"/>
              <a:ea typeface="Microsoft YaHei" charset="-122"/>
              <a:cs typeface="Microsoft YaHei" charset="-122"/>
              <a:sym typeface="+mn-ea"/>
            </a:endParaRPr>
          </a:p>
        </p:txBody>
      </p:sp>
      <p:sp>
        <p:nvSpPr>
          <p:cNvPr id="27" name="矩形 26"/>
          <p:cNvSpPr/>
          <p:nvPr/>
        </p:nvSpPr>
        <p:spPr>
          <a:xfrm>
            <a:off x="5784253" y="3738190"/>
            <a:ext cx="1415772" cy="581057"/>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子网划分</a:t>
            </a:r>
            <a:endParaRPr lang="zh-CN" altLang="en-US" sz="2400" dirty="0">
              <a:latin typeface="Microsoft YaHei" charset="-122"/>
              <a:ea typeface="Microsoft YaHei" charset="-122"/>
              <a:cs typeface="Microsoft YaHei" charset="-122"/>
              <a:sym typeface="+mn-ea"/>
            </a:endParaRPr>
          </a:p>
        </p:txBody>
      </p:sp>
      <p:sp>
        <p:nvSpPr>
          <p:cNvPr id="31" name="矩形 30"/>
          <p:cNvSpPr/>
          <p:nvPr/>
        </p:nvSpPr>
        <p:spPr>
          <a:xfrm>
            <a:off x="5784253" y="4744894"/>
            <a:ext cx="1415772" cy="581057"/>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路由聚合</a:t>
            </a:r>
            <a:endParaRPr lang="zh-CN" altLang="en-US" sz="2400" dirty="0">
              <a:latin typeface="Microsoft YaHei" charset="-122"/>
              <a:ea typeface="Microsoft YaHei" charset="-122"/>
              <a:cs typeface="Microsoft YaHei" charset="-122"/>
              <a:sym typeface="+mn-ea"/>
            </a:endParaRPr>
          </a:p>
        </p:txBody>
      </p:sp>
      <p:sp>
        <p:nvSpPr>
          <p:cNvPr id="32" name="矩形 31"/>
          <p:cNvSpPr/>
          <p:nvPr/>
        </p:nvSpPr>
        <p:spPr>
          <a:xfrm>
            <a:off x="7444627" y="474236"/>
            <a:ext cx="2339102" cy="1754326"/>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前缀长度：固定</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特殊地址</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私有地址</a:t>
            </a:r>
            <a:endParaRPr lang="zh-CN" altLang="en-US" sz="2400" dirty="0">
              <a:latin typeface="Microsoft YaHei" charset="-122"/>
              <a:ea typeface="Microsoft YaHei" charset="-122"/>
              <a:cs typeface="Microsoft YaHei" charset="-122"/>
              <a:sym typeface="+mn-ea"/>
            </a:endParaRPr>
          </a:p>
        </p:txBody>
      </p:sp>
      <p:sp>
        <p:nvSpPr>
          <p:cNvPr id="20" name="左大括号 19"/>
          <p:cNvSpPr/>
          <p:nvPr/>
        </p:nvSpPr>
        <p:spPr>
          <a:xfrm>
            <a:off x="7002852" y="828180"/>
            <a:ext cx="441775" cy="1338270"/>
          </a:xfrm>
          <a:prstGeom prst="leftBrace">
            <a:avLst>
              <a:gd name="adj1" fmla="val 8333"/>
              <a:gd name="adj2" fmla="val 444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33" name="矩形 32"/>
          <p:cNvSpPr/>
          <p:nvPr/>
        </p:nvSpPr>
        <p:spPr>
          <a:xfrm>
            <a:off x="7444627" y="2549313"/>
            <a:ext cx="2339102" cy="646331"/>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前缀长度：任意</a:t>
            </a:r>
            <a:endParaRPr lang="en-US" altLang="zh-CN" sz="2400" dirty="0" smtClean="0">
              <a:latin typeface="Microsoft YaHei" charset="-122"/>
              <a:ea typeface="Microsoft YaHei" charset="-122"/>
              <a:cs typeface="Microsoft YaHei" charset="-122"/>
              <a:sym typeface="+mn-ea"/>
            </a:endParaRPr>
          </a:p>
        </p:txBody>
      </p:sp>
      <p:sp>
        <p:nvSpPr>
          <p:cNvPr id="34" name="左大括号 33"/>
          <p:cNvSpPr/>
          <p:nvPr/>
        </p:nvSpPr>
        <p:spPr>
          <a:xfrm>
            <a:off x="7097469" y="3681672"/>
            <a:ext cx="362702" cy="801443"/>
          </a:xfrm>
          <a:prstGeom prst="leftBrace">
            <a:avLst>
              <a:gd name="adj1" fmla="val 8333"/>
              <a:gd name="adj2" fmla="val 444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dirty="0">
              <a:latin typeface="Microsoft YaHei" charset="-122"/>
              <a:ea typeface="Microsoft YaHei" charset="-122"/>
              <a:cs typeface="Microsoft YaHei" charset="-122"/>
            </a:endParaRPr>
          </a:p>
        </p:txBody>
      </p:sp>
      <p:sp>
        <p:nvSpPr>
          <p:cNvPr id="35" name="矩形 34"/>
          <p:cNvSpPr/>
          <p:nvPr/>
        </p:nvSpPr>
        <p:spPr>
          <a:xfrm>
            <a:off x="7506182" y="3320580"/>
            <a:ext cx="3111018" cy="646331"/>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子网化：大变小</a:t>
            </a:r>
            <a:endParaRPr lang="zh-CN" altLang="en-US" sz="2400" dirty="0">
              <a:latin typeface="Microsoft YaHei" charset="-122"/>
              <a:ea typeface="Microsoft YaHei" charset="-122"/>
              <a:cs typeface="Microsoft YaHei" charset="-122"/>
              <a:sym typeface="+mn-ea"/>
            </a:endParaRPr>
          </a:p>
        </p:txBody>
      </p:sp>
      <p:sp>
        <p:nvSpPr>
          <p:cNvPr id="36" name="矩形 35"/>
          <p:cNvSpPr/>
          <p:nvPr/>
        </p:nvSpPr>
        <p:spPr>
          <a:xfrm>
            <a:off x="7551640" y="4062129"/>
            <a:ext cx="3111018" cy="646331"/>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超网化：小变大</a:t>
            </a:r>
            <a:endParaRPr lang="zh-CN" altLang="en-US" sz="2400" dirty="0">
              <a:latin typeface="Microsoft YaHei" charset="-122"/>
              <a:ea typeface="Microsoft YaHei" charset="-122"/>
              <a:cs typeface="Microsoft YaHei" charset="-122"/>
              <a:sym typeface="+mn-ea"/>
            </a:endParaRPr>
          </a:p>
        </p:txBody>
      </p:sp>
      <p:sp>
        <p:nvSpPr>
          <p:cNvPr id="37" name="矩形 36"/>
          <p:cNvSpPr/>
          <p:nvPr/>
        </p:nvSpPr>
        <p:spPr>
          <a:xfrm>
            <a:off x="7277144" y="4744894"/>
            <a:ext cx="4185761" cy="646331"/>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减少路由表项数</a:t>
            </a:r>
            <a:r>
              <a:rPr lang="zh-CN" altLang="en-US" sz="2400" smtClean="0">
                <a:latin typeface="Microsoft YaHei" charset="-122"/>
                <a:ea typeface="Microsoft YaHei" charset="-122"/>
                <a:cs typeface="Microsoft YaHei" charset="-122"/>
                <a:sym typeface="+mn-ea"/>
              </a:rPr>
              <a:t>，提路由效率</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54037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339102" y="134103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914601" y="1219416"/>
            <a:ext cx="4549643"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协议：网络层最核心的协议</a:t>
            </a:r>
            <a:endParaRPr lang="zh-CN" altLang="en-US" sz="2400" dirty="0">
              <a:latin typeface="Microsoft YaHei" charset="-122"/>
              <a:ea typeface="Microsoft YaHei" charset="-122"/>
              <a:cs typeface="Microsoft YaHei" charset="-122"/>
              <a:sym typeface="+mn-ea"/>
            </a:endParaRPr>
          </a:p>
        </p:txBody>
      </p:sp>
      <p:sp>
        <p:nvSpPr>
          <p:cNvPr id="17" name="矩形 16"/>
          <p:cNvSpPr/>
          <p:nvPr/>
        </p:nvSpPr>
        <p:spPr>
          <a:xfrm>
            <a:off x="0" y="3112055"/>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929578" y="2035787"/>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19" name="矩形 18"/>
          <p:cNvSpPr/>
          <p:nvPr/>
        </p:nvSpPr>
        <p:spPr>
          <a:xfrm>
            <a:off x="3004772" y="2753191"/>
            <a:ext cx="3291511"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1" name="矩形 20"/>
          <p:cNvSpPr/>
          <p:nvPr/>
        </p:nvSpPr>
        <p:spPr>
          <a:xfrm>
            <a:off x="3004772" y="4109528"/>
            <a:ext cx="968535"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ICMP</a:t>
            </a:r>
          </a:p>
        </p:txBody>
      </p:sp>
      <p:sp>
        <p:nvSpPr>
          <p:cNvPr id="22" name="矩形 21"/>
          <p:cNvSpPr/>
          <p:nvPr/>
        </p:nvSpPr>
        <p:spPr>
          <a:xfrm>
            <a:off x="2970906" y="4779532"/>
            <a:ext cx="805029"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IPv6</a:t>
            </a:r>
          </a:p>
        </p:txBody>
      </p:sp>
      <p:sp>
        <p:nvSpPr>
          <p:cNvPr id="23" name="矩形 22"/>
          <p:cNvSpPr/>
          <p:nvPr/>
        </p:nvSpPr>
        <p:spPr>
          <a:xfrm>
            <a:off x="2970906" y="3384034"/>
            <a:ext cx="3291511" cy="581057"/>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zh-CN" altLang="en-US" sz="2400" dirty="0">
              <a:latin typeface="Microsoft YaHei" charset="-122"/>
              <a:ea typeface="Microsoft YaHei" charset="-122"/>
              <a:cs typeface="Microsoft YaHei" charset="-122"/>
              <a:sym typeface="+mn-ea"/>
            </a:endParaRPr>
          </a:p>
        </p:txBody>
      </p:sp>
      <p:sp>
        <p:nvSpPr>
          <p:cNvPr id="10" name="左大括号 9"/>
          <p:cNvSpPr/>
          <p:nvPr/>
        </p:nvSpPr>
        <p:spPr>
          <a:xfrm>
            <a:off x="5575013" y="2179888"/>
            <a:ext cx="320577" cy="192964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1" name="文本框 10"/>
          <p:cNvSpPr txBox="1"/>
          <p:nvPr/>
        </p:nvSpPr>
        <p:spPr>
          <a:xfrm>
            <a:off x="5895590" y="1958577"/>
            <a:ext cx="5771477" cy="2306955"/>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第一步：</a:t>
            </a:r>
            <a:r>
              <a:rPr lang="en-US" altLang="zh-CN" sz="2400" dirty="0" smtClean="0">
                <a:latin typeface="微软雅黑" panose="020B0503020204020204" charset="-122"/>
                <a:ea typeface="微软雅黑" panose="020B0503020204020204" charset="-122"/>
                <a:cs typeface="微软雅黑" panose="020B0503020204020204" charset="-122"/>
              </a:rPr>
              <a:t>DHCP</a:t>
            </a:r>
            <a:r>
              <a:rPr lang="zh-CN" altLang="en-US" sz="2400" dirty="0">
                <a:latin typeface="微软雅黑" panose="020B0503020204020204" charset="-122"/>
                <a:ea typeface="微软雅黑" panose="020B0503020204020204" charset="-122"/>
                <a:cs typeface="微软雅黑" panose="020B0503020204020204" charset="-122"/>
              </a:rPr>
              <a:t>服务器发现：广播方式</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第二步：</a:t>
            </a:r>
            <a:r>
              <a:rPr lang="en-US" altLang="zh-CN" sz="2400" dirty="0" smtClean="0">
                <a:latin typeface="微软雅黑" panose="020B0503020204020204" charset="-122"/>
                <a:ea typeface="微软雅黑" panose="020B0503020204020204" charset="-122"/>
                <a:cs typeface="微软雅黑" panose="020B0503020204020204" charset="-122"/>
                <a:sym typeface="+mn-ea"/>
              </a:rPr>
              <a:t>DHCP</a:t>
            </a:r>
            <a:r>
              <a:rPr lang="zh-CN" altLang="en-US" sz="2400" dirty="0">
                <a:latin typeface="微软雅黑" panose="020B0503020204020204" charset="-122"/>
                <a:ea typeface="微软雅黑" panose="020B0503020204020204" charset="-122"/>
                <a:cs typeface="微软雅黑" panose="020B0503020204020204" charset="-122"/>
                <a:sym typeface="+mn-ea"/>
              </a:rPr>
              <a:t>服务器提供：广播方式</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第三步：</a:t>
            </a:r>
            <a:r>
              <a:rPr lang="en-US" altLang="zh-CN" sz="2400" dirty="0" smtClean="0">
                <a:latin typeface="微软雅黑" panose="020B0503020204020204" charset="-122"/>
                <a:ea typeface="微软雅黑" panose="020B0503020204020204" charset="-122"/>
                <a:cs typeface="微软雅黑" panose="020B0503020204020204" charset="-122"/>
                <a:sym typeface="+mn-ea"/>
              </a:rPr>
              <a:t>DHCP</a:t>
            </a:r>
            <a:r>
              <a:rPr lang="zh-CN" altLang="en-US" sz="2400" dirty="0">
                <a:latin typeface="微软雅黑" panose="020B0503020204020204" charset="-122"/>
                <a:ea typeface="微软雅黑" panose="020B0503020204020204" charset="-122"/>
                <a:cs typeface="微软雅黑" panose="020B0503020204020204" charset="-122"/>
                <a:sym typeface="+mn-ea"/>
              </a:rPr>
              <a:t>请求：广播方式</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第四步：</a:t>
            </a:r>
            <a:r>
              <a:rPr lang="en-US" altLang="zh-CN" sz="2400" dirty="0" smtClean="0">
                <a:latin typeface="微软雅黑" panose="020B0503020204020204" charset="-122"/>
                <a:ea typeface="微软雅黑" panose="020B0503020204020204" charset="-122"/>
                <a:cs typeface="微软雅黑" panose="020B0503020204020204" charset="-122"/>
                <a:sym typeface="+mn-ea"/>
              </a:rPr>
              <a:t>DHCP</a:t>
            </a:r>
            <a:r>
              <a:rPr lang="zh-CN" altLang="en-US" sz="2400" dirty="0">
                <a:latin typeface="微软雅黑" panose="020B0503020204020204" charset="-122"/>
                <a:ea typeface="微软雅黑" panose="020B0503020204020204" charset="-122"/>
                <a:cs typeface="微软雅黑" panose="020B0503020204020204" charset="-122"/>
                <a:sym typeface="+mn-ea"/>
              </a:rPr>
              <a:t>确认</a:t>
            </a:r>
          </a:p>
        </p:txBody>
      </p:sp>
    </p:spTree>
    <p:extLst>
      <p:ext uri="{BB962C8B-B14F-4D97-AF65-F5344CB8AC3E}">
        <p14:creationId xmlns:p14="http://schemas.microsoft.com/office/powerpoint/2010/main" val="989196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339102" y="134103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914601" y="1219416"/>
            <a:ext cx="4549643"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协议：网络层最核心的协议</a:t>
            </a:r>
            <a:endParaRPr lang="zh-CN" altLang="en-US" sz="2400" dirty="0">
              <a:latin typeface="Microsoft YaHei" charset="-122"/>
              <a:ea typeface="Microsoft YaHei" charset="-122"/>
              <a:cs typeface="Microsoft YaHei" charset="-122"/>
              <a:sym typeface="+mn-ea"/>
            </a:endParaRPr>
          </a:p>
        </p:txBody>
      </p:sp>
      <p:sp>
        <p:nvSpPr>
          <p:cNvPr id="17" name="矩形 16"/>
          <p:cNvSpPr/>
          <p:nvPr/>
        </p:nvSpPr>
        <p:spPr>
          <a:xfrm>
            <a:off x="0" y="3112055"/>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929578" y="2035787"/>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19" name="矩形 18"/>
          <p:cNvSpPr/>
          <p:nvPr/>
        </p:nvSpPr>
        <p:spPr>
          <a:xfrm>
            <a:off x="3004772" y="2753191"/>
            <a:ext cx="3291511"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1" name="矩形 20"/>
          <p:cNvSpPr/>
          <p:nvPr/>
        </p:nvSpPr>
        <p:spPr>
          <a:xfrm>
            <a:off x="3004772" y="4109528"/>
            <a:ext cx="968535"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ICMP</a:t>
            </a:r>
          </a:p>
        </p:txBody>
      </p:sp>
      <p:sp>
        <p:nvSpPr>
          <p:cNvPr id="22" name="矩形 21"/>
          <p:cNvSpPr/>
          <p:nvPr/>
        </p:nvSpPr>
        <p:spPr>
          <a:xfrm>
            <a:off x="2970906" y="4779532"/>
            <a:ext cx="805029"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IPv6</a:t>
            </a:r>
          </a:p>
        </p:txBody>
      </p:sp>
      <p:sp>
        <p:nvSpPr>
          <p:cNvPr id="23" name="矩形 22"/>
          <p:cNvSpPr/>
          <p:nvPr/>
        </p:nvSpPr>
        <p:spPr>
          <a:xfrm>
            <a:off x="2970906" y="3384034"/>
            <a:ext cx="3291511" cy="581057"/>
          </a:xfrm>
          <a:prstGeom prst="rect">
            <a:avLst/>
          </a:prstGeom>
        </p:spPr>
        <p:txBody>
          <a:bodyPr wrap="square">
            <a:spAutoFit/>
          </a:bodyPr>
          <a:lstStyle/>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网络地址转换</a:t>
            </a:r>
            <a:endParaRPr lang="zh-CN" altLang="en-US" sz="2400" dirty="0">
              <a:solidFill>
                <a:srgbClr val="FF0000"/>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15068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文本框 13"/>
          <p:cNvSpPr txBox="1"/>
          <p:nvPr/>
        </p:nvSpPr>
        <p:spPr>
          <a:xfrm>
            <a:off x="363705" y="1513304"/>
            <a:ext cx="7954010" cy="646331"/>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网络</a:t>
            </a:r>
            <a:r>
              <a:rPr lang="zh-CN" altLang="en-US" sz="2400" dirty="0">
                <a:latin typeface="微软雅黑" panose="020B0503020204020204" charset="-122"/>
                <a:ea typeface="微软雅黑" panose="020B0503020204020204" charset="-122"/>
                <a:cs typeface="微软雅黑" panose="020B0503020204020204" charset="-122"/>
              </a:rPr>
              <a:t>地址转换</a:t>
            </a:r>
            <a:r>
              <a:rPr lang="en-US" altLang="zh-CN" sz="2400" dirty="0" smtClean="0">
                <a:latin typeface="微软雅黑" panose="020B0503020204020204" charset="-122"/>
                <a:ea typeface="微软雅黑" panose="020B0503020204020204" charset="-122"/>
                <a:cs typeface="微软雅黑" panose="020B0503020204020204" charset="-122"/>
              </a:rPr>
              <a:t>(</a:t>
            </a:r>
            <a:r>
              <a:rPr lang="en-US" altLang="zh-CN" sz="2400" dirty="0"/>
              <a:t>Network Address Translation </a:t>
            </a:r>
            <a:r>
              <a:rPr lang="zh-CN" altLang="en-US" sz="2400" dirty="0" smtClean="0"/>
              <a:t>，</a:t>
            </a:r>
            <a:r>
              <a:rPr lang="en-US" altLang="zh-CN" sz="2400" dirty="0" smtClean="0">
                <a:latin typeface="微软雅黑" panose="020B0503020204020204" charset="-122"/>
                <a:ea typeface="微软雅黑" panose="020B0503020204020204" charset="-122"/>
                <a:cs typeface="微软雅黑" panose="020B0503020204020204" charset="-122"/>
              </a:rPr>
              <a:t>NAT</a:t>
            </a:r>
            <a:r>
              <a:rPr lang="en-US" altLang="zh-CN" sz="2400" dirty="0">
                <a:latin typeface="微软雅黑" panose="020B0503020204020204" charset="-122"/>
                <a:ea typeface="微软雅黑" panose="020B0503020204020204" charset="-122"/>
                <a:cs typeface="微软雅黑" panose="020B0503020204020204" charset="-122"/>
              </a:rPr>
              <a:t>)</a:t>
            </a:r>
          </a:p>
        </p:txBody>
      </p:sp>
      <p:sp>
        <p:nvSpPr>
          <p:cNvPr id="28" name="文本框 27"/>
          <p:cNvSpPr txBox="1"/>
          <p:nvPr/>
        </p:nvSpPr>
        <p:spPr>
          <a:xfrm>
            <a:off x="888639" y="2407771"/>
            <a:ext cx="7954010" cy="581057"/>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使私有地址在公共</a:t>
            </a:r>
            <a:r>
              <a:rPr lang="en-US" altLang="zh-CN" sz="2400" dirty="0" smtClean="0">
                <a:latin typeface="微软雅黑" panose="020B0503020204020204" charset="-122"/>
                <a:ea typeface="微软雅黑" panose="020B0503020204020204" charset="-122"/>
                <a:cs typeface="微软雅黑" panose="020B0503020204020204" charset="-122"/>
              </a:rPr>
              <a:t>Internet</a:t>
            </a:r>
            <a:r>
              <a:rPr lang="zh-CN" altLang="en-US" sz="2400" dirty="0" smtClean="0">
                <a:latin typeface="微软雅黑" panose="020B0503020204020204" charset="-122"/>
                <a:ea typeface="微软雅黑" panose="020B0503020204020204" charset="-122"/>
                <a:cs typeface="微软雅黑" panose="020B0503020204020204" charset="-122"/>
              </a:rPr>
              <a:t>上正常通信。</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6440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339102" y="134103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914601" y="1219416"/>
            <a:ext cx="4549643"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协议：网络层最核心的协议</a:t>
            </a:r>
            <a:endParaRPr lang="zh-CN" altLang="en-US" sz="2400" dirty="0">
              <a:latin typeface="Microsoft YaHei" charset="-122"/>
              <a:ea typeface="Microsoft YaHei" charset="-122"/>
              <a:cs typeface="Microsoft YaHei" charset="-122"/>
              <a:sym typeface="+mn-ea"/>
            </a:endParaRPr>
          </a:p>
        </p:txBody>
      </p:sp>
      <p:sp>
        <p:nvSpPr>
          <p:cNvPr id="17" name="矩形 16"/>
          <p:cNvSpPr/>
          <p:nvPr/>
        </p:nvSpPr>
        <p:spPr>
          <a:xfrm>
            <a:off x="0" y="3112055"/>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929578" y="2035787"/>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19" name="矩形 18"/>
          <p:cNvSpPr/>
          <p:nvPr/>
        </p:nvSpPr>
        <p:spPr>
          <a:xfrm>
            <a:off x="3004772" y="2753191"/>
            <a:ext cx="3291511"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1" name="矩形 20"/>
          <p:cNvSpPr/>
          <p:nvPr/>
        </p:nvSpPr>
        <p:spPr>
          <a:xfrm>
            <a:off x="3004772" y="4109528"/>
            <a:ext cx="968535" cy="581057"/>
          </a:xfrm>
          <a:prstGeom prst="rect">
            <a:avLst/>
          </a:prstGeom>
        </p:spPr>
        <p:txBody>
          <a:bodyPr wrap="none">
            <a:spAutoFit/>
          </a:bodyPr>
          <a:lstStyle/>
          <a:p>
            <a:pPr>
              <a:lnSpc>
                <a:spcPct val="150000"/>
              </a:lnSpc>
            </a:pPr>
            <a:r>
              <a:rPr lang="en-US" altLang="zh-CN" sz="2400" dirty="0">
                <a:solidFill>
                  <a:srgbClr val="FF0000"/>
                </a:solidFill>
                <a:latin typeface="Microsoft YaHei" charset="-122"/>
                <a:ea typeface="Microsoft YaHei" charset="-122"/>
                <a:cs typeface="Microsoft YaHei" charset="-122"/>
                <a:sym typeface="+mn-ea"/>
              </a:rPr>
              <a:t>ICMP</a:t>
            </a:r>
          </a:p>
        </p:txBody>
      </p:sp>
      <p:sp>
        <p:nvSpPr>
          <p:cNvPr id="22" name="矩形 21"/>
          <p:cNvSpPr/>
          <p:nvPr/>
        </p:nvSpPr>
        <p:spPr>
          <a:xfrm>
            <a:off x="2970906" y="4779532"/>
            <a:ext cx="805029"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IPv6</a:t>
            </a:r>
          </a:p>
        </p:txBody>
      </p:sp>
      <p:sp>
        <p:nvSpPr>
          <p:cNvPr id="23" name="矩形 22"/>
          <p:cNvSpPr/>
          <p:nvPr/>
        </p:nvSpPr>
        <p:spPr>
          <a:xfrm>
            <a:off x="2970906" y="3384034"/>
            <a:ext cx="3291511" cy="581057"/>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zh-CN" altLang="en-US"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132630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339102" y="134103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914601" y="1219416"/>
            <a:ext cx="4549643"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协议：网络层最核心的协议</a:t>
            </a:r>
            <a:endParaRPr lang="zh-CN" altLang="en-US" sz="2400" dirty="0">
              <a:latin typeface="Microsoft YaHei" charset="-122"/>
              <a:ea typeface="Microsoft YaHei" charset="-122"/>
              <a:cs typeface="Microsoft YaHei" charset="-122"/>
              <a:sym typeface="+mn-ea"/>
            </a:endParaRPr>
          </a:p>
        </p:txBody>
      </p:sp>
      <p:sp>
        <p:nvSpPr>
          <p:cNvPr id="17" name="矩形 16"/>
          <p:cNvSpPr/>
          <p:nvPr/>
        </p:nvSpPr>
        <p:spPr>
          <a:xfrm>
            <a:off x="0" y="3112055"/>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929578" y="2035787"/>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19" name="矩形 18"/>
          <p:cNvSpPr/>
          <p:nvPr/>
        </p:nvSpPr>
        <p:spPr>
          <a:xfrm>
            <a:off x="3004772" y="2753191"/>
            <a:ext cx="3291511"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1" name="矩形 20"/>
          <p:cNvSpPr/>
          <p:nvPr/>
        </p:nvSpPr>
        <p:spPr>
          <a:xfrm>
            <a:off x="3004772" y="4109528"/>
            <a:ext cx="968535" cy="581057"/>
          </a:xfrm>
          <a:prstGeom prst="rect">
            <a:avLst/>
          </a:prstGeom>
        </p:spPr>
        <p:txBody>
          <a:bodyPr wrap="none">
            <a:spAutoFit/>
          </a:bodyPr>
          <a:lstStyle/>
          <a:p>
            <a:pPr>
              <a:lnSpc>
                <a:spcPct val="150000"/>
              </a:lnSpc>
            </a:pPr>
            <a:r>
              <a:rPr lang="en-US" altLang="zh-CN" sz="2400" dirty="0">
                <a:solidFill>
                  <a:srgbClr val="FF0000"/>
                </a:solidFill>
                <a:latin typeface="Microsoft YaHei" charset="-122"/>
                <a:ea typeface="Microsoft YaHei" charset="-122"/>
                <a:cs typeface="Microsoft YaHei" charset="-122"/>
                <a:sym typeface="+mn-ea"/>
              </a:rPr>
              <a:t>ICMP</a:t>
            </a:r>
          </a:p>
        </p:txBody>
      </p:sp>
      <p:sp>
        <p:nvSpPr>
          <p:cNvPr id="22" name="矩形 21"/>
          <p:cNvSpPr/>
          <p:nvPr/>
        </p:nvSpPr>
        <p:spPr>
          <a:xfrm>
            <a:off x="2970906" y="4779532"/>
            <a:ext cx="805029"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IPv6</a:t>
            </a:r>
          </a:p>
        </p:txBody>
      </p:sp>
      <p:sp>
        <p:nvSpPr>
          <p:cNvPr id="23" name="矩形 22"/>
          <p:cNvSpPr/>
          <p:nvPr/>
        </p:nvSpPr>
        <p:spPr>
          <a:xfrm>
            <a:off x="2970906" y="3384034"/>
            <a:ext cx="3291511" cy="581057"/>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zh-CN" altLang="en-US" sz="2400" dirty="0">
              <a:latin typeface="Microsoft YaHei" charset="-122"/>
              <a:ea typeface="Microsoft YaHei" charset="-122"/>
              <a:cs typeface="Microsoft YaHei" charset="-122"/>
              <a:sym typeface="+mn-ea"/>
            </a:endParaRPr>
          </a:p>
        </p:txBody>
      </p:sp>
      <p:sp>
        <p:nvSpPr>
          <p:cNvPr id="10" name="文本框 9"/>
          <p:cNvSpPr txBox="1"/>
          <p:nvPr/>
        </p:nvSpPr>
        <p:spPr>
          <a:xfrm>
            <a:off x="4249248" y="4069068"/>
            <a:ext cx="2292139" cy="646331"/>
          </a:xfrm>
          <a:prstGeom prst="rect">
            <a:avLst/>
          </a:prstGeom>
          <a:noFill/>
        </p:spPr>
        <p:txBody>
          <a:bodyPr wrap="square" rtlCol="0">
            <a:spAutoFit/>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ICMP</a:t>
            </a:r>
            <a:r>
              <a:rPr lang="zh-CN" altLang="en-US" sz="2400" dirty="0">
                <a:latin typeface="微软雅黑" panose="020B0503020204020204" charset="-122"/>
                <a:ea typeface="微软雅黑" panose="020B0503020204020204" charset="-122"/>
                <a:cs typeface="微软雅黑" panose="020B0503020204020204" charset="-122"/>
              </a:rPr>
              <a:t>报</a:t>
            </a:r>
            <a:r>
              <a:rPr lang="zh-CN" altLang="en-US" sz="2400" dirty="0" smtClean="0">
                <a:latin typeface="微软雅黑" panose="020B0503020204020204" charset="-122"/>
                <a:ea typeface="微软雅黑" panose="020B0503020204020204" charset="-122"/>
                <a:cs typeface="微软雅黑" panose="020B0503020204020204" charset="-122"/>
              </a:rPr>
              <a:t>文分类</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1" name="左大括号 10"/>
          <p:cNvSpPr/>
          <p:nvPr/>
        </p:nvSpPr>
        <p:spPr>
          <a:xfrm>
            <a:off x="9622964" y="1438936"/>
            <a:ext cx="592666" cy="242146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12" name="矩形 11"/>
          <p:cNvSpPr/>
          <p:nvPr/>
        </p:nvSpPr>
        <p:spPr>
          <a:xfrm>
            <a:off x="7668545" y="2418837"/>
            <a:ext cx="2031325" cy="461665"/>
          </a:xfrm>
          <a:prstGeom prst="rect">
            <a:avLst/>
          </a:prstGeom>
          <a:ln>
            <a:solidFill>
              <a:schemeClr val="tx1"/>
            </a:solidFill>
          </a:ln>
        </p:spPr>
        <p:txBody>
          <a:bodyPr wrap="none">
            <a:spAutoFit/>
          </a:bodyPr>
          <a:lstStyle/>
          <a:p>
            <a:pPr algn="ctr"/>
            <a:r>
              <a:rPr lang="zh-CN" altLang="en-US" sz="2400" smtClean="0">
                <a:latin typeface="Microsoft YaHei" charset="-122"/>
                <a:ea typeface="Microsoft YaHei" charset="-122"/>
                <a:cs typeface="Microsoft YaHei" charset="-122"/>
              </a:rPr>
              <a:t>差错报告报文</a:t>
            </a:r>
            <a:endParaRPr lang="zh-CN" altLang="en-US" sz="2400" dirty="0">
              <a:latin typeface="Microsoft YaHei" charset="-122"/>
              <a:ea typeface="Microsoft YaHei" charset="-122"/>
              <a:cs typeface="Microsoft YaHei" charset="-122"/>
            </a:endParaRPr>
          </a:p>
        </p:txBody>
      </p:sp>
      <p:sp>
        <p:nvSpPr>
          <p:cNvPr id="13" name="矩形 12"/>
          <p:cNvSpPr/>
          <p:nvPr/>
        </p:nvSpPr>
        <p:spPr>
          <a:xfrm>
            <a:off x="10184334" y="1099118"/>
            <a:ext cx="2078908" cy="2797048"/>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终点不可</a:t>
            </a:r>
            <a:r>
              <a:rPr lang="zh-CN" altLang="en-US" sz="2400" dirty="0" smtClean="0">
                <a:latin typeface="Microsoft YaHei" charset="-122"/>
                <a:ea typeface="Microsoft YaHei" charset="-122"/>
                <a:cs typeface="Microsoft YaHei" charset="-122"/>
              </a:rPr>
              <a:t>达</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源</a:t>
            </a:r>
            <a:r>
              <a:rPr lang="zh-CN" altLang="en-US" sz="2400" dirty="0">
                <a:latin typeface="Microsoft YaHei" charset="-122"/>
                <a:ea typeface="Microsoft YaHei" charset="-122"/>
                <a:cs typeface="Microsoft YaHei" charset="-122"/>
              </a:rPr>
              <a:t>点</a:t>
            </a:r>
            <a:r>
              <a:rPr lang="zh-CN" altLang="en-US" sz="2400" dirty="0" smtClean="0">
                <a:latin typeface="Microsoft YaHei" charset="-122"/>
                <a:ea typeface="Microsoft YaHei" charset="-122"/>
                <a:cs typeface="Microsoft YaHei" charset="-122"/>
              </a:rPr>
              <a:t>抑制</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时间超时</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参数问题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路由</a:t>
            </a:r>
            <a:r>
              <a:rPr lang="zh-CN" altLang="en-US" sz="2400" dirty="0">
                <a:latin typeface="Microsoft YaHei" charset="-122"/>
                <a:ea typeface="Microsoft YaHei" charset="-122"/>
                <a:cs typeface="Microsoft YaHei" charset="-122"/>
              </a:rPr>
              <a:t>重定向</a:t>
            </a:r>
            <a:endParaRPr lang="en-US" altLang="zh-CN" sz="2400" dirty="0">
              <a:latin typeface="Microsoft YaHei" charset="-122"/>
              <a:ea typeface="Microsoft YaHei" charset="-122"/>
              <a:cs typeface="Microsoft YaHei" charset="-122"/>
            </a:endParaRPr>
          </a:p>
        </p:txBody>
      </p:sp>
      <p:sp>
        <p:nvSpPr>
          <p:cNvPr id="14" name="左大括号 13"/>
          <p:cNvSpPr/>
          <p:nvPr/>
        </p:nvSpPr>
        <p:spPr>
          <a:xfrm>
            <a:off x="9153662" y="4432091"/>
            <a:ext cx="469302" cy="132079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0" name="矩形 19"/>
          <p:cNvSpPr/>
          <p:nvPr/>
        </p:nvSpPr>
        <p:spPr>
          <a:xfrm>
            <a:off x="7737890" y="4839227"/>
            <a:ext cx="1415772" cy="461665"/>
          </a:xfrm>
          <a:prstGeom prst="rect">
            <a:avLst/>
          </a:prstGeom>
          <a:ln>
            <a:solidFill>
              <a:schemeClr val="tx1"/>
            </a:solidFill>
          </a:ln>
        </p:spPr>
        <p:txBody>
          <a:bodyPr wrap="none">
            <a:spAutoFit/>
          </a:bodyPr>
          <a:lstStyle/>
          <a:p>
            <a:pPr algn="ctr"/>
            <a:r>
              <a:rPr lang="zh-CN" altLang="en-US" sz="2400" dirty="0" smtClean="0">
                <a:latin typeface="微软雅黑" panose="020B0503020204020204" charset="-122"/>
                <a:ea typeface="微软雅黑" panose="020B0503020204020204" charset="-122"/>
                <a:cs typeface="微软雅黑" panose="020B0503020204020204" charset="-122"/>
              </a:rPr>
              <a:t>询问</a:t>
            </a:r>
            <a:r>
              <a:rPr lang="zh-CN" altLang="en-US" sz="2400" dirty="0">
                <a:latin typeface="微软雅黑" panose="020B0503020204020204" charset="-122"/>
                <a:ea typeface="微软雅黑" panose="020B0503020204020204" charset="-122"/>
                <a:cs typeface="微软雅黑" panose="020B0503020204020204" charset="-122"/>
              </a:rPr>
              <a:t>报文</a:t>
            </a:r>
            <a:endParaRPr lang="zh-CN" altLang="en-US" sz="2400" dirty="0">
              <a:latin typeface="Microsoft YaHei" charset="-122"/>
              <a:ea typeface="Microsoft YaHei" charset="-122"/>
              <a:cs typeface="Microsoft YaHei" charset="-122"/>
            </a:endParaRPr>
          </a:p>
        </p:txBody>
      </p:sp>
      <p:sp>
        <p:nvSpPr>
          <p:cNvPr id="24" name="矩形 23"/>
          <p:cNvSpPr/>
          <p:nvPr/>
        </p:nvSpPr>
        <p:spPr>
          <a:xfrm>
            <a:off x="9622964" y="4215328"/>
            <a:ext cx="3563596" cy="1754326"/>
          </a:xfrm>
          <a:prstGeom prst="rect">
            <a:avLst/>
          </a:prstGeom>
        </p:spPr>
        <p:txBody>
          <a:bodyPr wrap="square">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回声请求</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应答</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时间</a:t>
            </a:r>
            <a:r>
              <a:rPr lang="zh-CN" altLang="en-US" sz="2400" dirty="0">
                <a:latin typeface="微软雅黑" panose="020B0503020204020204" charset="-122"/>
                <a:ea typeface="微软雅黑" panose="020B0503020204020204" charset="-122"/>
                <a:cs typeface="微软雅黑" panose="020B0503020204020204" charset="-122"/>
              </a:rPr>
              <a:t>戳请求</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应答</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5" name="左大括号 24"/>
          <p:cNvSpPr/>
          <p:nvPr/>
        </p:nvSpPr>
        <p:spPr>
          <a:xfrm>
            <a:off x="6880723" y="2751410"/>
            <a:ext cx="583521" cy="2396323"/>
          </a:xfrm>
          <a:prstGeom prst="leftBrace">
            <a:avLst>
              <a:gd name="adj1" fmla="val 8333"/>
              <a:gd name="adj2" fmla="val 65385"/>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32231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63705" y="2495173"/>
            <a:ext cx="11201762" cy="120032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互联网控制报文协议</a:t>
            </a:r>
            <a:r>
              <a:rPr lang="en-US"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 Control Message Protocol </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ICMP</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：在主机或路由器间实现</a:t>
            </a:r>
            <a:r>
              <a:rPr lang="zh-CN" altLang="en-US" sz="2400" dirty="0" smtClean="0">
                <a:latin typeface="Microsoft YaHei" charset="-122"/>
                <a:ea typeface="Microsoft YaHei" charset="-122"/>
                <a:cs typeface="Microsoft YaHei" charset="-122"/>
              </a:rPr>
              <a:t>差错报告</a:t>
            </a:r>
            <a:r>
              <a:rPr lang="zh-CN" altLang="en-US" sz="2400" dirty="0">
                <a:latin typeface="Microsoft YaHei" charset="-122"/>
                <a:ea typeface="Microsoft YaHei" charset="-122"/>
                <a:cs typeface="Microsoft YaHei" charset="-122"/>
              </a:rPr>
              <a:t>、信息探测。</a:t>
            </a:r>
          </a:p>
        </p:txBody>
      </p:sp>
      <p:sp>
        <p:nvSpPr>
          <p:cNvPr id="14" name="文本框 13"/>
          <p:cNvSpPr txBox="1"/>
          <p:nvPr/>
        </p:nvSpPr>
        <p:spPr>
          <a:xfrm>
            <a:off x="363705" y="976591"/>
            <a:ext cx="7954010" cy="646331"/>
          </a:xfrm>
          <a:prstGeom prst="rect">
            <a:avLst/>
          </a:prstGeom>
          <a:noFill/>
        </p:spPr>
        <p:txBody>
          <a:bodyPr wrap="square" rtlCol="0">
            <a:spAutoFit/>
          </a:bodyPr>
          <a:lstStyle/>
          <a:p>
            <a:pPr>
              <a:lnSpc>
                <a:spcPct val="150000"/>
              </a:lnSpc>
            </a:pPr>
            <a:r>
              <a:rPr lang="zh-CN" altLang="en-US" sz="2400" smtClean="0">
                <a:latin typeface="Microsoft YaHei" charset="-122"/>
                <a:ea typeface="Microsoft YaHei" charset="-122"/>
                <a:cs typeface="Microsoft YaHei" charset="-122"/>
              </a:rPr>
              <a:t>互联网</a:t>
            </a:r>
            <a:r>
              <a:rPr lang="zh-CN" altLang="en-US" sz="2400" dirty="0">
                <a:latin typeface="Microsoft YaHei" charset="-122"/>
                <a:ea typeface="Microsoft YaHei" charset="-122"/>
                <a:cs typeface="Microsoft YaHei" charset="-122"/>
              </a:rPr>
              <a:t>控制报文</a:t>
            </a:r>
            <a:r>
              <a:rPr lang="zh-CN" altLang="en-US" sz="2400" dirty="0" smtClean="0">
                <a:latin typeface="Microsoft YaHei" charset="-122"/>
                <a:ea typeface="Microsoft YaHei" charset="-122"/>
                <a:cs typeface="Microsoft YaHei" charset="-122"/>
              </a:rPr>
              <a:t>协议</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选择、填空</a:t>
            </a:r>
            <a:r>
              <a:rPr lang="en-US" altLang="zh-CN" sz="2400" dirty="0" smtClean="0">
                <a:latin typeface="Microsoft YaHei" charset="-122"/>
                <a:ea typeface="Microsoft YaHei" charset="-122"/>
                <a:cs typeface="Microsoft YaHei"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55119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339102" y="134103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914601" y="1219416"/>
            <a:ext cx="4549643"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协议：网络层最核心的协议</a:t>
            </a:r>
            <a:endParaRPr lang="zh-CN" altLang="en-US" sz="2400" dirty="0">
              <a:latin typeface="Microsoft YaHei" charset="-122"/>
              <a:ea typeface="Microsoft YaHei" charset="-122"/>
              <a:cs typeface="Microsoft YaHei" charset="-122"/>
              <a:sym typeface="+mn-ea"/>
            </a:endParaRPr>
          </a:p>
        </p:txBody>
      </p:sp>
      <p:sp>
        <p:nvSpPr>
          <p:cNvPr id="17" name="矩形 16"/>
          <p:cNvSpPr/>
          <p:nvPr/>
        </p:nvSpPr>
        <p:spPr>
          <a:xfrm>
            <a:off x="0" y="3112055"/>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929578" y="2035787"/>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19" name="矩形 18"/>
          <p:cNvSpPr/>
          <p:nvPr/>
        </p:nvSpPr>
        <p:spPr>
          <a:xfrm>
            <a:off x="3004772" y="2753191"/>
            <a:ext cx="3291511"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1" name="矩形 20"/>
          <p:cNvSpPr/>
          <p:nvPr/>
        </p:nvSpPr>
        <p:spPr>
          <a:xfrm>
            <a:off x="3004772" y="4109528"/>
            <a:ext cx="968535"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ICMP</a:t>
            </a:r>
          </a:p>
        </p:txBody>
      </p:sp>
      <p:sp>
        <p:nvSpPr>
          <p:cNvPr id="22" name="矩形 21"/>
          <p:cNvSpPr/>
          <p:nvPr/>
        </p:nvSpPr>
        <p:spPr>
          <a:xfrm>
            <a:off x="2970906" y="4779532"/>
            <a:ext cx="805029" cy="581057"/>
          </a:xfrm>
          <a:prstGeom prst="rect">
            <a:avLst/>
          </a:prstGeom>
        </p:spPr>
        <p:txBody>
          <a:bodyPr wrap="none">
            <a:spAutoFit/>
          </a:bodyPr>
          <a:lstStyle/>
          <a:p>
            <a:pPr>
              <a:lnSpc>
                <a:spcPct val="150000"/>
              </a:lnSpc>
            </a:pPr>
            <a:r>
              <a:rPr lang="en-US" altLang="zh-CN" sz="2400" dirty="0">
                <a:solidFill>
                  <a:srgbClr val="FF0000"/>
                </a:solidFill>
                <a:latin typeface="Microsoft YaHei" charset="-122"/>
                <a:ea typeface="Microsoft YaHei" charset="-122"/>
                <a:cs typeface="Microsoft YaHei" charset="-122"/>
                <a:sym typeface="+mn-ea"/>
              </a:rPr>
              <a:t>IPv6</a:t>
            </a:r>
          </a:p>
        </p:txBody>
      </p:sp>
      <p:sp>
        <p:nvSpPr>
          <p:cNvPr id="23" name="矩形 22"/>
          <p:cNvSpPr/>
          <p:nvPr/>
        </p:nvSpPr>
        <p:spPr>
          <a:xfrm>
            <a:off x="2970906" y="3384034"/>
            <a:ext cx="3291511" cy="581057"/>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zh-CN" altLang="en-US"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84586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1134745" y="1150493"/>
            <a:ext cx="10049510" cy="1753235"/>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a:t>
            </a:r>
            <a:r>
              <a:rPr lang="zh-CN" sz="2400" dirty="0">
                <a:latin typeface="微软雅黑" panose="020B0503020204020204" charset="-122"/>
                <a:ea typeface="微软雅黑" panose="020B0503020204020204" charset="-122"/>
                <a:cs typeface="微软雅黑" panose="020B0503020204020204" charset="-122"/>
              </a:rPr>
              <a:t>：</a:t>
            </a:r>
            <a:r>
              <a:rPr lang="zh-CN" sz="2400" dirty="0" smtClean="0">
                <a:latin typeface="微软雅黑" panose="020B0503020204020204" charset="-122"/>
                <a:ea typeface="微软雅黑" panose="020B0503020204020204" charset="-122"/>
                <a:cs typeface="微软雅黑" panose="020B0503020204020204" charset="-122"/>
              </a:rPr>
              <a:t>提供差错</a:t>
            </a:r>
            <a:r>
              <a:rPr lang="zh-CN" sz="2400" dirty="0">
                <a:latin typeface="微软雅黑" panose="020B0503020204020204" charset="-122"/>
                <a:ea typeface="微软雅黑" panose="020B0503020204020204" charset="-122"/>
                <a:cs typeface="微软雅黑" panose="020B0503020204020204" charset="-122"/>
              </a:rPr>
              <a:t>检测功能。</a:t>
            </a:r>
          </a:p>
          <a:p>
            <a:pPr>
              <a:lnSpc>
                <a:spcPct val="150000"/>
              </a:lnSpc>
            </a:pPr>
            <a:r>
              <a:rPr 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的校验和用于检测</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报文段从源到目的地传送过程中，其中的数据是否发生了</a:t>
            </a:r>
            <a:r>
              <a:rPr lang="zh-CN" altLang="en-US" sz="2400" dirty="0" smtClean="0">
                <a:latin typeface="微软雅黑" panose="020B0503020204020204" charset="-122"/>
                <a:ea typeface="微软雅黑" panose="020B0503020204020204" charset="-122"/>
                <a:cs typeface="微软雅黑" panose="020B0503020204020204" charset="-122"/>
              </a:rPr>
              <a:t>改变。</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528" y="4890595"/>
            <a:ext cx="1491917" cy="149191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872" y="3398679"/>
            <a:ext cx="994806" cy="99480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317" y="4890595"/>
            <a:ext cx="1491917" cy="1491917"/>
          </a:xfrm>
          <a:prstGeom prst="rect">
            <a:avLst/>
          </a:prstGeom>
        </p:spPr>
      </p:pic>
      <p:cxnSp>
        <p:nvCxnSpPr>
          <p:cNvPr id="25" name="曲线连接符 24"/>
          <p:cNvCxnSpPr>
            <a:stCxn id="2" idx="0"/>
            <a:endCxn id="15" idx="0"/>
          </p:cNvCxnSpPr>
          <p:nvPr/>
        </p:nvCxnSpPr>
        <p:spPr>
          <a:xfrm rot="5400000" flipH="1" flipV="1">
            <a:off x="6176881" y="1764201"/>
            <a:ext cx="12700" cy="6252789"/>
          </a:xfrm>
          <a:prstGeom prst="curvedConnector3">
            <a:avLst>
              <a:gd name="adj1" fmla="val 11147370"/>
            </a:avLst>
          </a:prstGeom>
          <a:ln w="571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34935" y="5115186"/>
            <a:ext cx="1171074"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源主机</a:t>
            </a:r>
            <a:endParaRPr kumimoji="1" lang="zh-CN" altLang="en-US" sz="2400">
              <a:latin typeface="Microsoft YaHei" charset="-122"/>
              <a:ea typeface="Microsoft YaHei" charset="-122"/>
              <a:cs typeface="Microsoft YaHei" charset="-122"/>
            </a:endParaRPr>
          </a:p>
        </p:txBody>
      </p:sp>
      <p:sp>
        <p:nvSpPr>
          <p:cNvPr id="28" name="文本框 27"/>
          <p:cNvSpPr txBox="1"/>
          <p:nvPr/>
        </p:nvSpPr>
        <p:spPr>
          <a:xfrm>
            <a:off x="10333871" y="5115185"/>
            <a:ext cx="1559347"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目的主机</a:t>
            </a:r>
            <a:endParaRPr kumimoji="1" lang="zh-CN" altLang="en-US" sz="24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87933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2339102" y="1341035"/>
            <a:ext cx="485975" cy="4003704"/>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6" name="矩形 15"/>
          <p:cNvSpPr/>
          <p:nvPr/>
        </p:nvSpPr>
        <p:spPr>
          <a:xfrm>
            <a:off x="2914601" y="1219416"/>
            <a:ext cx="4549643"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协议：网络层最核心的协议</a:t>
            </a:r>
            <a:endParaRPr lang="zh-CN" altLang="en-US" sz="2400" dirty="0">
              <a:latin typeface="Microsoft YaHei" charset="-122"/>
              <a:ea typeface="Microsoft YaHei" charset="-122"/>
              <a:cs typeface="Microsoft YaHei" charset="-122"/>
              <a:sym typeface="+mn-ea"/>
            </a:endParaRPr>
          </a:p>
        </p:txBody>
      </p:sp>
      <p:sp>
        <p:nvSpPr>
          <p:cNvPr id="17" name="矩形 16"/>
          <p:cNvSpPr/>
          <p:nvPr/>
        </p:nvSpPr>
        <p:spPr>
          <a:xfrm>
            <a:off x="0" y="3112055"/>
            <a:ext cx="233910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18" name="矩形 17"/>
          <p:cNvSpPr/>
          <p:nvPr/>
        </p:nvSpPr>
        <p:spPr>
          <a:xfrm>
            <a:off x="2929578" y="2035787"/>
            <a:ext cx="246574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r>
              <a:rPr lang="en-US" altLang="zh-CN" sz="2400" dirty="0" smtClean="0">
                <a:latin typeface="Microsoft YaHei" charset="-122"/>
                <a:ea typeface="Microsoft YaHei" charset="-122"/>
                <a:cs typeface="Microsoft YaHei" charset="-122"/>
                <a:sym typeface="+mn-ea"/>
              </a:rPr>
              <a:t>32</a:t>
            </a:r>
            <a:r>
              <a:rPr lang="zh-CN" altLang="en-US" sz="2400" dirty="0" smtClean="0">
                <a:latin typeface="Microsoft YaHei" charset="-122"/>
                <a:ea typeface="Microsoft YaHei" charset="-122"/>
                <a:cs typeface="Microsoft YaHei" charset="-122"/>
                <a:sym typeface="+mn-ea"/>
              </a:rPr>
              <a:t>位</a:t>
            </a:r>
            <a:endParaRPr lang="zh-CN" altLang="en-US" sz="2400" dirty="0">
              <a:latin typeface="Microsoft YaHei" charset="-122"/>
              <a:ea typeface="Microsoft YaHei" charset="-122"/>
              <a:cs typeface="Microsoft YaHei" charset="-122"/>
              <a:sym typeface="+mn-ea"/>
            </a:endParaRPr>
          </a:p>
        </p:txBody>
      </p:sp>
      <p:sp>
        <p:nvSpPr>
          <p:cNvPr id="19" name="矩形 18"/>
          <p:cNvSpPr/>
          <p:nvPr/>
        </p:nvSpPr>
        <p:spPr>
          <a:xfrm>
            <a:off x="3004772" y="2753191"/>
            <a:ext cx="3291511" cy="581057"/>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zh-CN" altLang="en-US" sz="2400" dirty="0">
              <a:latin typeface="Microsoft YaHei" charset="-122"/>
              <a:ea typeface="Microsoft YaHei" charset="-122"/>
              <a:cs typeface="Microsoft YaHei" charset="-122"/>
              <a:sym typeface="+mn-ea"/>
            </a:endParaRPr>
          </a:p>
        </p:txBody>
      </p:sp>
      <p:sp>
        <p:nvSpPr>
          <p:cNvPr id="21" name="矩形 20"/>
          <p:cNvSpPr/>
          <p:nvPr/>
        </p:nvSpPr>
        <p:spPr>
          <a:xfrm>
            <a:off x="3004772" y="4109528"/>
            <a:ext cx="968535"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ICMP</a:t>
            </a:r>
          </a:p>
        </p:txBody>
      </p:sp>
      <p:sp>
        <p:nvSpPr>
          <p:cNvPr id="22" name="矩形 21"/>
          <p:cNvSpPr/>
          <p:nvPr/>
        </p:nvSpPr>
        <p:spPr>
          <a:xfrm>
            <a:off x="2970906" y="4779532"/>
            <a:ext cx="805029" cy="581057"/>
          </a:xfrm>
          <a:prstGeom prst="rect">
            <a:avLst/>
          </a:prstGeom>
        </p:spPr>
        <p:txBody>
          <a:bodyPr wrap="none">
            <a:spAutoFit/>
          </a:bodyPr>
          <a:lstStyle/>
          <a:p>
            <a:pPr>
              <a:lnSpc>
                <a:spcPct val="150000"/>
              </a:lnSpc>
            </a:pPr>
            <a:r>
              <a:rPr lang="en-US" altLang="zh-CN" sz="2400" dirty="0">
                <a:solidFill>
                  <a:srgbClr val="FF0000"/>
                </a:solidFill>
                <a:latin typeface="Microsoft YaHei" charset="-122"/>
                <a:ea typeface="Microsoft YaHei" charset="-122"/>
                <a:cs typeface="Microsoft YaHei" charset="-122"/>
                <a:sym typeface="+mn-ea"/>
              </a:rPr>
              <a:t>IPv6</a:t>
            </a:r>
          </a:p>
        </p:txBody>
      </p:sp>
      <p:sp>
        <p:nvSpPr>
          <p:cNvPr id="23" name="矩形 22"/>
          <p:cNvSpPr/>
          <p:nvPr/>
        </p:nvSpPr>
        <p:spPr>
          <a:xfrm>
            <a:off x="2970906" y="3384034"/>
            <a:ext cx="3291511" cy="581057"/>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zh-CN" altLang="en-US" sz="2400" dirty="0">
              <a:latin typeface="Microsoft YaHei" charset="-122"/>
              <a:ea typeface="Microsoft YaHei" charset="-122"/>
              <a:cs typeface="Microsoft YaHei" charset="-122"/>
              <a:sym typeface="+mn-ea"/>
            </a:endParaRPr>
          </a:p>
        </p:txBody>
      </p:sp>
      <p:sp>
        <p:nvSpPr>
          <p:cNvPr id="10" name="左大括号 9"/>
          <p:cNvSpPr/>
          <p:nvPr/>
        </p:nvSpPr>
        <p:spPr>
          <a:xfrm>
            <a:off x="6398757" y="3744472"/>
            <a:ext cx="544783" cy="2651175"/>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endParaRPr lang="zh-CN" altLang="en-US" sz="2400">
              <a:latin typeface="Microsoft YaHei" charset="-122"/>
              <a:ea typeface="Microsoft YaHei" charset="-122"/>
              <a:cs typeface="Microsoft YaHei" charset="-122"/>
            </a:endParaRPr>
          </a:p>
        </p:txBody>
      </p:sp>
      <p:sp>
        <p:nvSpPr>
          <p:cNvPr id="11" name="矩形 10"/>
          <p:cNvSpPr/>
          <p:nvPr/>
        </p:nvSpPr>
        <p:spPr>
          <a:xfrm>
            <a:off x="6952392" y="3894725"/>
            <a:ext cx="3470950" cy="2308324"/>
          </a:xfrm>
          <a:prstGeom prst="rect">
            <a:avLst/>
          </a:prstGeom>
        </p:spPr>
        <p:txBody>
          <a:bodyPr wrap="none">
            <a:spAutoFit/>
          </a:bodyPr>
          <a:lstStyle/>
          <a:p>
            <a:pPr>
              <a:lnSpc>
                <a:spcPct val="150000"/>
              </a:lnSpc>
            </a:pP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a:t>
            </a:r>
            <a:r>
              <a:rPr lang="en-US" altLang="zh-CN" sz="2400" dirty="0" smtClean="0">
                <a:latin typeface="Microsoft YaHei" charset="-122"/>
                <a:ea typeface="Microsoft YaHei" charset="-122"/>
                <a:cs typeface="Microsoft YaHei" charset="-122"/>
                <a:sym typeface="+mn-ea"/>
              </a:rPr>
              <a:t>IP</a:t>
            </a:r>
            <a:r>
              <a:rPr lang="zh-CN" altLang="en-US" sz="2400" dirty="0" smtClean="0">
                <a:latin typeface="Microsoft YaHei" charset="-122"/>
                <a:ea typeface="Microsoft YaHei" charset="-122"/>
                <a:cs typeface="Microsoft YaHei" charset="-122"/>
                <a:sym typeface="+mn-ea"/>
              </a:rPr>
              <a:t>地址长度：</a:t>
            </a:r>
            <a:r>
              <a:rPr lang="en-US" altLang="zh-CN" sz="2400" dirty="0" smtClean="0">
                <a:latin typeface="Microsoft YaHei" charset="-122"/>
                <a:ea typeface="Microsoft YaHei" charset="-122"/>
                <a:cs typeface="Microsoft YaHei" charset="-122"/>
                <a:sym typeface="+mn-ea"/>
              </a:rPr>
              <a:t>128</a:t>
            </a:r>
            <a:r>
              <a:rPr lang="zh-CN" altLang="en-US" sz="2400" dirty="0" smtClean="0">
                <a:latin typeface="Microsoft YaHei" charset="-122"/>
                <a:ea typeface="Microsoft YaHei" charset="-122"/>
                <a:cs typeface="Microsoft YaHei" charset="-122"/>
                <a:sym typeface="+mn-ea"/>
              </a:rPr>
              <a:t>位</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2</a:t>
            </a:r>
            <a:r>
              <a:rPr lang="zh-CN" altLang="en-US" sz="2400" dirty="0" smtClean="0">
                <a:latin typeface="Microsoft YaHei" charset="-122"/>
                <a:ea typeface="Microsoft YaHei" charset="-122"/>
                <a:cs typeface="Microsoft YaHei" charset="-122"/>
                <a:sym typeface="+mn-ea"/>
              </a:rPr>
              <a:t>、</a:t>
            </a:r>
            <a:r>
              <a:rPr lang="en-US" altLang="zh-CN" sz="2400" dirty="0" smtClean="0">
                <a:latin typeface="Microsoft YaHei" charset="-122"/>
                <a:ea typeface="Microsoft YaHei" charset="-122"/>
                <a:cs typeface="Microsoft YaHei" charset="-122"/>
                <a:sym typeface="+mn-ea"/>
              </a:rPr>
              <a:t>8</a:t>
            </a:r>
            <a:r>
              <a:rPr lang="zh-CN" altLang="en-US" sz="2400" dirty="0" smtClean="0">
                <a:latin typeface="Microsoft YaHei" charset="-122"/>
                <a:ea typeface="Microsoft YaHei" charset="-122"/>
                <a:cs typeface="Microsoft YaHei" charset="-122"/>
                <a:sym typeface="+mn-ea"/>
              </a:rPr>
              <a:t>组</a:t>
            </a:r>
            <a:r>
              <a:rPr lang="en-US" altLang="zh-CN" sz="2400" dirty="0" smtClean="0">
                <a:latin typeface="Microsoft YaHei" charset="-122"/>
                <a:ea typeface="Microsoft YaHei" charset="-122"/>
                <a:cs typeface="Microsoft YaHei" charset="-122"/>
                <a:sym typeface="+mn-ea"/>
              </a:rPr>
              <a:t>16</a:t>
            </a:r>
            <a:r>
              <a:rPr lang="zh-CN" altLang="en-US" sz="2400" dirty="0" smtClean="0">
                <a:latin typeface="Microsoft YaHei" charset="-122"/>
                <a:ea typeface="Microsoft YaHei" charset="-122"/>
                <a:cs typeface="Microsoft YaHei" charset="-122"/>
                <a:sym typeface="+mn-ea"/>
              </a:rPr>
              <a:t>进制数表示</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3</a:t>
            </a:r>
            <a:r>
              <a:rPr lang="zh-CN" altLang="en-US" sz="2400" dirty="0" smtClean="0">
                <a:latin typeface="Microsoft YaHei" charset="-122"/>
                <a:ea typeface="Microsoft YaHei" charset="-122"/>
                <a:cs typeface="Microsoft YaHei" charset="-122"/>
                <a:sym typeface="+mn-ea"/>
              </a:rPr>
              <a:t>、单播，组播，任播</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4</a:t>
            </a:r>
            <a:r>
              <a:rPr lang="zh-CN" altLang="en-US" sz="2400" dirty="0" smtClean="0">
                <a:latin typeface="Microsoft YaHei" charset="-122"/>
                <a:ea typeface="Microsoft YaHei" charset="-122"/>
                <a:cs typeface="Microsoft YaHei" charset="-122"/>
                <a:sym typeface="+mn-ea"/>
              </a:rPr>
              <a:t>、双协议栈，隧道</a:t>
            </a:r>
            <a:endParaRPr lang="en-US" altLang="zh-CN"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839386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 name="文本框 26"/>
          <p:cNvSpPr txBox="1"/>
          <p:nvPr/>
        </p:nvSpPr>
        <p:spPr>
          <a:xfrm>
            <a:off x="363705" y="1115738"/>
            <a:ext cx="7954010" cy="581057"/>
          </a:xfrm>
          <a:prstGeom prst="rect">
            <a:avLst/>
          </a:prstGeom>
          <a:noFill/>
        </p:spPr>
        <p:txBody>
          <a:bodyPr wrap="square" rtlCol="0">
            <a:spAutoFit/>
          </a:bodyPr>
          <a:lstStyle/>
          <a:p>
            <a:pPr>
              <a:lnSpc>
                <a:spcPct val="150000"/>
              </a:lnSpc>
            </a:pPr>
            <a:r>
              <a:rPr lang="en-US" altLang="zh-CN" sz="2400" b="1" smtClean="0">
                <a:latin typeface="微软雅黑" panose="020B0503020204020204" charset="-122"/>
                <a:ea typeface="微软雅黑" panose="020B0503020204020204" charset="-122"/>
                <a:cs typeface="微软雅黑" panose="020B0503020204020204" charset="-122"/>
              </a:rPr>
              <a:t>IPv6</a:t>
            </a:r>
            <a:r>
              <a:rPr lang="zh-CN" altLang="en-US" sz="2400" b="1" dirty="0" smtClean="0">
                <a:latin typeface="微软雅黑" panose="020B0503020204020204" charset="-122"/>
                <a:ea typeface="微软雅黑" panose="020B0503020204020204" charset="-122"/>
                <a:cs typeface="微软雅黑" panose="020B0503020204020204" charset="-122"/>
              </a:rPr>
              <a:t>和</a:t>
            </a:r>
            <a:r>
              <a:rPr lang="en-US" altLang="zh-CN" sz="2400" b="1" dirty="0" smtClean="0">
                <a:latin typeface="微软雅黑" panose="020B0503020204020204" charset="-122"/>
                <a:ea typeface="微软雅黑" panose="020B0503020204020204" charset="-122"/>
                <a:cs typeface="微软雅黑" panose="020B0503020204020204" charset="-122"/>
              </a:rPr>
              <a:t>IPv4</a:t>
            </a:r>
            <a:r>
              <a:rPr lang="zh-CN" altLang="en-US" sz="2400" b="1" dirty="0" smtClean="0">
                <a:latin typeface="微软雅黑" panose="020B0503020204020204" charset="-122"/>
                <a:ea typeface="微软雅黑" panose="020B0503020204020204" charset="-122"/>
                <a:cs typeface="微软雅黑" panose="020B0503020204020204" charset="-122"/>
              </a:rPr>
              <a:t>数据报首部对比</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选择、填空</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 </a:t>
            </a:r>
            <a:r>
              <a:rPr lang="zh-CN" altLang="en-US" sz="2400" b="1" dirty="0" smtClean="0">
                <a:latin typeface="Microsoft YaHei" charset="-122"/>
                <a:ea typeface="Microsoft YaHei" charset="-122"/>
                <a:cs typeface="Microsoft YaHei" charset="-122"/>
              </a:rPr>
              <a:t> </a:t>
            </a:r>
            <a:endParaRPr lang="en-US" altLang="zh-CN" sz="2400" b="1"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363705" y="2556297"/>
            <a:ext cx="7120828" cy="2308324"/>
          </a:xfrm>
          <a:prstGeom prst="rect">
            <a:avLst/>
          </a:prstGeom>
        </p:spPr>
        <p:txBody>
          <a:bodyPr wrap="square">
            <a:spAutoFit/>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IPv6</a:t>
            </a:r>
            <a:r>
              <a:rPr lang="zh-CN" altLang="en-US" sz="2400" dirty="0" smtClean="0">
                <a:latin typeface="微软雅黑" panose="020B0503020204020204" charset="-122"/>
                <a:ea typeface="微软雅黑" panose="020B0503020204020204" charset="-122"/>
                <a:cs typeface="微软雅黑" panose="020B0503020204020204" charset="-122"/>
              </a:rPr>
              <a:t>删除了这些字段：</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、分片相关字段</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smtClean="0">
                <a:latin typeface="微软雅黑" panose="020B0503020204020204" charset="-122"/>
                <a:ea typeface="微软雅黑" panose="020B0503020204020204" charset="-122"/>
                <a:cs typeface="微软雅黑" panose="020B0503020204020204" charset="-122"/>
              </a:rPr>
              <a:t>、首部校验和</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、选项字段不是</a:t>
            </a:r>
            <a:r>
              <a:rPr lang="en-US" altLang="zh-CN" sz="2400" dirty="0" smtClean="0">
                <a:latin typeface="微软雅黑" panose="020B0503020204020204" charset="-122"/>
                <a:ea typeface="微软雅黑" panose="020B0503020204020204" charset="-122"/>
                <a:cs typeface="微软雅黑" panose="020B0503020204020204" charset="-122"/>
              </a:rPr>
              <a:t>IPv6</a:t>
            </a:r>
            <a:r>
              <a:rPr lang="zh-CN" altLang="en-US" sz="2400" dirty="0" smtClean="0">
                <a:latin typeface="微软雅黑" panose="020B0503020204020204" charset="-122"/>
                <a:ea typeface="微软雅黑" panose="020B0503020204020204" charset="-122"/>
                <a:cs typeface="微软雅黑" panose="020B0503020204020204" charset="-122"/>
              </a:rPr>
              <a:t>的基本首部的字段。</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74476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63705" y="2431595"/>
            <a:ext cx="10002190" cy="581057"/>
          </a:xfrm>
          <a:prstGeom prst="rect">
            <a:avLst/>
          </a:prstGeom>
          <a:noFill/>
        </p:spPr>
        <p:txBody>
          <a:bodyPr wrap="square" rtlCol="0">
            <a:spAutoFit/>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IPv6</a:t>
            </a:r>
            <a:r>
              <a:rPr lang="zh-CN" altLang="en-US" sz="2400" dirty="0">
                <a:latin typeface="微软雅黑" panose="020B0503020204020204" charset="-122"/>
                <a:ea typeface="微软雅黑" panose="020B0503020204020204" charset="-122"/>
                <a:cs typeface="微软雅黑" panose="020B0503020204020204" charset="-122"/>
              </a:rPr>
              <a:t>地址长度为</a:t>
            </a:r>
            <a:r>
              <a:rPr lang="en-US" altLang="zh-CN" sz="2400" dirty="0">
                <a:latin typeface="微软雅黑" panose="020B0503020204020204" charset="-122"/>
                <a:ea typeface="微软雅黑" panose="020B0503020204020204" charset="-122"/>
                <a:cs typeface="微软雅黑" panose="020B0503020204020204" charset="-122"/>
              </a:rPr>
              <a:t>128</a:t>
            </a:r>
            <a:r>
              <a:rPr lang="zh-CN" altLang="en-US" sz="2400" dirty="0">
                <a:latin typeface="微软雅黑" panose="020B0503020204020204" charset="-122"/>
                <a:ea typeface="微软雅黑" panose="020B0503020204020204" charset="-122"/>
                <a:cs typeface="微软雅黑" panose="020B0503020204020204" charset="-122"/>
              </a:rPr>
              <a:t>位</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a:off x="363705" y="758795"/>
            <a:ext cx="7954010" cy="581057"/>
          </a:xfrm>
          <a:prstGeom prst="rect">
            <a:avLst/>
          </a:prstGeom>
          <a:noFill/>
        </p:spPr>
        <p:txBody>
          <a:bodyPr wrap="square" rtlCol="0">
            <a:spAutoFit/>
          </a:bodyPr>
          <a:lstStyle/>
          <a:p>
            <a:pPr>
              <a:lnSpc>
                <a:spcPct val="150000"/>
              </a:lnSpc>
            </a:pPr>
            <a:r>
              <a:rPr lang="en-US" altLang="zh-CN" sz="2400" b="1" smtClean="0">
                <a:latin typeface="微软雅黑" panose="020B0503020204020204" charset="-122"/>
                <a:ea typeface="微软雅黑" panose="020B0503020204020204" charset="-122"/>
                <a:cs typeface="微软雅黑" panose="020B0503020204020204" charset="-122"/>
              </a:rPr>
              <a:t>IPv6</a:t>
            </a:r>
            <a:r>
              <a:rPr lang="zh-CN" altLang="en-US" sz="2400" b="1" dirty="0" smtClean="0">
                <a:latin typeface="微软雅黑" panose="020B0503020204020204" charset="-122"/>
                <a:ea typeface="微软雅黑" panose="020B0503020204020204" charset="-122"/>
                <a:cs typeface="微软雅黑" panose="020B0503020204020204" charset="-122"/>
              </a:rPr>
              <a:t>地址</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选择、填空</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latin typeface="微软雅黑" panose="020B0503020204020204" charset="-122"/>
                <a:ea typeface="微软雅黑" panose="020B0503020204020204" charset="-122"/>
                <a:cs typeface="微软雅黑" panose="020B0503020204020204" charset="-122"/>
              </a:rPr>
              <a:t> </a:t>
            </a:r>
            <a:r>
              <a:rPr lang="zh-CN" altLang="en-US" sz="2400" b="1" dirty="0" smtClean="0">
                <a:latin typeface="Microsoft YaHei" charset="-122"/>
                <a:ea typeface="Microsoft YaHei" charset="-122"/>
                <a:cs typeface="Microsoft YaHei" charset="-122"/>
              </a:rPr>
              <a:t> </a:t>
            </a:r>
            <a:endParaRPr lang="en-US" altLang="zh-CN" sz="2400" b="1" dirty="0">
              <a:latin typeface="微软雅黑" panose="020B0503020204020204" charset="-122"/>
              <a:ea typeface="微软雅黑" panose="020B0503020204020204" charset="-122"/>
              <a:cs typeface="微软雅黑" panose="020B0503020204020204" charset="-122"/>
            </a:endParaRPr>
          </a:p>
        </p:txBody>
      </p:sp>
      <p:sp>
        <p:nvSpPr>
          <p:cNvPr id="28" name="左大括号 27"/>
          <p:cNvSpPr/>
          <p:nvPr/>
        </p:nvSpPr>
        <p:spPr>
          <a:xfrm>
            <a:off x="3504308" y="3423446"/>
            <a:ext cx="610492" cy="265562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400">
              <a:latin typeface="Microsoft YaHei" charset="-122"/>
              <a:ea typeface="Microsoft YaHei" charset="-122"/>
              <a:cs typeface="Microsoft YaHei" charset="-122"/>
            </a:endParaRPr>
          </a:p>
        </p:txBody>
      </p:sp>
      <p:sp>
        <p:nvSpPr>
          <p:cNvPr id="29" name="矩形 28"/>
          <p:cNvSpPr/>
          <p:nvPr/>
        </p:nvSpPr>
        <p:spPr>
          <a:xfrm>
            <a:off x="4340710" y="3040367"/>
            <a:ext cx="7135464" cy="1200329"/>
          </a:xfrm>
          <a:prstGeom prst="rect">
            <a:avLst/>
          </a:prstGeom>
          <a:ln>
            <a:solidFill>
              <a:srgbClr val="FF0000"/>
            </a:solidFill>
          </a:ln>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组冒号分隔的十六进制</a:t>
            </a:r>
            <a:r>
              <a:rPr lang="zh-CN" altLang="en-US" sz="2400" dirty="0" smtClean="0">
                <a:latin typeface="微软雅黑" panose="020B0503020204020204" charset="-122"/>
                <a:ea typeface="微软雅黑" panose="020B0503020204020204" charset="-122"/>
                <a:cs typeface="微软雅黑" panose="020B0503020204020204" charset="-122"/>
              </a:rPr>
              <a:t>数：</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8000</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4321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0501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AB96</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56CD</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363705" y="4406268"/>
            <a:ext cx="3140603" cy="646331"/>
          </a:xfrm>
          <a:prstGeom prst="rect">
            <a:avLst/>
          </a:prstGeom>
        </p:spPr>
        <p:txBody>
          <a:bodyPr wrap="none">
            <a:spAutoFit/>
          </a:bodyPr>
          <a:lstStyle/>
          <a:p>
            <a:pPr>
              <a:lnSpc>
                <a:spcPct val="150000"/>
              </a:lnSpc>
            </a:pPr>
            <a:r>
              <a:rPr lang="en-US" altLang="zh-CN" sz="2400" smtClean="0">
                <a:latin typeface="微软雅黑" panose="020B0503020204020204" charset="-122"/>
                <a:ea typeface="微软雅黑" panose="020B0503020204020204" charset="-122"/>
                <a:cs typeface="微软雅黑" panose="020B0503020204020204" charset="-122"/>
              </a:rPr>
              <a:t>2</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IPv6</a:t>
            </a:r>
            <a:r>
              <a:rPr lang="zh-CN" altLang="en-US" sz="2400" dirty="0">
                <a:latin typeface="微软雅黑" panose="020B0503020204020204" charset="-122"/>
                <a:ea typeface="微软雅黑" panose="020B0503020204020204" charset="-122"/>
                <a:cs typeface="微软雅黑" panose="020B0503020204020204" charset="-122"/>
              </a:rPr>
              <a:t>地址表示方法</a:t>
            </a:r>
          </a:p>
        </p:txBody>
      </p:sp>
      <p:sp>
        <p:nvSpPr>
          <p:cNvPr id="13" name="矩形 12"/>
          <p:cNvSpPr/>
          <p:nvPr/>
        </p:nvSpPr>
        <p:spPr>
          <a:xfrm>
            <a:off x="4340710" y="4993274"/>
            <a:ext cx="7135464" cy="1200329"/>
          </a:xfrm>
          <a:prstGeom prst="rect">
            <a:avLst/>
          </a:prstGeom>
          <a:ln>
            <a:solidFill>
              <a:srgbClr val="FF0000"/>
            </a:solidFill>
          </a:ln>
        </p:spPr>
        <p:txBody>
          <a:bodyPr wrap="square">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在</a:t>
            </a:r>
            <a:r>
              <a:rPr lang="en-US" altLang="zh-CN" sz="2400" dirty="0" smtClean="0">
                <a:latin typeface="微软雅黑" panose="020B0503020204020204" charset="-122"/>
                <a:ea typeface="微软雅黑" panose="020B0503020204020204" charset="-122"/>
                <a:cs typeface="微软雅黑" panose="020B0503020204020204" charset="-122"/>
              </a:rPr>
              <a:t>IPv6</a:t>
            </a:r>
            <a:r>
              <a:rPr lang="zh-CN" altLang="en-US" sz="2400" dirty="0" smtClean="0">
                <a:latin typeface="微软雅黑" panose="020B0503020204020204" charset="-122"/>
                <a:ea typeface="微软雅黑" panose="020B0503020204020204" charset="-122"/>
                <a:cs typeface="微软雅黑" panose="020B0503020204020204" charset="-122"/>
              </a:rPr>
              <a:t>地址中嵌入</a:t>
            </a:r>
            <a:r>
              <a:rPr lang="en-US" altLang="zh-CN" sz="2400" dirty="0" smtClean="0">
                <a:latin typeface="微软雅黑" panose="020B0503020204020204" charset="-122"/>
                <a:ea typeface="微软雅黑" panose="020B0503020204020204" charset="-122"/>
                <a:cs typeface="微软雅黑" panose="020B0503020204020204" charset="-122"/>
              </a:rPr>
              <a:t>IPv4</a:t>
            </a:r>
            <a:r>
              <a:rPr lang="zh-CN" altLang="en-US" sz="2400" dirty="0" smtClean="0">
                <a:latin typeface="微软雅黑" panose="020B0503020204020204" charset="-122"/>
                <a:ea typeface="微软雅黑" panose="020B0503020204020204" charset="-122"/>
                <a:cs typeface="微软雅黑" panose="020B0503020204020204" charset="-122"/>
              </a:rPr>
              <a:t>的点分十进制：</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6700</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89A1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0321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206.36.45.19</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86645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970443" y="2810876"/>
            <a:ext cx="1143847" cy="646331"/>
          </a:xfrm>
          <a:prstGeom prst="rect">
            <a:avLst/>
          </a:prstGeom>
          <a:noFill/>
        </p:spPr>
        <p:txBody>
          <a:bodyPr wrap="square" rtlCol="0">
            <a:spAutoFit/>
          </a:bodyPr>
          <a:lstStyle/>
          <a:p>
            <a:pPr>
              <a:lnSpc>
                <a:spcPct val="150000"/>
              </a:lnSpc>
            </a:pPr>
            <a:r>
              <a:rPr lang="zh-CN" altLang="en-US" sz="2400">
                <a:latin typeface="Microsoft YaHei" charset="-122"/>
                <a:ea typeface="Microsoft YaHei" charset="-122"/>
                <a:cs typeface="Microsoft YaHei" charset="-122"/>
              </a:rPr>
              <a:t>网络层</a:t>
            </a:r>
          </a:p>
        </p:txBody>
      </p:sp>
      <p:sp>
        <p:nvSpPr>
          <p:cNvPr id="7" name="文本框 6"/>
          <p:cNvSpPr txBox="1"/>
          <p:nvPr/>
        </p:nvSpPr>
        <p:spPr>
          <a:xfrm>
            <a:off x="5304790" y="1425881"/>
            <a:ext cx="4008543" cy="3416320"/>
          </a:xfrm>
          <a:prstGeom prst="rect">
            <a:avLst/>
          </a:prstGeom>
          <a:noFill/>
        </p:spPr>
        <p:txBody>
          <a:bodyPr wrap="square" rtlCol="0">
            <a:spAutoFit/>
          </a:bodyPr>
          <a:lstStyle/>
          <a:p>
            <a:pPr>
              <a:lnSpc>
                <a:spcPct val="150000"/>
              </a:lnSpc>
            </a:pPr>
            <a:r>
              <a:rPr lang="zh-CN" altLang="en-US" sz="2400" dirty="0">
                <a:solidFill>
                  <a:schemeClr val="tx1"/>
                </a:solidFill>
                <a:latin typeface="Microsoft YaHei" charset="-122"/>
                <a:ea typeface="Microsoft YaHei" charset="-122"/>
                <a:cs typeface="Microsoft YaHei" charset="-122"/>
              </a:rPr>
              <a:t>网络层</a:t>
            </a:r>
            <a:r>
              <a:rPr lang="zh-CN" altLang="en-US" sz="2400" dirty="0" smtClean="0">
                <a:solidFill>
                  <a:schemeClr val="tx1"/>
                </a:solidFill>
                <a:latin typeface="Microsoft YaHei" charset="-122"/>
                <a:ea typeface="Microsoft YaHei" charset="-122"/>
                <a:cs typeface="Microsoft YaHei" charset="-122"/>
              </a:rPr>
              <a:t>服务</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数据报</a:t>
            </a:r>
            <a:r>
              <a:rPr lang="zh-CN" altLang="en-US" sz="2400" dirty="0" smtClean="0">
                <a:latin typeface="Microsoft YaHei" charset="-122"/>
                <a:ea typeface="Microsoft YaHei" charset="-122"/>
                <a:cs typeface="Microsoft YaHei" charset="-122"/>
              </a:rPr>
              <a:t>网络与虚</a:t>
            </a:r>
            <a:r>
              <a:rPr lang="zh-CN" altLang="en-US" sz="2400" dirty="0">
                <a:latin typeface="Microsoft YaHei" charset="-122"/>
                <a:ea typeface="Microsoft YaHei" charset="-122"/>
                <a:cs typeface="Microsoft YaHei" charset="-122"/>
              </a:rPr>
              <a:t>电路</a:t>
            </a:r>
            <a:r>
              <a:rPr lang="zh-CN" altLang="en-US" sz="2400" dirty="0" smtClean="0">
                <a:latin typeface="Microsoft YaHei" charset="-122"/>
                <a:ea typeface="Microsoft YaHei" charset="-122"/>
                <a:cs typeface="Microsoft YaHei" charset="-122"/>
              </a:rPr>
              <a:t>网络</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网络互连与网络互连</a:t>
            </a:r>
            <a:r>
              <a:rPr lang="zh-CN" altLang="en-US" sz="2400" dirty="0" smtClean="0">
                <a:latin typeface="Microsoft YaHei" charset="-122"/>
                <a:ea typeface="Microsoft YaHei" charset="-122"/>
                <a:cs typeface="Microsoft YaHei" charset="-122"/>
              </a:rPr>
              <a:t>设备</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网络层拥塞</a:t>
            </a:r>
            <a:r>
              <a:rPr lang="zh-CN" altLang="en-US" sz="2400" dirty="0" smtClean="0">
                <a:latin typeface="Microsoft YaHei" charset="-122"/>
                <a:ea typeface="Microsoft YaHei" charset="-122"/>
                <a:cs typeface="Microsoft YaHei" charset="-122"/>
              </a:rPr>
              <a:t>控制</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Internet </a:t>
            </a:r>
            <a:r>
              <a:rPr lang="zh-CN" altLang="en-US" sz="2400" dirty="0">
                <a:latin typeface="Microsoft YaHei" charset="-122"/>
                <a:ea typeface="Microsoft YaHei" charset="-122"/>
                <a:cs typeface="Microsoft YaHei" charset="-122"/>
              </a:rPr>
              <a:t>网络</a:t>
            </a:r>
            <a:r>
              <a:rPr lang="zh-CN" altLang="en-US" sz="2400" dirty="0" smtClean="0">
                <a:latin typeface="Microsoft YaHei" charset="-122"/>
                <a:ea typeface="Microsoft YaHei" charset="-122"/>
                <a:cs typeface="Microsoft YaHei" charset="-122"/>
              </a:rPr>
              <a:t>层</a:t>
            </a:r>
            <a:endParaRPr lang="zh-CN" altLang="en-US" sz="2400" dirty="0">
              <a:latin typeface="Microsoft YaHei" charset="-122"/>
              <a:ea typeface="Microsoft YaHei" charset="-122"/>
              <a:cs typeface="Microsoft YaHei" charset="-122"/>
            </a:endParaRPr>
          </a:p>
          <a:p>
            <a:pPr>
              <a:lnSpc>
                <a:spcPct val="150000"/>
              </a:lnSpc>
            </a:pPr>
            <a:r>
              <a:rPr lang="zh-CN" altLang="en-US" sz="2400" dirty="0">
                <a:solidFill>
                  <a:srgbClr val="FF0000"/>
                </a:solidFill>
                <a:latin typeface="Microsoft YaHei" charset="-122"/>
                <a:ea typeface="Microsoft YaHei" charset="-122"/>
                <a:cs typeface="Microsoft YaHei" charset="-122"/>
              </a:rPr>
              <a:t>路由算法与路由</a:t>
            </a:r>
            <a:r>
              <a:rPr lang="zh-CN" altLang="en-US" sz="2400" dirty="0" smtClean="0">
                <a:solidFill>
                  <a:srgbClr val="FF0000"/>
                </a:solidFill>
                <a:latin typeface="Microsoft YaHei" charset="-122"/>
                <a:ea typeface="Microsoft YaHei" charset="-122"/>
                <a:cs typeface="Microsoft YaHei" charset="-122"/>
              </a:rPr>
              <a:t>协议</a:t>
            </a:r>
            <a:endParaRPr lang="zh-CN" altLang="en-US" sz="2400" dirty="0">
              <a:solidFill>
                <a:srgbClr val="FF0000"/>
              </a:solidFill>
              <a:latin typeface="Microsoft YaHei" charset="-122"/>
              <a:ea typeface="Microsoft YaHei" charset="-122"/>
              <a:cs typeface="Microsoft YaHei" charset="-122"/>
            </a:endParaRPr>
          </a:p>
        </p:txBody>
      </p:sp>
      <p:sp>
        <p:nvSpPr>
          <p:cNvPr id="8" name="左大括号 7"/>
          <p:cNvSpPr/>
          <p:nvPr/>
        </p:nvSpPr>
        <p:spPr>
          <a:xfrm>
            <a:off x="4996180" y="1604432"/>
            <a:ext cx="284480" cy="305921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519227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4600239" y="1727780"/>
            <a:ext cx="458517" cy="272568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6" name="矩形 15"/>
          <p:cNvSpPr/>
          <p:nvPr/>
        </p:nvSpPr>
        <p:spPr>
          <a:xfrm>
            <a:off x="1645584" y="2859789"/>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路由算法与路由协议</a:t>
            </a:r>
          </a:p>
        </p:txBody>
      </p:sp>
      <p:sp>
        <p:nvSpPr>
          <p:cNvPr id="17" name="矩形 16"/>
          <p:cNvSpPr/>
          <p:nvPr/>
        </p:nvSpPr>
        <p:spPr>
          <a:xfrm>
            <a:off x="5058756" y="1659460"/>
            <a:ext cx="3262432" cy="2862322"/>
          </a:xfrm>
          <a:prstGeom prst="rect">
            <a:avLst/>
          </a:prstGeom>
        </p:spPr>
        <p:txBody>
          <a:bodyPr wrap="none">
            <a:spAutoFit/>
          </a:bodyPr>
          <a:lstStyle/>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路由选择算法的分类</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链路状态路由选择算法</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距离向量路由选择算法</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层次化路由选择</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rPr>
              <a:t>Internet</a:t>
            </a:r>
            <a:r>
              <a:rPr lang="zh-CN" altLang="en-US" sz="2400" dirty="0" smtClean="0">
                <a:latin typeface="Microsoft YaHei" charset="-122"/>
                <a:ea typeface="Microsoft YaHei" charset="-122"/>
                <a:cs typeface="Microsoft YaHei" charset="-122"/>
              </a:rPr>
              <a:t>路由选择协议</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33720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文本框 12"/>
          <p:cNvSpPr txBox="1"/>
          <p:nvPr/>
        </p:nvSpPr>
        <p:spPr>
          <a:xfrm>
            <a:off x="2261292" y="3201063"/>
            <a:ext cx="2937427" cy="1754326"/>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rPr>
              <a:t>是否需要</a:t>
            </a:r>
            <a:r>
              <a:rPr lang="zh-CN" altLang="en-US" sz="2400" smtClean="0">
                <a:latin typeface="微软雅黑" panose="020B0503020204020204" charset="-122"/>
                <a:ea typeface="微软雅黑" panose="020B0503020204020204" charset="-122"/>
              </a:rPr>
              <a:t>全局信息</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静态动态</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是否敏感</a:t>
            </a:r>
            <a:endParaRPr lang="zh-CN" altLang="en-US" sz="2400" dirty="0">
              <a:latin typeface="微软雅黑" panose="020B0503020204020204" charset="-122"/>
              <a:ea typeface="微软雅黑" panose="020B0503020204020204" charset="-122"/>
            </a:endParaRPr>
          </a:p>
        </p:txBody>
      </p:sp>
      <p:sp>
        <p:nvSpPr>
          <p:cNvPr id="17" name="文本框 16"/>
          <p:cNvSpPr txBox="1"/>
          <p:nvPr/>
        </p:nvSpPr>
        <p:spPr>
          <a:xfrm>
            <a:off x="363705" y="757930"/>
            <a:ext cx="7954010" cy="581057"/>
          </a:xfrm>
          <a:prstGeom prst="rect">
            <a:avLst/>
          </a:prstGeom>
          <a:noFill/>
        </p:spPr>
        <p:txBody>
          <a:bodyPr wrap="square" rtlCol="0">
            <a:spAutoFit/>
          </a:bodyPr>
          <a:lstStyle/>
          <a:p>
            <a:pPr>
              <a:lnSpc>
                <a:spcPct val="150000"/>
              </a:lnSpc>
            </a:pPr>
            <a:r>
              <a:rPr lang="zh-CN" altLang="en-US" sz="2400" b="1" smtClean="0">
                <a:latin typeface="Microsoft YaHei" charset="-122"/>
                <a:ea typeface="Microsoft YaHei" charset="-122"/>
                <a:cs typeface="Microsoft YaHei" charset="-122"/>
              </a:rPr>
              <a:t>路由</a:t>
            </a:r>
            <a:r>
              <a:rPr lang="zh-CN" altLang="en-US" sz="2400" b="1" dirty="0" smtClean="0">
                <a:latin typeface="Microsoft YaHei" charset="-122"/>
                <a:ea typeface="Microsoft YaHei" charset="-122"/>
                <a:cs typeface="Microsoft YaHei" charset="-122"/>
              </a:rPr>
              <a:t>选择算法的分类</a:t>
            </a:r>
            <a:endParaRPr lang="en-US" altLang="zh-CN" sz="2400" b="1"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363705" y="3755061"/>
            <a:ext cx="1415772" cy="646331"/>
          </a:xfrm>
          <a:prstGeom prst="rect">
            <a:avLst/>
          </a:prstGeom>
        </p:spPr>
        <p:txBody>
          <a:bodyPr wrap="none">
            <a:spAutoFit/>
          </a:bodyPr>
          <a:lstStyle/>
          <a:p>
            <a:pPr>
              <a:lnSpc>
                <a:spcPct val="150000"/>
              </a:lnSpc>
            </a:pPr>
            <a:r>
              <a:rPr lang="zh-CN" altLang="en-US" sz="2400" dirty="0">
                <a:latin typeface="微软雅黑" panose="020B0503020204020204" charset="-122"/>
                <a:ea typeface="微软雅黑" panose="020B0503020204020204" charset="-122"/>
              </a:rPr>
              <a:t>分类标</a:t>
            </a:r>
            <a:r>
              <a:rPr lang="zh-CN" altLang="en-US" sz="2400" dirty="0" smtClean="0">
                <a:latin typeface="微软雅黑" panose="020B0503020204020204" charset="-122"/>
                <a:ea typeface="微软雅黑" panose="020B0503020204020204" charset="-122"/>
              </a:rPr>
              <a:t>椎</a:t>
            </a:r>
            <a:endParaRPr lang="en-US" altLang="zh-CN" sz="2400" dirty="0">
              <a:latin typeface="微软雅黑" panose="020B0503020204020204" charset="-122"/>
              <a:ea typeface="微软雅黑" panose="020B0503020204020204" charset="-122"/>
            </a:endParaRPr>
          </a:p>
        </p:txBody>
      </p:sp>
      <p:sp>
        <p:nvSpPr>
          <p:cNvPr id="19" name="左大括号 18"/>
          <p:cNvSpPr/>
          <p:nvPr/>
        </p:nvSpPr>
        <p:spPr>
          <a:xfrm>
            <a:off x="1942553" y="3316517"/>
            <a:ext cx="318739" cy="152341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7040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文本框 12"/>
          <p:cNvSpPr txBox="1"/>
          <p:nvPr/>
        </p:nvSpPr>
        <p:spPr>
          <a:xfrm>
            <a:off x="2261292" y="2757717"/>
            <a:ext cx="7915641" cy="2862322"/>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rPr>
              <a:t>是否需要全局信息</a:t>
            </a:r>
            <a:endParaRPr lang="en-US" altLang="zh-CN" sz="2400" dirty="0" smtClean="0">
              <a:latin typeface="微软雅黑" panose="020B0503020204020204" charset="-122"/>
              <a:ea typeface="微软雅黑" panose="020B0503020204020204" charset="-122"/>
            </a:endParaRPr>
          </a:p>
          <a:p>
            <a:pPr>
              <a:lnSpc>
                <a:spcPct val="150000"/>
              </a:lnSpc>
            </a:pP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静态动态：静态：人工干预。动态：</a:t>
            </a:r>
            <a:r>
              <a:rPr lang="en-US" altLang="zh-CN" sz="2400" dirty="0" smtClean="0">
                <a:latin typeface="微软雅黑" panose="020B0503020204020204" charset="-122"/>
                <a:ea typeface="微软雅黑" panose="020B0503020204020204" charset="-122"/>
              </a:rPr>
              <a:t>LS</a:t>
            </a:r>
            <a:r>
              <a:rPr lang="zh-CN" altLang="en-US" sz="2400" dirty="0" smtClean="0">
                <a:latin typeface="微软雅黑" panose="020B0503020204020204" charset="-122"/>
                <a:ea typeface="微软雅黑" panose="020B0503020204020204" charset="-122"/>
              </a:rPr>
              <a:t>算法，</a:t>
            </a:r>
            <a:r>
              <a:rPr lang="en-US" altLang="zh-CN" sz="2400" dirty="0" smtClean="0">
                <a:latin typeface="微软雅黑" panose="020B0503020204020204" charset="-122"/>
                <a:ea typeface="微软雅黑" panose="020B0503020204020204" charset="-122"/>
              </a:rPr>
              <a:t>DV</a:t>
            </a:r>
            <a:r>
              <a:rPr lang="zh-CN" altLang="en-US" sz="2400" dirty="0" smtClean="0">
                <a:latin typeface="微软雅黑" panose="020B0503020204020204" charset="-122"/>
                <a:ea typeface="微软雅黑" panose="020B0503020204020204" charset="-122"/>
              </a:rPr>
              <a:t>算法</a:t>
            </a:r>
            <a:endParaRPr lang="en-US" altLang="zh-CN" sz="2400" dirty="0" smtClean="0">
              <a:latin typeface="微软雅黑" panose="020B0503020204020204" charset="-122"/>
              <a:ea typeface="微软雅黑" panose="020B0503020204020204" charset="-122"/>
            </a:endParaRPr>
          </a:p>
          <a:p>
            <a:pPr>
              <a:lnSpc>
                <a:spcPct val="150000"/>
              </a:lnSpc>
            </a:pP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是否敏感</a:t>
            </a:r>
            <a:endParaRPr lang="zh-CN" altLang="en-US" sz="2400" dirty="0">
              <a:latin typeface="微软雅黑" panose="020B0503020204020204" charset="-122"/>
              <a:ea typeface="微软雅黑" panose="020B0503020204020204" charset="-122"/>
            </a:endParaRPr>
          </a:p>
        </p:txBody>
      </p:sp>
      <p:sp>
        <p:nvSpPr>
          <p:cNvPr id="2" name="矩形 1"/>
          <p:cNvSpPr/>
          <p:nvPr/>
        </p:nvSpPr>
        <p:spPr>
          <a:xfrm>
            <a:off x="363705" y="3755061"/>
            <a:ext cx="1415772" cy="646331"/>
          </a:xfrm>
          <a:prstGeom prst="rect">
            <a:avLst/>
          </a:prstGeom>
        </p:spPr>
        <p:txBody>
          <a:bodyPr wrap="none">
            <a:spAutoFit/>
          </a:bodyPr>
          <a:lstStyle/>
          <a:p>
            <a:pPr>
              <a:lnSpc>
                <a:spcPct val="150000"/>
              </a:lnSpc>
            </a:pPr>
            <a:r>
              <a:rPr lang="zh-CN" altLang="en-US" sz="2400" dirty="0">
                <a:latin typeface="微软雅黑" panose="020B0503020204020204" charset="-122"/>
                <a:ea typeface="微软雅黑" panose="020B0503020204020204" charset="-122"/>
              </a:rPr>
              <a:t>分类标</a:t>
            </a:r>
            <a:r>
              <a:rPr lang="zh-CN" altLang="en-US" sz="2400" dirty="0" smtClean="0">
                <a:latin typeface="微软雅黑" panose="020B0503020204020204" charset="-122"/>
                <a:ea typeface="微软雅黑" panose="020B0503020204020204" charset="-122"/>
              </a:rPr>
              <a:t>椎</a:t>
            </a:r>
            <a:endParaRPr lang="en-US" altLang="zh-CN" sz="2400" dirty="0">
              <a:latin typeface="微软雅黑" panose="020B0503020204020204" charset="-122"/>
              <a:ea typeface="微软雅黑" panose="020B0503020204020204" charset="-122"/>
            </a:endParaRPr>
          </a:p>
        </p:txBody>
      </p:sp>
      <p:sp>
        <p:nvSpPr>
          <p:cNvPr id="19" name="左大括号 18"/>
          <p:cNvSpPr/>
          <p:nvPr/>
        </p:nvSpPr>
        <p:spPr>
          <a:xfrm>
            <a:off x="1942553" y="3048000"/>
            <a:ext cx="318739" cy="221826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icrosoft YaHei" charset="-122"/>
              <a:ea typeface="Microsoft YaHei" charset="-122"/>
              <a:cs typeface="Microsoft YaHei" charset="-122"/>
            </a:endParaRPr>
          </a:p>
        </p:txBody>
      </p:sp>
      <p:sp>
        <p:nvSpPr>
          <p:cNvPr id="10" name="左大括号 9"/>
          <p:cNvSpPr/>
          <p:nvPr/>
        </p:nvSpPr>
        <p:spPr>
          <a:xfrm>
            <a:off x="4879980" y="2337340"/>
            <a:ext cx="318739" cy="152341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nvPr>
        </p:nvGraphicFramePr>
        <p:xfrm>
          <a:off x="5384015" y="2391742"/>
          <a:ext cx="5867400" cy="1283703"/>
        </p:xfrm>
        <a:graphic>
          <a:graphicData uri="http://schemas.openxmlformats.org/drawingml/2006/table">
            <a:tbl>
              <a:tblPr firstRow="1" bandRow="1">
                <a:tableStyleId>{5940675A-B579-460E-94D1-54222C63F5DA}</a:tableStyleId>
              </a:tblPr>
              <a:tblGrid>
                <a:gridCol w="2226733"/>
                <a:gridCol w="3640667"/>
              </a:tblGrid>
              <a:tr h="69360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dirty="0" smtClean="0">
                          <a:latin typeface="微软雅黑" panose="020B0503020204020204" charset="-122"/>
                          <a:ea typeface="微软雅黑" panose="020B0503020204020204" charset="-122"/>
                        </a:rPr>
                        <a:t>全局式路由选择算法</a:t>
                      </a:r>
                    </a:p>
                  </a:txBody>
                  <a:tcPr anchor="ctr"/>
                </a:tc>
                <a:tc>
                  <a:txBody>
                    <a:bodyPr/>
                    <a:lstStyle/>
                    <a:p>
                      <a:pPr algn="l">
                        <a:lnSpc>
                          <a:spcPct val="150000"/>
                        </a:lnSpc>
                      </a:pPr>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典型：</a:t>
                      </a:r>
                      <a:r>
                        <a:rPr lang="zh-CN" altLang="en-US" sz="1600" dirty="0" smtClean="0">
                          <a:solidFill>
                            <a:srgbClr val="C00000"/>
                          </a:solidFill>
                          <a:latin typeface="微软雅黑" panose="020B0503020204020204" charset="-122"/>
                          <a:ea typeface="微软雅黑" panose="020B0503020204020204" charset="-122"/>
                          <a:cs typeface="微软雅黑" panose="020B0503020204020204" charset="-122"/>
                        </a:rPr>
                        <a:t>链路状态路由选择算法</a:t>
                      </a:r>
                      <a:r>
                        <a:rPr lang="en-US" altLang="zh-CN" sz="1600" dirty="0" smtClean="0">
                          <a:solidFill>
                            <a:srgbClr val="C00000"/>
                          </a:solidFill>
                          <a:latin typeface="微软雅黑" panose="020B0503020204020204" charset="-122"/>
                          <a:ea typeface="微软雅黑" panose="020B0503020204020204" charset="-122"/>
                          <a:cs typeface="微软雅黑" panose="020B0503020204020204" charset="-122"/>
                        </a:rPr>
                        <a:t>(LS</a:t>
                      </a:r>
                      <a:r>
                        <a:rPr lang="zh-CN" altLang="en-US" sz="1600" dirty="0" smtClean="0">
                          <a:solidFill>
                            <a:srgbClr val="C00000"/>
                          </a:solidFill>
                          <a:latin typeface="微软雅黑" panose="020B0503020204020204" charset="-122"/>
                          <a:ea typeface="微软雅黑" panose="020B0503020204020204" charset="-122"/>
                          <a:cs typeface="微软雅黑" panose="020B0503020204020204" charset="-122"/>
                        </a:rPr>
                        <a:t>算法</a:t>
                      </a:r>
                      <a:r>
                        <a:rPr lang="en-US" altLang="zh-CN" sz="1600" dirty="0" smtClean="0">
                          <a:solidFill>
                            <a:srgbClr val="C00000"/>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C00000"/>
                        </a:solidFill>
                        <a:latin typeface="微软雅黑" panose="020B0503020204020204" charset="-122"/>
                        <a:ea typeface="微软雅黑" panose="020B0503020204020204" charset="-122"/>
                        <a:cs typeface="微软雅黑" panose="020B0503020204020204" charset="-122"/>
                      </a:endParaRPr>
                    </a:p>
                  </a:txBody>
                  <a:tcPr anchor="ctr"/>
                </a:tc>
              </a:tr>
              <a:tr h="590099">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dirty="0" smtClean="0">
                          <a:latin typeface="微软雅黑" panose="020B0503020204020204" charset="-122"/>
                          <a:ea typeface="微软雅黑" panose="020B0503020204020204" charset="-122"/>
                        </a:rPr>
                        <a:t>分布式路由选择算法</a:t>
                      </a:r>
                    </a:p>
                  </a:txBody>
                  <a:tcPr anchor="ctr"/>
                </a:tc>
                <a:tc>
                  <a:txBody>
                    <a:bodyPr/>
                    <a:lstStyle/>
                    <a:p>
                      <a:pPr algn="l">
                        <a:lnSpc>
                          <a:spcPct val="150000"/>
                        </a:lnSpc>
                      </a:pPr>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典型：</a:t>
                      </a:r>
                      <a:r>
                        <a:rPr lang="zh-CN" altLang="en-US" sz="1600" dirty="0" smtClean="0">
                          <a:solidFill>
                            <a:srgbClr val="C00000"/>
                          </a:solidFill>
                          <a:latin typeface="微软雅黑" panose="020B0503020204020204" charset="-122"/>
                          <a:ea typeface="微软雅黑" panose="020B0503020204020204" charset="-122"/>
                          <a:cs typeface="微软雅黑" panose="020B0503020204020204" charset="-122"/>
                        </a:rPr>
                        <a:t>距离向量路由选择算</a:t>
                      </a:r>
                      <a:r>
                        <a:rPr lang="en-US" altLang="zh-CN" sz="1600" dirty="0" smtClean="0">
                          <a:solidFill>
                            <a:srgbClr val="C00000"/>
                          </a:solidFill>
                          <a:latin typeface="微软雅黑" panose="020B0503020204020204" charset="-122"/>
                          <a:ea typeface="微软雅黑" panose="020B0503020204020204" charset="-122"/>
                          <a:cs typeface="微软雅黑" panose="020B0503020204020204" charset="-122"/>
                        </a:rPr>
                        <a:t>(DV</a:t>
                      </a:r>
                      <a:r>
                        <a:rPr lang="zh-CN" altLang="en-US" sz="1600" dirty="0" smtClean="0">
                          <a:solidFill>
                            <a:srgbClr val="C00000"/>
                          </a:solidFill>
                          <a:latin typeface="微软雅黑" panose="020B0503020204020204" charset="-122"/>
                          <a:ea typeface="微软雅黑" panose="020B0503020204020204" charset="-122"/>
                          <a:cs typeface="微软雅黑" panose="020B0503020204020204" charset="-122"/>
                        </a:rPr>
                        <a:t>算法</a:t>
                      </a:r>
                      <a:r>
                        <a:rPr lang="en-US" altLang="zh-CN" sz="1600" dirty="0" smtClean="0">
                          <a:solidFill>
                            <a:srgbClr val="C00000"/>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C00000"/>
                        </a:solidFill>
                        <a:latin typeface="微软雅黑" panose="020B0503020204020204" charset="-122"/>
                        <a:ea typeface="微软雅黑" panose="020B0503020204020204" charset="-122"/>
                        <a:cs typeface="微软雅黑" panose="020B0503020204020204" charset="-122"/>
                      </a:endParaRPr>
                    </a:p>
                  </a:txBody>
                  <a:tcPr anchor="ctr"/>
                </a:tc>
              </a:tr>
            </a:tbl>
          </a:graphicData>
        </a:graphic>
      </p:graphicFrame>
      <p:sp>
        <p:nvSpPr>
          <p:cNvPr id="12" name="文本框 11"/>
          <p:cNvSpPr txBox="1"/>
          <p:nvPr/>
        </p:nvSpPr>
        <p:spPr>
          <a:xfrm>
            <a:off x="363705" y="757930"/>
            <a:ext cx="7954010" cy="581057"/>
          </a:xfrm>
          <a:prstGeom prst="rect">
            <a:avLst/>
          </a:prstGeom>
          <a:noFill/>
        </p:spPr>
        <p:txBody>
          <a:bodyPr wrap="square" rtlCol="0">
            <a:spAutoFit/>
          </a:bodyPr>
          <a:lstStyle/>
          <a:p>
            <a:pPr>
              <a:lnSpc>
                <a:spcPct val="150000"/>
              </a:lnSpc>
            </a:pPr>
            <a:r>
              <a:rPr lang="zh-CN" altLang="en-US" sz="2400" b="1" smtClean="0">
                <a:latin typeface="Microsoft YaHei" charset="-122"/>
                <a:ea typeface="Microsoft YaHei" charset="-122"/>
                <a:cs typeface="Microsoft YaHei" charset="-122"/>
              </a:rPr>
              <a:t>路由</a:t>
            </a:r>
            <a:r>
              <a:rPr lang="zh-CN" altLang="en-US" sz="2400" b="1" dirty="0" smtClean="0">
                <a:latin typeface="Microsoft YaHei" charset="-122"/>
                <a:ea typeface="Microsoft YaHei" charset="-122"/>
                <a:cs typeface="Microsoft YaHei" charset="-122"/>
              </a:rPr>
              <a:t>选择算法的分类</a:t>
            </a:r>
            <a:endParaRPr lang="en-US" altLang="zh-CN" sz="24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52733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4600239" y="1727780"/>
            <a:ext cx="458517" cy="272568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6" name="矩形 15"/>
          <p:cNvSpPr/>
          <p:nvPr/>
        </p:nvSpPr>
        <p:spPr>
          <a:xfrm>
            <a:off x="1645584" y="2859789"/>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路由算法与路由协议</a:t>
            </a:r>
          </a:p>
        </p:txBody>
      </p:sp>
      <p:sp>
        <p:nvSpPr>
          <p:cNvPr id="17" name="矩形 16"/>
          <p:cNvSpPr/>
          <p:nvPr/>
        </p:nvSpPr>
        <p:spPr>
          <a:xfrm>
            <a:off x="5058756" y="1659460"/>
            <a:ext cx="3262432" cy="2862322"/>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路由选择算法的分类</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链路状态路由选择算法</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距离向量路由选择算法</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层次化路由选择</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rPr>
              <a:t>Internet</a:t>
            </a:r>
            <a:r>
              <a:rPr lang="zh-CN" altLang="en-US" sz="2400" dirty="0" smtClean="0">
                <a:latin typeface="Microsoft YaHei" charset="-122"/>
                <a:ea typeface="Microsoft YaHei" charset="-122"/>
                <a:cs typeface="Microsoft YaHei" charset="-122"/>
              </a:rPr>
              <a:t>路由选择协议</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971927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文本框 16"/>
          <p:cNvSpPr txBox="1"/>
          <p:nvPr/>
        </p:nvSpPr>
        <p:spPr>
          <a:xfrm>
            <a:off x="363704" y="539269"/>
            <a:ext cx="8221495" cy="581057"/>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链路</a:t>
            </a:r>
            <a:r>
              <a:rPr lang="zh-CN" altLang="en-US" sz="2400" b="1" dirty="0">
                <a:latin typeface="微软雅黑" panose="020B0503020204020204" charset="-122"/>
                <a:ea typeface="微软雅黑" panose="020B0503020204020204" charset="-122"/>
                <a:cs typeface="微软雅黑" panose="020B0503020204020204" charset="-122"/>
              </a:rPr>
              <a:t>状态路由选择</a:t>
            </a:r>
            <a:r>
              <a:rPr lang="zh-CN" altLang="en-US" sz="2400" b="1" dirty="0" smtClean="0">
                <a:latin typeface="微软雅黑" panose="020B0503020204020204" charset="-122"/>
                <a:ea typeface="微软雅黑" panose="020B0503020204020204" charset="-122"/>
                <a:cs typeface="微软雅黑" panose="020B0503020204020204" charset="-122"/>
              </a:rPr>
              <a:t>算法（</a:t>
            </a:r>
            <a:r>
              <a:rPr lang="en-US" altLang="zh-CN" sz="2400" b="1" dirty="0" smtClean="0">
                <a:latin typeface="微软雅黑" panose="020B0503020204020204" charset="-122"/>
                <a:ea typeface="微软雅黑" panose="020B0503020204020204" charset="-122"/>
                <a:cs typeface="微软雅黑" panose="020B0503020204020204" charset="-122"/>
              </a:rPr>
              <a:t>LS</a:t>
            </a:r>
            <a:r>
              <a:rPr lang="zh-CN" altLang="en-US" sz="2400" b="1" dirty="0" smtClean="0">
                <a:latin typeface="微软雅黑" panose="020B0503020204020204" charset="-122"/>
                <a:ea typeface="微软雅黑" panose="020B0503020204020204" charset="-122"/>
                <a:cs typeface="微软雅黑" panose="020B0503020204020204" charset="-122"/>
              </a:rPr>
              <a:t>算法</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a:latin typeface="微软雅黑" panose="020B0503020204020204" charset="-122"/>
              <a:ea typeface="微软雅黑" panose="020B0503020204020204" charset="-122"/>
              <a:cs typeface="微软雅黑" panose="020B0503020204020204" charset="-122"/>
            </a:endParaRPr>
          </a:p>
        </p:txBody>
      </p:sp>
      <p:sp>
        <p:nvSpPr>
          <p:cNvPr id="9" name="TextBox 4"/>
          <p:cNvSpPr txBox="1"/>
          <p:nvPr/>
        </p:nvSpPr>
        <p:spPr>
          <a:xfrm>
            <a:off x="363704" y="1778740"/>
            <a:ext cx="10002190"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链路状态路由选择</a:t>
            </a:r>
            <a:r>
              <a:rPr lang="zh-CN" altLang="en-US" sz="2400" dirty="0" smtClean="0">
                <a:latin typeface="微软雅黑" panose="020B0503020204020204" charset="-122"/>
                <a:ea typeface="微软雅黑" panose="020B0503020204020204" charset="-122"/>
                <a:cs typeface="微软雅黑" panose="020B0503020204020204" charset="-122"/>
              </a:rPr>
              <a:t>算法：利用</a:t>
            </a:r>
            <a:r>
              <a:rPr lang="en-US" altLang="zh-CN" sz="2400" dirty="0">
                <a:latin typeface="微软雅黑" panose="020B0503020204020204" charset="-122"/>
                <a:ea typeface="微软雅黑" panose="020B0503020204020204" charset="-122"/>
                <a:cs typeface="微软雅黑" panose="020B0503020204020204" charset="-122"/>
              </a:rPr>
              <a:t>Dijkstra</a:t>
            </a:r>
            <a:r>
              <a:rPr lang="zh-CN" altLang="en-US" sz="2400" dirty="0">
                <a:latin typeface="微软雅黑" panose="020B0503020204020204" charset="-122"/>
                <a:ea typeface="微软雅黑" panose="020B0503020204020204" charset="-122"/>
                <a:cs typeface="微软雅黑" panose="020B0503020204020204" charset="-122"/>
              </a:rPr>
              <a:t>算法求</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最短</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路径</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056341292"/>
              </p:ext>
            </p:extLst>
          </p:nvPr>
        </p:nvGraphicFramePr>
        <p:xfrm>
          <a:off x="363704" y="2725676"/>
          <a:ext cx="10827385" cy="3230887"/>
        </p:xfrm>
        <a:graphic>
          <a:graphicData uri="http://schemas.openxmlformats.org/drawingml/2006/table">
            <a:tbl>
              <a:tblPr firstRow="1" bandRow="1">
                <a:tableStyleId>{5940675A-B579-460E-94D1-54222C63F5DA}</a:tableStyleId>
              </a:tblPr>
              <a:tblGrid>
                <a:gridCol w="1119505"/>
                <a:gridCol w="9707880"/>
              </a:tblGrid>
              <a:tr h="803910">
                <a:tc>
                  <a:txBody>
                    <a:bodyPr/>
                    <a:lstStyle/>
                    <a:p>
                      <a:pPr algn="ctr"/>
                      <a:r>
                        <a:rPr lang="en-US" altLang="zh-CN" sz="2000" dirty="0">
                          <a:solidFill>
                            <a:schemeClr val="tx1"/>
                          </a:solidFill>
                          <a:latin typeface="微软雅黑" panose="020B0503020204020204" charset="-122"/>
                          <a:ea typeface="微软雅黑" panose="020B0503020204020204" charset="-122"/>
                        </a:rPr>
                        <a:t>D(v)</a:t>
                      </a:r>
                    </a:p>
                  </a:txBody>
                  <a:tcPr anchor="ctr"/>
                </a:tc>
                <a:tc>
                  <a:txBody>
                    <a:bodyPr/>
                    <a:lstStyle/>
                    <a:p>
                      <a:pPr algn="ct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到本次迭代为止，源结点（计算结点）到目的结点</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v</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的当前路径距离</a:t>
                      </a:r>
                    </a:p>
                  </a:txBody>
                  <a:tcPr anchor="ctr"/>
                </a:tc>
              </a:tr>
              <a:tr h="819785">
                <a:tc>
                  <a:txBody>
                    <a:bodyPr/>
                    <a:lstStyle/>
                    <a:p>
                      <a:pPr algn="ctr"/>
                      <a:r>
                        <a:rPr lang="en-US" altLang="zh-CN" sz="2000" dirty="0">
                          <a:solidFill>
                            <a:schemeClr val="tx1"/>
                          </a:solidFill>
                          <a:latin typeface="微软雅黑" panose="020B0503020204020204" charset="-122"/>
                          <a:ea typeface="微软雅黑" panose="020B0503020204020204" charset="-122"/>
                        </a:rPr>
                        <a:t>P(v)</a:t>
                      </a:r>
                    </a:p>
                  </a:txBody>
                  <a:tcPr anchor="ctr"/>
                </a:tc>
                <a:tc>
                  <a:txBody>
                    <a:bodyPr/>
                    <a:lstStyle/>
                    <a:p>
                      <a:pPr algn="ct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到本次迭代为止，在源结点到目的结点</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v</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的当前路径上，结点</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v</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的</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前序结点</a:t>
                      </a:r>
                    </a:p>
                  </a:txBody>
                  <a:tcPr anchor="ctr"/>
                </a:tc>
              </a:tr>
              <a:tr h="803596">
                <a:tc>
                  <a:txBody>
                    <a:bodyPr/>
                    <a:lstStyle/>
                    <a:p>
                      <a:pPr algn="ctr"/>
                      <a:r>
                        <a:rPr lang="en-US" altLang="zh-CN" sz="2000" dirty="0">
                          <a:solidFill>
                            <a:schemeClr val="tx1"/>
                          </a:solidFill>
                          <a:latin typeface="微软雅黑" panose="020B0503020204020204" charset="-122"/>
                          <a:ea typeface="微软雅黑" panose="020B0503020204020204" charset="-122"/>
                        </a:rPr>
                        <a:t>c(</a:t>
                      </a:r>
                      <a:r>
                        <a:rPr lang="en-US" altLang="zh-CN" sz="2000" dirty="0" err="1">
                          <a:solidFill>
                            <a:schemeClr val="tx1"/>
                          </a:solidFill>
                          <a:latin typeface="微软雅黑" panose="020B0503020204020204" charset="-122"/>
                          <a:ea typeface="微软雅黑" panose="020B0503020204020204" charset="-122"/>
                        </a:rPr>
                        <a:t>x,y</a:t>
                      </a:r>
                      <a:r>
                        <a:rPr lang="en-US" altLang="zh-CN" sz="2000" dirty="0">
                          <a:solidFill>
                            <a:schemeClr val="tx1"/>
                          </a:solidFill>
                          <a:latin typeface="微软雅黑" panose="020B0503020204020204" charset="-122"/>
                          <a:ea typeface="微软雅黑" panose="020B0503020204020204" charset="-122"/>
                        </a:rPr>
                        <a:t>)</a:t>
                      </a:r>
                      <a:endParaRPr lang="zh-CN" altLang="en-US" sz="2000" dirty="0">
                        <a:solidFill>
                          <a:schemeClr val="tx1"/>
                        </a:solidFill>
                        <a:latin typeface="微软雅黑" panose="020B0503020204020204" charset="-122"/>
                        <a:ea typeface="微软雅黑" panose="020B0503020204020204" charset="-122"/>
                      </a:endParaRPr>
                    </a:p>
                  </a:txBody>
                  <a:tcPr anchor="ctr"/>
                </a:tc>
                <a:tc>
                  <a:txBody>
                    <a:bodyPr/>
                    <a:lstStyle/>
                    <a:p>
                      <a:pPr algn="ct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结点</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x</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与结点</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y</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之间直接链路的费用，如果</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x</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和</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y</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之间</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没有</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之间链路相连，</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则</a:t>
                      </a:r>
                      <a:r>
                        <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rPr>
                        <a:t>c</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dirty="0" err="1">
                          <a:solidFill>
                            <a:schemeClr val="tx1"/>
                          </a:solidFill>
                          <a:latin typeface="微软雅黑" panose="020B0503020204020204" charset="-122"/>
                          <a:ea typeface="微软雅黑" panose="020B0503020204020204" charset="-122"/>
                          <a:cs typeface="微软雅黑" panose="020B0503020204020204" charset="-122"/>
                        </a:rPr>
                        <a:t>x,y</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0" i="0" kern="1200" dirty="0">
                          <a:solidFill>
                            <a:schemeClr val="tx1"/>
                          </a:solidFill>
                          <a:effectLst/>
                          <a:latin typeface="微软雅黑" panose="020B0503020204020204" charset="-122"/>
                          <a:ea typeface="微软雅黑" panose="020B0503020204020204" charset="-122"/>
                          <a:cs typeface="微软雅黑" panose="020B0503020204020204" charset="-122"/>
                        </a:rPr>
                        <a:t>∞</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txBody>
                  <a:tcPr anchor="ctr"/>
                </a:tc>
              </a:tr>
              <a:tr h="803596">
                <a:tc>
                  <a:txBody>
                    <a:bodyPr/>
                    <a:lstStyle/>
                    <a:p>
                      <a:pPr algn="ctr"/>
                      <a:r>
                        <a:rPr lang="en-US" altLang="zh-CN" sz="2000" dirty="0">
                          <a:solidFill>
                            <a:schemeClr val="tx1"/>
                          </a:solidFill>
                          <a:latin typeface="微软雅黑" panose="020B0503020204020204" charset="-122"/>
                          <a:ea typeface="微软雅黑" panose="020B0503020204020204" charset="-122"/>
                        </a:rPr>
                        <a:t>S</a:t>
                      </a:r>
                    </a:p>
                  </a:txBody>
                  <a:tcPr anchor="ctr"/>
                </a:tc>
                <a:tc>
                  <a:txBody>
                    <a:bodyPr/>
                    <a:lstStyle/>
                    <a:p>
                      <a:pPr algn="ctr"/>
                      <a:r>
                        <a:rPr lang="zh-CN" altLang="en-US" sz="2000" dirty="0">
                          <a:solidFill>
                            <a:srgbClr val="FF0000"/>
                          </a:solidFill>
                          <a:latin typeface="微软雅黑" panose="020B0503020204020204" charset="-122"/>
                          <a:ea typeface="微软雅黑" panose="020B0503020204020204" charset="-122"/>
                        </a:rPr>
                        <a:t>结点的集合</a:t>
                      </a:r>
                      <a:r>
                        <a:rPr lang="zh-CN" altLang="en-US" sz="2000" dirty="0">
                          <a:solidFill>
                            <a:schemeClr val="tx1"/>
                          </a:solidFill>
                          <a:latin typeface="微软雅黑" panose="020B0503020204020204" charset="-122"/>
                          <a:ea typeface="微软雅黑" panose="020B0503020204020204" charset="-122"/>
                        </a:rPr>
                        <a:t>，用于存储从源结点到该结点的最短路径已求出的结点</a:t>
                      </a:r>
                      <a:r>
                        <a:rPr lang="zh-CN" altLang="en-US" sz="2000" dirty="0" smtClean="0">
                          <a:solidFill>
                            <a:schemeClr val="tx1"/>
                          </a:solidFill>
                          <a:latin typeface="微软雅黑" panose="020B0503020204020204" charset="-122"/>
                          <a:ea typeface="微软雅黑" panose="020B0503020204020204" charset="-122"/>
                        </a:rPr>
                        <a:t>集合。</a:t>
                      </a:r>
                      <a:endParaRPr lang="en-US" altLang="zh-CN" sz="2000" dirty="0" smtClean="0">
                        <a:solidFill>
                          <a:schemeClr val="tx1"/>
                        </a:solidFill>
                        <a:latin typeface="微软雅黑" panose="020B0503020204020204" charset="-122"/>
                        <a:ea typeface="微软雅黑" panose="020B0503020204020204" charset="-122"/>
                      </a:endParaRPr>
                    </a:p>
                    <a:p>
                      <a:pPr algn="ctr"/>
                      <a:r>
                        <a:rPr lang="zh-CN" altLang="en-US" sz="2000" dirty="0" smtClean="0">
                          <a:solidFill>
                            <a:schemeClr val="tx1"/>
                          </a:solidFill>
                          <a:latin typeface="微软雅黑" panose="020B0503020204020204" charset="-122"/>
                          <a:ea typeface="微软雅黑" panose="020B0503020204020204" charset="-122"/>
                        </a:rPr>
                        <a:t>初始值</a:t>
                      </a:r>
                      <a:r>
                        <a:rPr lang="zh-CN" altLang="en-US" sz="2000" dirty="0">
                          <a:solidFill>
                            <a:schemeClr val="tx1"/>
                          </a:solidFill>
                          <a:latin typeface="微软雅黑" panose="020B0503020204020204" charset="-122"/>
                          <a:ea typeface="微软雅黑" panose="020B0503020204020204" charset="-122"/>
                        </a:rPr>
                        <a:t>只有源结点本身</a:t>
                      </a:r>
                    </a:p>
                  </a:txBody>
                  <a:tcPr anchor="ctr"/>
                </a:tc>
              </a:tr>
            </a:tbl>
          </a:graphicData>
        </a:graphic>
      </p:graphicFrame>
    </p:spTree>
    <p:extLst>
      <p:ext uri="{BB962C8B-B14F-4D97-AF65-F5344CB8AC3E}">
        <p14:creationId xmlns:p14="http://schemas.microsoft.com/office/powerpoint/2010/main" val="1042561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32" name="表格 31"/>
          <p:cNvGraphicFramePr/>
          <p:nvPr>
            <p:extLst/>
          </p:nvPr>
        </p:nvGraphicFramePr>
        <p:xfrm>
          <a:off x="894715" y="2240280"/>
          <a:ext cx="10833735" cy="4370705"/>
        </p:xfrm>
        <a:graphic>
          <a:graphicData uri="http://schemas.openxmlformats.org/drawingml/2006/table">
            <a:tbl>
              <a:tblPr firstRow="1" bandRow="1">
                <a:tableStyleId>{5940675A-B579-460E-94D1-54222C63F5DA}</a:tableStyleId>
              </a:tblPr>
              <a:tblGrid>
                <a:gridCol w="1150620"/>
                <a:gridCol w="1431290"/>
                <a:gridCol w="1468120"/>
                <a:gridCol w="1632585"/>
                <a:gridCol w="1579245"/>
                <a:gridCol w="1627505"/>
                <a:gridCol w="1944370"/>
              </a:tblGrid>
              <a:tr h="466090">
                <a:tc>
                  <a:txBody>
                    <a:bodyPr/>
                    <a:lstStyle/>
                    <a:p>
                      <a:pPr algn="l">
                        <a:buNone/>
                      </a:pPr>
                      <a:r>
                        <a:rPr lang="zh-CN" altLang="en-US" sz="2400"/>
                        <a:t>循环</a:t>
                      </a:r>
                    </a:p>
                  </a:txBody>
                  <a:tcPr/>
                </a:tc>
                <a:tc>
                  <a:txBody>
                    <a:bodyPr/>
                    <a:lstStyle/>
                    <a:p>
                      <a:pPr algn="l">
                        <a:buNone/>
                      </a:pPr>
                      <a:r>
                        <a:rPr lang="en-US" altLang="zh-CN" sz="2400"/>
                        <a:t>S</a:t>
                      </a:r>
                    </a:p>
                  </a:txBody>
                  <a:tcPr/>
                </a:tc>
                <a:tc>
                  <a:txBody>
                    <a:bodyPr/>
                    <a:lstStyle/>
                    <a:p>
                      <a:pPr algn="l">
                        <a:buNone/>
                      </a:pPr>
                      <a:r>
                        <a:rPr lang="zh-CN" altLang="en-US" sz="2400"/>
                        <a:t>每轮选择的结点</a:t>
                      </a:r>
                    </a:p>
                  </a:txBody>
                  <a:tcPr/>
                </a:tc>
                <a:tc>
                  <a:txBody>
                    <a:bodyPr/>
                    <a:lstStyle/>
                    <a:p>
                      <a:pPr algn="l">
                        <a:buNone/>
                      </a:pPr>
                      <a:r>
                        <a:rPr lang="en-US" altLang="zh-CN" sz="2400"/>
                        <a:t>D[y],P[y]</a:t>
                      </a:r>
                    </a:p>
                  </a:txBody>
                  <a:tcPr/>
                </a:tc>
                <a:tc>
                  <a:txBody>
                    <a:bodyPr/>
                    <a:lstStyle/>
                    <a:p>
                      <a:pPr algn="l">
                        <a:buNone/>
                      </a:pPr>
                      <a:r>
                        <a:rPr lang="en-US" altLang="zh-CN" sz="2400"/>
                        <a:t>D[u],P[u]</a:t>
                      </a:r>
                      <a:endParaRPr lang="zh-CN" altLang="en-US" sz="2400"/>
                    </a:p>
                    <a:p>
                      <a:pPr algn="l">
                        <a:buNone/>
                      </a:pPr>
                      <a:endParaRPr lang="zh-CN" altLang="en-US" sz="2400"/>
                    </a:p>
                  </a:txBody>
                  <a:tcPr/>
                </a:tc>
                <a:tc>
                  <a:txBody>
                    <a:bodyPr/>
                    <a:lstStyle/>
                    <a:p>
                      <a:pPr algn="l">
                        <a:buNone/>
                      </a:pPr>
                      <a:r>
                        <a:rPr lang="en-US" altLang="zh-CN" sz="2400"/>
                        <a:t>D[v],P[v]</a:t>
                      </a:r>
                      <a:endParaRPr lang="zh-CN" altLang="en-US" sz="2400"/>
                    </a:p>
                    <a:p>
                      <a:pPr algn="l">
                        <a:buNone/>
                      </a:pPr>
                      <a:endParaRPr lang="zh-CN" altLang="en-US" sz="2400"/>
                    </a:p>
                  </a:txBody>
                  <a:tcPr/>
                </a:tc>
                <a:tc>
                  <a:txBody>
                    <a:bodyPr/>
                    <a:lstStyle/>
                    <a:p>
                      <a:pPr algn="l">
                        <a:buNone/>
                      </a:pPr>
                      <a:r>
                        <a:rPr lang="en-US" altLang="zh-CN" sz="2400"/>
                        <a:t>D[w],P[w]</a:t>
                      </a:r>
                      <a:endParaRPr lang="zh-CN" altLang="en-US" sz="2400"/>
                    </a:p>
                    <a:p>
                      <a:pPr algn="l">
                        <a:buNone/>
                      </a:pPr>
                      <a:endParaRPr lang="zh-CN" altLang="en-US" sz="2400"/>
                    </a:p>
                  </a:txBody>
                  <a:tcPr/>
                </a:tc>
              </a:tr>
              <a:tr h="641985">
                <a:tc>
                  <a:txBody>
                    <a:bodyPr/>
                    <a:lstStyle/>
                    <a:p>
                      <a:pPr algn="l">
                        <a:buNone/>
                      </a:pPr>
                      <a:r>
                        <a:rPr lang="zh-CN" altLang="en-US" sz="2400"/>
                        <a:t>初始化</a:t>
                      </a:r>
                    </a:p>
                  </a:txBody>
                  <a:tcPr/>
                </a:tc>
                <a:tc>
                  <a:txBody>
                    <a:bodyPr/>
                    <a:lstStyle/>
                    <a:p>
                      <a:pPr algn="l">
                        <a:buNone/>
                      </a:pPr>
                      <a:r>
                        <a:rPr lang="en-US" altLang="zh-CN" sz="2400"/>
                        <a:t>{x}</a:t>
                      </a:r>
                    </a:p>
                  </a:txBody>
                  <a:tcPr/>
                </a:tc>
                <a:tc>
                  <a:txBody>
                    <a:bodyPr/>
                    <a:lstStyle/>
                    <a:p>
                      <a:pPr algn="ctr">
                        <a:buNone/>
                      </a:pPr>
                      <a:r>
                        <a:rPr lang="en-US" altLang="zh-CN" sz="2400"/>
                        <a:t>-</a:t>
                      </a:r>
                    </a:p>
                  </a:txBody>
                  <a:tcPr/>
                </a:tc>
                <a:tc>
                  <a:txBody>
                    <a:bodyPr/>
                    <a:lstStyle/>
                    <a:p>
                      <a:pPr algn="ctr">
                        <a:buNone/>
                      </a:pPr>
                      <a:r>
                        <a:rPr lang="en-US" altLang="zh-CN" sz="2400"/>
                        <a:t>10,y</a:t>
                      </a:r>
                    </a:p>
                  </a:txBody>
                  <a:tcPr/>
                </a:tc>
                <a:tc>
                  <a:txBody>
                    <a:bodyPr/>
                    <a:lstStyle/>
                    <a:p>
                      <a:pPr algn="ctr">
                        <a:buNone/>
                      </a:pPr>
                      <a:r>
                        <a:rPr lang="en-US" altLang="zh-CN" sz="2400"/>
                        <a:t>∞</a:t>
                      </a:r>
                    </a:p>
                  </a:txBody>
                  <a:tcPr/>
                </a:tc>
                <a:tc>
                  <a:txBody>
                    <a:bodyPr/>
                    <a:lstStyle/>
                    <a:p>
                      <a:pPr algn="ctr">
                        <a:buNone/>
                      </a:pPr>
                      <a:r>
                        <a:rPr lang="en-US" altLang="zh-CN" sz="2400"/>
                        <a:t>30,v</a:t>
                      </a:r>
                    </a:p>
                  </a:txBody>
                  <a:tcPr/>
                </a:tc>
                <a:tc>
                  <a:txBody>
                    <a:bodyPr/>
                    <a:lstStyle/>
                    <a:p>
                      <a:pPr algn="ctr">
                        <a:buNone/>
                      </a:pPr>
                      <a:r>
                        <a:rPr lang="en-US" altLang="zh-CN" sz="2400"/>
                        <a:t>100,w</a:t>
                      </a:r>
                    </a:p>
                  </a:txBody>
                  <a:tcPr/>
                </a:tc>
              </a:tr>
              <a:tr h="608965">
                <a:tc>
                  <a:txBody>
                    <a:bodyPr/>
                    <a:lstStyle/>
                    <a:p>
                      <a:pPr algn="l">
                        <a:buNone/>
                      </a:pPr>
                      <a:r>
                        <a:rPr lang="en-US" altLang="zh-CN" sz="2400"/>
                        <a:t>1</a:t>
                      </a:r>
                    </a:p>
                  </a:txBody>
                  <a:tcPr/>
                </a:tc>
                <a:tc>
                  <a:txBody>
                    <a:bodyPr/>
                    <a:lstStyle/>
                    <a:p>
                      <a:pPr algn="l">
                        <a:buNone/>
                      </a:pPr>
                      <a:r>
                        <a:rPr lang="en-US" altLang="zh-CN" sz="2400" dirty="0"/>
                        <a:t>{</a:t>
                      </a:r>
                      <a:r>
                        <a:rPr lang="en-US" altLang="zh-CN" sz="2400" dirty="0" err="1"/>
                        <a:t>x,y</a:t>
                      </a:r>
                      <a:r>
                        <a:rPr lang="en-US" altLang="zh-CN" sz="2400" dirty="0"/>
                        <a:t>}</a:t>
                      </a:r>
                    </a:p>
                  </a:txBody>
                  <a:tcPr/>
                </a:tc>
                <a:tc>
                  <a:txBody>
                    <a:bodyPr/>
                    <a:lstStyle/>
                    <a:p>
                      <a:pPr algn="ctr">
                        <a:buNone/>
                      </a:pPr>
                      <a:r>
                        <a:rPr lang="en-US" altLang="zh-CN" sz="2400"/>
                        <a:t>y</a:t>
                      </a:r>
                    </a:p>
                  </a:txBody>
                  <a:tcPr/>
                </a:tc>
                <a:tc>
                  <a:txBody>
                    <a:bodyPr/>
                    <a:lstStyle/>
                    <a:p>
                      <a:pPr algn="ctr">
                        <a:buNone/>
                      </a:pPr>
                      <a:endParaRPr lang="zh-CN" altLang="en-US" sz="2400"/>
                    </a:p>
                  </a:txBody>
                  <a:tcPr/>
                </a:tc>
                <a:tc>
                  <a:txBody>
                    <a:bodyPr/>
                    <a:lstStyle/>
                    <a:p>
                      <a:pPr algn="ctr">
                        <a:buNone/>
                      </a:pPr>
                      <a:r>
                        <a:rPr lang="en-US" altLang="zh-CN" sz="2400"/>
                        <a:t>60,y</a:t>
                      </a:r>
                    </a:p>
                  </a:txBody>
                  <a:tcPr/>
                </a:tc>
                <a:tc>
                  <a:txBody>
                    <a:bodyPr/>
                    <a:lstStyle/>
                    <a:p>
                      <a:pPr algn="ctr">
                        <a:buNone/>
                      </a:pPr>
                      <a:r>
                        <a:rPr lang="en-US" altLang="zh-CN" sz="2400"/>
                        <a:t>30,v</a:t>
                      </a:r>
                    </a:p>
                  </a:txBody>
                  <a:tcPr/>
                </a:tc>
                <a:tc>
                  <a:txBody>
                    <a:bodyPr/>
                    <a:lstStyle/>
                    <a:p>
                      <a:pPr algn="ctr">
                        <a:buNone/>
                      </a:pPr>
                      <a:r>
                        <a:rPr lang="en-US" altLang="zh-CN" sz="2400"/>
                        <a:t>100,w</a:t>
                      </a:r>
                    </a:p>
                  </a:txBody>
                  <a:tcPr/>
                </a:tc>
              </a:tr>
              <a:tr h="673100">
                <a:tc>
                  <a:txBody>
                    <a:bodyPr/>
                    <a:lstStyle/>
                    <a:p>
                      <a:pPr algn="l">
                        <a:buNone/>
                      </a:pPr>
                      <a:r>
                        <a:rPr lang="en-US" altLang="zh-CN" sz="2400"/>
                        <a:t>2</a:t>
                      </a:r>
                    </a:p>
                  </a:txBody>
                  <a:tcPr/>
                </a:tc>
                <a:tc>
                  <a:txBody>
                    <a:bodyPr/>
                    <a:lstStyle/>
                    <a:p>
                      <a:pPr algn="l">
                        <a:buNone/>
                      </a:pPr>
                      <a:r>
                        <a:rPr lang="en-US" altLang="zh-CN" sz="2400"/>
                        <a:t>{x,v}</a:t>
                      </a:r>
                    </a:p>
                  </a:txBody>
                  <a:tcPr/>
                </a:tc>
                <a:tc>
                  <a:txBody>
                    <a:bodyPr/>
                    <a:lstStyle/>
                    <a:p>
                      <a:pPr algn="ctr">
                        <a:buNone/>
                      </a:pPr>
                      <a:r>
                        <a:rPr lang="en-US" altLang="zh-CN" sz="2400"/>
                        <a:t>v</a:t>
                      </a:r>
                    </a:p>
                  </a:txBody>
                  <a:tcPr/>
                </a:tc>
                <a:tc>
                  <a:txBody>
                    <a:bodyPr/>
                    <a:lstStyle/>
                    <a:p>
                      <a:pPr algn="ctr">
                        <a:buNone/>
                      </a:pPr>
                      <a:endParaRPr lang="zh-CN" altLang="en-US" sz="2400"/>
                    </a:p>
                  </a:txBody>
                  <a:tcPr/>
                </a:tc>
                <a:tc>
                  <a:txBody>
                    <a:bodyPr/>
                    <a:lstStyle/>
                    <a:p>
                      <a:pPr algn="ctr">
                        <a:buNone/>
                      </a:pPr>
                      <a:r>
                        <a:rPr lang="en-US" altLang="zh-CN" sz="2400"/>
                        <a:t>50,v</a:t>
                      </a:r>
                    </a:p>
                  </a:txBody>
                  <a:tcPr/>
                </a:tc>
                <a:tc>
                  <a:txBody>
                    <a:bodyPr/>
                    <a:lstStyle/>
                    <a:p>
                      <a:pPr algn="ctr">
                        <a:buNone/>
                      </a:pPr>
                      <a:endParaRPr lang="zh-CN" altLang="en-US" sz="2400"/>
                    </a:p>
                  </a:txBody>
                  <a:tcPr/>
                </a:tc>
                <a:tc>
                  <a:txBody>
                    <a:bodyPr/>
                    <a:lstStyle/>
                    <a:p>
                      <a:pPr algn="ctr">
                        <a:buNone/>
                      </a:pPr>
                      <a:r>
                        <a:rPr lang="en-US" altLang="zh-CN" sz="2400"/>
                        <a:t>90,v</a:t>
                      </a:r>
                    </a:p>
                  </a:txBody>
                  <a:tcPr/>
                </a:tc>
              </a:tr>
              <a:tr h="783590">
                <a:tc>
                  <a:txBody>
                    <a:bodyPr/>
                    <a:lstStyle/>
                    <a:p>
                      <a:pPr algn="l">
                        <a:buNone/>
                      </a:pPr>
                      <a:r>
                        <a:rPr lang="en-US" altLang="zh-CN" sz="2400"/>
                        <a:t>3</a:t>
                      </a:r>
                    </a:p>
                  </a:txBody>
                  <a:tcPr/>
                </a:tc>
                <a:tc>
                  <a:txBody>
                    <a:bodyPr/>
                    <a:lstStyle/>
                    <a:p>
                      <a:pPr algn="l">
                        <a:buNone/>
                      </a:pPr>
                      <a:r>
                        <a:rPr lang="en-US" altLang="zh-CN" sz="2400"/>
                        <a:t>{x,v,u}</a:t>
                      </a:r>
                    </a:p>
                  </a:txBody>
                  <a:tcPr/>
                </a:tc>
                <a:tc>
                  <a:txBody>
                    <a:bodyPr/>
                    <a:lstStyle/>
                    <a:p>
                      <a:pPr algn="ctr">
                        <a:buNone/>
                      </a:pPr>
                      <a:r>
                        <a:rPr lang="en-US" altLang="zh-CN" sz="2400"/>
                        <a:t>u</a:t>
                      </a:r>
                    </a:p>
                  </a:txBody>
                  <a:tcPr/>
                </a:tc>
                <a:tc>
                  <a:txBody>
                    <a:bodyPr/>
                    <a:lstStyle/>
                    <a:p>
                      <a:pPr algn="ctr">
                        <a:buNone/>
                      </a:pPr>
                      <a:endParaRPr lang="zh-CN" altLang="en-US" sz="2400"/>
                    </a:p>
                  </a:txBody>
                  <a:tcPr/>
                </a:tc>
                <a:tc>
                  <a:txBody>
                    <a:bodyPr/>
                    <a:lstStyle/>
                    <a:p>
                      <a:pPr algn="ctr">
                        <a:buNone/>
                      </a:pPr>
                      <a:endParaRPr lang="zh-CN" altLang="en-US" sz="2400"/>
                    </a:p>
                  </a:txBody>
                  <a:tcPr/>
                </a:tc>
                <a:tc>
                  <a:txBody>
                    <a:bodyPr/>
                    <a:lstStyle/>
                    <a:p>
                      <a:pPr algn="ctr">
                        <a:buNone/>
                      </a:pPr>
                      <a:endParaRPr lang="zh-CN" altLang="en-US" sz="2400"/>
                    </a:p>
                  </a:txBody>
                  <a:tcPr/>
                </a:tc>
                <a:tc>
                  <a:txBody>
                    <a:bodyPr/>
                    <a:lstStyle/>
                    <a:p>
                      <a:pPr algn="ctr">
                        <a:buNone/>
                      </a:pPr>
                      <a:r>
                        <a:rPr lang="en-US" altLang="zh-CN" sz="2400" b="1" dirty="0">
                          <a:solidFill>
                            <a:srgbClr val="FF0000"/>
                          </a:solidFill>
                        </a:rPr>
                        <a:t>60</a:t>
                      </a:r>
                      <a:r>
                        <a:rPr lang="en-US" altLang="zh-CN" sz="2400" dirty="0"/>
                        <a:t>,u</a:t>
                      </a:r>
                    </a:p>
                  </a:txBody>
                  <a:tcPr/>
                </a:tc>
              </a:tr>
              <a:tr h="840105">
                <a:tc>
                  <a:txBody>
                    <a:bodyPr/>
                    <a:lstStyle/>
                    <a:p>
                      <a:pPr algn="l">
                        <a:buNone/>
                      </a:pPr>
                      <a:r>
                        <a:rPr lang="en-US" altLang="zh-CN" sz="2400"/>
                        <a:t>4</a:t>
                      </a:r>
                    </a:p>
                  </a:txBody>
                  <a:tcPr/>
                </a:tc>
                <a:tc>
                  <a:txBody>
                    <a:bodyPr/>
                    <a:lstStyle/>
                    <a:p>
                      <a:pPr algn="l">
                        <a:buNone/>
                      </a:pPr>
                      <a:r>
                        <a:rPr lang="en-US" altLang="zh-CN" sz="2400"/>
                        <a:t>{x,v,u,w}</a:t>
                      </a:r>
                    </a:p>
                  </a:txBody>
                  <a:tcPr/>
                </a:tc>
                <a:tc>
                  <a:txBody>
                    <a:bodyPr/>
                    <a:lstStyle/>
                    <a:p>
                      <a:pPr algn="ctr">
                        <a:buNone/>
                      </a:pPr>
                      <a:r>
                        <a:rPr lang="en-US" altLang="zh-CN" sz="2400"/>
                        <a:t>w</a:t>
                      </a:r>
                    </a:p>
                  </a:txBody>
                  <a:tcPr/>
                </a:tc>
                <a:tc>
                  <a:txBody>
                    <a:bodyPr/>
                    <a:lstStyle/>
                    <a:p>
                      <a:pPr algn="ctr">
                        <a:buNone/>
                      </a:pPr>
                      <a:endParaRPr lang="zh-CN" altLang="en-US" sz="2400"/>
                    </a:p>
                  </a:txBody>
                  <a:tcPr/>
                </a:tc>
                <a:tc>
                  <a:txBody>
                    <a:bodyPr/>
                    <a:lstStyle/>
                    <a:p>
                      <a:pPr algn="ctr">
                        <a:buNone/>
                      </a:pPr>
                      <a:endParaRPr lang="zh-CN" altLang="en-US" sz="2400"/>
                    </a:p>
                  </a:txBody>
                  <a:tcPr/>
                </a:tc>
                <a:tc>
                  <a:txBody>
                    <a:bodyPr/>
                    <a:lstStyle/>
                    <a:p>
                      <a:pPr algn="ctr">
                        <a:buNone/>
                      </a:pPr>
                      <a:endParaRPr lang="zh-CN" altLang="en-US" sz="2400"/>
                    </a:p>
                  </a:txBody>
                  <a:tcPr/>
                </a:tc>
                <a:tc>
                  <a:txBody>
                    <a:bodyPr/>
                    <a:lstStyle/>
                    <a:p>
                      <a:pPr algn="ctr">
                        <a:buNone/>
                      </a:pPr>
                      <a:endParaRPr lang="zh-CN" altLang="en-US" sz="2400" dirty="0"/>
                    </a:p>
                  </a:txBody>
                  <a:tcPr/>
                </a:tc>
              </a:tr>
            </a:tbl>
          </a:graphicData>
        </a:graphic>
      </p:graphicFrame>
      <p:pic>
        <p:nvPicPr>
          <p:cNvPr id="33" name="图片 32"/>
          <p:cNvPicPr>
            <a:picLocks noChangeAspect="1"/>
          </p:cNvPicPr>
          <p:nvPr/>
        </p:nvPicPr>
        <p:blipFill>
          <a:blip r:embed="rId2"/>
          <a:stretch>
            <a:fillRect/>
          </a:stretch>
        </p:blipFill>
        <p:spPr>
          <a:xfrm>
            <a:off x="8931910" y="-4445"/>
            <a:ext cx="3260090" cy="2244725"/>
          </a:xfrm>
          <a:prstGeom prst="rect">
            <a:avLst/>
          </a:prstGeom>
        </p:spPr>
      </p:pic>
      <p:sp>
        <p:nvSpPr>
          <p:cNvPr id="6" name="文本框 5"/>
          <p:cNvSpPr txBox="1"/>
          <p:nvPr/>
        </p:nvSpPr>
        <p:spPr>
          <a:xfrm>
            <a:off x="363704" y="539269"/>
            <a:ext cx="8221495" cy="581057"/>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链路</a:t>
            </a:r>
            <a:r>
              <a:rPr lang="zh-CN" altLang="en-US" sz="2400" b="1" dirty="0">
                <a:latin typeface="微软雅黑" panose="020B0503020204020204" charset="-122"/>
                <a:ea typeface="微软雅黑" panose="020B0503020204020204" charset="-122"/>
                <a:cs typeface="微软雅黑" panose="020B0503020204020204" charset="-122"/>
              </a:rPr>
              <a:t>状态路由选择</a:t>
            </a:r>
            <a:r>
              <a:rPr lang="zh-CN" altLang="en-US" sz="2400" b="1" dirty="0" smtClean="0">
                <a:latin typeface="微软雅黑" panose="020B0503020204020204" charset="-122"/>
                <a:ea typeface="微软雅黑" panose="020B0503020204020204" charset="-122"/>
                <a:cs typeface="微软雅黑" panose="020B0503020204020204" charset="-122"/>
              </a:rPr>
              <a:t>算法（</a:t>
            </a:r>
            <a:r>
              <a:rPr lang="en-US" altLang="zh-CN" sz="2400" b="1" dirty="0" smtClean="0">
                <a:latin typeface="微软雅黑" panose="020B0503020204020204" charset="-122"/>
                <a:ea typeface="微软雅黑" panose="020B0503020204020204" charset="-122"/>
                <a:cs typeface="微软雅黑" panose="020B0503020204020204" charset="-122"/>
              </a:rPr>
              <a:t>LS</a:t>
            </a:r>
            <a:r>
              <a:rPr lang="zh-CN" altLang="en-US" sz="2400" b="1" dirty="0" smtClean="0">
                <a:latin typeface="微软雅黑" panose="020B0503020204020204" charset="-122"/>
                <a:ea typeface="微软雅黑" panose="020B0503020204020204" charset="-122"/>
                <a:cs typeface="微软雅黑" panose="020B0503020204020204" charset="-122"/>
              </a:rPr>
              <a:t>算法</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901328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907288" y="1211707"/>
            <a:ext cx="10876915" cy="565785"/>
          </a:xfrm>
          <a:prstGeom prst="rect">
            <a:avLst/>
          </a:prstGeom>
          <a:noFill/>
        </p:spPr>
        <p:txBody>
          <a:bodyPr wrap="square" rtlCol="0">
            <a:spAutoFit/>
          </a:bodyPr>
          <a:lstStyle/>
          <a:p>
            <a:pPr>
              <a:lnSpc>
                <a:spcPts val="37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校验和计算的内容包括</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部分：</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伪</a:t>
            </a:r>
            <a:r>
              <a:rPr lang="zh-CN" altLang="en-US" sz="2400" dirty="0">
                <a:latin typeface="微软雅黑" panose="020B0503020204020204" charset="-122"/>
                <a:ea typeface="微软雅黑" panose="020B0503020204020204" charset="-122"/>
                <a:cs typeface="微软雅黑" panose="020B0503020204020204" charset="-122"/>
              </a:rPr>
              <a:t>首部、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首部、应用数据</a:t>
            </a:r>
          </a:p>
        </p:txBody>
      </p:sp>
      <p:sp>
        <p:nvSpPr>
          <p:cNvPr id="15" name="矩形 1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2371049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nvPr>
        </p:nvGraphicFramePr>
        <p:xfrm>
          <a:off x="1930261" y="3329220"/>
          <a:ext cx="8128000" cy="2830129"/>
        </p:xfrm>
        <a:graphic>
          <a:graphicData uri="http://schemas.openxmlformats.org/drawingml/2006/table">
            <a:tbl>
              <a:tblPr firstRow="1" bandRow="1">
                <a:tableStyleId>{5940675A-B579-460E-94D1-54222C63F5DA}</a:tableStyleId>
              </a:tblPr>
              <a:tblGrid>
                <a:gridCol w="4064000"/>
                <a:gridCol w="4064000"/>
              </a:tblGrid>
              <a:tr h="768985">
                <a:tc>
                  <a:txBody>
                    <a:bodyPr/>
                    <a:lstStyle/>
                    <a:p>
                      <a:pPr algn="ctr"/>
                      <a:r>
                        <a:rPr lang="zh-CN" altLang="en-US" sz="2400" dirty="0">
                          <a:latin typeface="微软雅黑" panose="020B0503020204020204" charset="-122"/>
                          <a:ea typeface="微软雅黑" panose="020B0503020204020204" charset="-122"/>
                        </a:rPr>
                        <a:t>目的</a:t>
                      </a:r>
                    </a:p>
                  </a:txBody>
                  <a:tcPr anchor="ctr">
                    <a:solidFill>
                      <a:schemeClr val="accent2">
                        <a:lumMod val="40000"/>
                        <a:lumOff val="60000"/>
                      </a:schemeClr>
                    </a:solidFill>
                  </a:tcPr>
                </a:tc>
                <a:tc>
                  <a:txBody>
                    <a:bodyPr/>
                    <a:lstStyle/>
                    <a:p>
                      <a:pPr algn="ctr"/>
                      <a:r>
                        <a:rPr lang="zh-CN" altLang="en-US" sz="2400" dirty="0">
                          <a:latin typeface="微软雅黑" panose="020B0503020204020204" charset="-122"/>
                          <a:ea typeface="微软雅黑" panose="020B0503020204020204" charset="-122"/>
                        </a:rPr>
                        <a:t>链路</a:t>
                      </a:r>
                    </a:p>
                  </a:txBody>
                  <a:tcPr anchor="ctr">
                    <a:solidFill>
                      <a:schemeClr val="accent2">
                        <a:lumMod val="40000"/>
                        <a:lumOff val="60000"/>
                      </a:schemeClr>
                    </a:solidFill>
                  </a:tcPr>
                </a:tc>
              </a:tr>
              <a:tr h="515286">
                <a:tc>
                  <a:txBody>
                    <a:bodyPr/>
                    <a:lstStyle/>
                    <a:p>
                      <a:pPr algn="ctr"/>
                      <a:r>
                        <a:rPr lang="en-US" altLang="zh-CN" sz="2400" dirty="0">
                          <a:latin typeface="微软雅黑" panose="020B0503020204020204" charset="-122"/>
                          <a:ea typeface="微软雅黑" panose="020B0503020204020204" charset="-122"/>
                        </a:rPr>
                        <a:t>y</a:t>
                      </a:r>
                    </a:p>
                  </a:txBody>
                  <a:tcPr anchor="ctr"/>
                </a:tc>
                <a:tc>
                  <a:txBody>
                    <a:bodyPr/>
                    <a:lstStyle/>
                    <a:p>
                      <a:pPr algn="ctr"/>
                      <a:r>
                        <a:rPr lang="en-US" altLang="zh-CN" sz="2400" dirty="0">
                          <a:latin typeface="微软雅黑" panose="020B0503020204020204" charset="-122"/>
                          <a:ea typeface="微软雅黑" panose="020B0503020204020204" charset="-122"/>
                        </a:rPr>
                        <a:t>(</a:t>
                      </a:r>
                      <a:r>
                        <a:rPr lang="en-US" altLang="zh-CN" sz="2400" dirty="0" err="1">
                          <a:latin typeface="微软雅黑" panose="020B0503020204020204" charset="-122"/>
                          <a:ea typeface="微软雅黑" panose="020B0503020204020204" charset="-122"/>
                        </a:rPr>
                        <a:t>x,y</a:t>
                      </a:r>
                      <a:r>
                        <a:rPr lang="en-US" altLang="zh-CN" sz="2400" dirty="0">
                          <a:latin typeface="微软雅黑" panose="020B0503020204020204" charset="-122"/>
                          <a:ea typeface="微软雅黑" panose="020B0503020204020204" charset="-122"/>
                        </a:rPr>
                        <a:t>)</a:t>
                      </a:r>
                    </a:p>
                  </a:txBody>
                  <a:tcPr anchor="ctr"/>
                </a:tc>
              </a:tr>
              <a:tr h="515286">
                <a:tc>
                  <a:txBody>
                    <a:bodyPr/>
                    <a:lstStyle/>
                    <a:p>
                      <a:pPr algn="ctr"/>
                      <a:r>
                        <a:rPr lang="en-US" altLang="zh-CN" sz="2400" dirty="0">
                          <a:latin typeface="微软雅黑" panose="020B0503020204020204" charset="-122"/>
                          <a:ea typeface="微软雅黑" panose="020B0503020204020204" charset="-122"/>
                        </a:rPr>
                        <a:t>u</a:t>
                      </a:r>
                    </a:p>
                  </a:txBody>
                  <a:tcPr anchor="ctr"/>
                </a:tc>
                <a:tc>
                  <a:txBody>
                    <a:bodyPr/>
                    <a:lstStyle/>
                    <a:p>
                      <a:pPr algn="ctr"/>
                      <a:r>
                        <a:rPr lang="en-US" altLang="zh-CN" sz="2400" dirty="0">
                          <a:latin typeface="微软雅黑" panose="020B0503020204020204" charset="-122"/>
                          <a:ea typeface="微软雅黑" panose="020B0503020204020204" charset="-122"/>
                        </a:rPr>
                        <a:t>(</a:t>
                      </a:r>
                      <a:r>
                        <a:rPr lang="en-US" altLang="zh-CN" sz="2400" dirty="0" err="1">
                          <a:latin typeface="微软雅黑" panose="020B0503020204020204" charset="-122"/>
                          <a:ea typeface="微软雅黑" panose="020B0503020204020204" charset="-122"/>
                        </a:rPr>
                        <a:t>x,v</a:t>
                      </a:r>
                      <a:r>
                        <a:rPr lang="en-US" altLang="zh-CN" sz="2400" dirty="0">
                          <a:latin typeface="微软雅黑" panose="020B0503020204020204" charset="-122"/>
                          <a:ea typeface="微软雅黑" panose="020B0503020204020204" charset="-122"/>
                        </a:rPr>
                        <a:t>)</a:t>
                      </a:r>
                    </a:p>
                  </a:txBody>
                  <a:tcPr anchor="ctr"/>
                </a:tc>
              </a:tr>
              <a:tr h="515286">
                <a:tc>
                  <a:txBody>
                    <a:bodyPr/>
                    <a:lstStyle/>
                    <a:p>
                      <a:pPr algn="ctr"/>
                      <a:r>
                        <a:rPr lang="en-US" altLang="zh-CN" sz="2400" dirty="0">
                          <a:latin typeface="微软雅黑" panose="020B0503020204020204" charset="-122"/>
                          <a:ea typeface="微软雅黑" panose="020B0503020204020204" charset="-122"/>
                        </a:rPr>
                        <a:t>v</a:t>
                      </a:r>
                    </a:p>
                  </a:txBody>
                  <a:tcPr anchor="ctr"/>
                </a:tc>
                <a:tc>
                  <a:txBody>
                    <a:bodyPr/>
                    <a:lstStyle/>
                    <a:p>
                      <a:pPr algn="ctr"/>
                      <a:r>
                        <a:rPr lang="en-US" altLang="zh-CN" sz="2400" dirty="0">
                          <a:latin typeface="微软雅黑" panose="020B0503020204020204" charset="-122"/>
                          <a:ea typeface="微软雅黑" panose="020B0503020204020204" charset="-122"/>
                        </a:rPr>
                        <a:t>(</a:t>
                      </a:r>
                      <a:r>
                        <a:rPr lang="en-US" altLang="zh-CN" sz="2400" dirty="0" err="1">
                          <a:latin typeface="微软雅黑" panose="020B0503020204020204" charset="-122"/>
                          <a:ea typeface="微软雅黑" panose="020B0503020204020204" charset="-122"/>
                        </a:rPr>
                        <a:t>x,v</a:t>
                      </a:r>
                      <a:r>
                        <a:rPr lang="en-US" altLang="zh-CN" sz="2400" dirty="0">
                          <a:latin typeface="微软雅黑" panose="020B0503020204020204" charset="-122"/>
                          <a:ea typeface="微软雅黑" panose="020B0503020204020204" charset="-122"/>
                        </a:rPr>
                        <a:t>)</a:t>
                      </a:r>
                    </a:p>
                  </a:txBody>
                  <a:tcPr anchor="ctr"/>
                </a:tc>
              </a:tr>
              <a:tr h="515286">
                <a:tc>
                  <a:txBody>
                    <a:bodyPr/>
                    <a:lstStyle/>
                    <a:p>
                      <a:pPr algn="ctr"/>
                      <a:r>
                        <a:rPr lang="en-US" altLang="zh-CN" sz="2400" dirty="0">
                          <a:latin typeface="微软雅黑" panose="020B0503020204020204" charset="-122"/>
                          <a:ea typeface="微软雅黑" panose="020B0503020204020204" charset="-122"/>
                        </a:rPr>
                        <a:t>w</a:t>
                      </a:r>
                    </a:p>
                  </a:txBody>
                  <a:tcPr anchor="ctr"/>
                </a:tc>
                <a:tc>
                  <a:txBody>
                    <a:bodyPr/>
                    <a:lstStyle/>
                    <a:p>
                      <a:pPr algn="ctr"/>
                      <a:r>
                        <a:rPr lang="en-US" altLang="zh-CN" sz="2400" dirty="0">
                          <a:latin typeface="微软雅黑" panose="020B0503020204020204" charset="-122"/>
                          <a:ea typeface="微软雅黑" panose="020B0503020204020204" charset="-122"/>
                        </a:rPr>
                        <a:t>(</a:t>
                      </a:r>
                      <a:r>
                        <a:rPr lang="en-US" altLang="zh-CN" sz="2400" dirty="0" err="1">
                          <a:latin typeface="微软雅黑" panose="020B0503020204020204" charset="-122"/>
                          <a:ea typeface="微软雅黑" panose="020B0503020204020204" charset="-122"/>
                        </a:rPr>
                        <a:t>x,v</a:t>
                      </a:r>
                      <a:r>
                        <a:rPr lang="en-US" altLang="zh-CN" sz="2400" dirty="0">
                          <a:latin typeface="微软雅黑" panose="020B0503020204020204" charset="-122"/>
                          <a:ea typeface="微软雅黑" panose="020B0503020204020204" charset="-122"/>
                        </a:rPr>
                        <a:t>)</a:t>
                      </a:r>
                    </a:p>
                  </a:txBody>
                  <a:tcPr anchor="ctr"/>
                </a:tc>
              </a:tr>
            </a:tbl>
          </a:graphicData>
        </a:graphic>
      </p:graphicFrame>
      <p:sp>
        <p:nvSpPr>
          <p:cNvPr id="7" name="文本框 6"/>
          <p:cNvSpPr txBox="1"/>
          <p:nvPr/>
        </p:nvSpPr>
        <p:spPr>
          <a:xfrm>
            <a:off x="1405255" y="6397625"/>
            <a:ext cx="9178925" cy="460375"/>
          </a:xfrm>
          <a:prstGeom prst="rect">
            <a:avLst/>
          </a:prstGeom>
          <a:noFill/>
        </p:spPr>
        <p:txBody>
          <a:bodyPr wrap="none" rtlCol="0" anchor="t">
            <a:spAutoFit/>
          </a:bodyPr>
          <a:lstStyle/>
          <a:p>
            <a:pPr algn="ctr"/>
            <a:r>
              <a:rPr lang="zh-CN" altLang="en-US" sz="2400" dirty="0" smtClean="0">
                <a:latin typeface="微软雅黑" panose="020B0503020204020204" charset="-122"/>
                <a:ea typeface="微软雅黑" panose="020B0503020204020204" charset="-122"/>
                <a:cs typeface="微软雅黑" panose="020B0503020204020204" charset="-122"/>
                <a:sym typeface="+mn-ea"/>
              </a:rPr>
              <a:t>（路由器</a:t>
            </a:r>
            <a:r>
              <a:rPr lang="en-US" altLang="zh-CN" sz="2400" dirty="0" smtClean="0">
                <a:latin typeface="微软雅黑" panose="020B0503020204020204" charset="-122"/>
                <a:ea typeface="微软雅黑" panose="020B0503020204020204" charset="-122"/>
                <a:cs typeface="微软雅黑" panose="020B0503020204020204" charset="-122"/>
                <a:sym typeface="+mn-ea"/>
              </a:rPr>
              <a:t>x</a:t>
            </a:r>
            <a:r>
              <a:rPr lang="zh-CN" altLang="en-US" sz="2400" dirty="0" smtClean="0">
                <a:latin typeface="微软雅黑" panose="020B0503020204020204" charset="-122"/>
                <a:ea typeface="微软雅黑" panose="020B0503020204020204" charset="-122"/>
                <a:cs typeface="微软雅黑" panose="020B0503020204020204" charset="-122"/>
                <a:sym typeface="+mn-ea"/>
              </a:rPr>
              <a:t>上的转发表只存放下一跳路由器，而不是最终路由器。）</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rotWithShape="1">
          <a:blip r:embed="rId2"/>
          <a:srcRect t="5939" b="2177"/>
          <a:stretch/>
        </p:blipFill>
        <p:spPr>
          <a:xfrm>
            <a:off x="2946400" y="118533"/>
            <a:ext cx="6625027" cy="2578947"/>
          </a:xfrm>
          <a:prstGeom prst="rect">
            <a:avLst/>
          </a:prstGeom>
        </p:spPr>
      </p:pic>
      <p:sp>
        <p:nvSpPr>
          <p:cNvPr id="9" name="TextBox 4"/>
          <p:cNvSpPr txBox="1"/>
          <p:nvPr/>
        </p:nvSpPr>
        <p:spPr>
          <a:xfrm>
            <a:off x="1510030" y="2697480"/>
            <a:ext cx="8968740" cy="460375"/>
          </a:xfrm>
          <a:prstGeom prst="rect">
            <a:avLst/>
          </a:prstGeom>
          <a:noFill/>
        </p:spPr>
        <p:txBody>
          <a:bodyPr wrap="square" rtlCol="0">
            <a:spAutoFit/>
          </a:bodyPr>
          <a:lstStyle/>
          <a:p>
            <a:pPr algn="ctr"/>
            <a:r>
              <a:rPr lang="zh-CN" altLang="en-US" sz="2400" dirty="0" smtClean="0">
                <a:latin typeface="微软雅黑" panose="020B0503020204020204" charset="-122"/>
                <a:ea typeface="微软雅黑" panose="020B0503020204020204" charset="-122"/>
                <a:cs typeface="微软雅黑" panose="020B0503020204020204" charset="-122"/>
              </a:rPr>
              <a:t>结点</a:t>
            </a:r>
            <a:r>
              <a:rPr lang="en-US" altLang="zh-CN" sz="2400" dirty="0" smtClean="0">
                <a:latin typeface="微软雅黑" panose="020B0503020204020204" charset="-122"/>
                <a:ea typeface="微软雅黑" panose="020B0503020204020204" charset="-122"/>
                <a:cs typeface="微软雅黑" panose="020B0503020204020204" charset="-122"/>
              </a:rPr>
              <a:t>X</a:t>
            </a:r>
            <a:r>
              <a:rPr lang="zh-CN" altLang="en-US" sz="2400" dirty="0" smtClean="0">
                <a:latin typeface="微软雅黑" panose="020B0503020204020204" charset="-122"/>
                <a:ea typeface="微软雅黑" panose="020B0503020204020204" charset="-122"/>
                <a:cs typeface="微软雅黑" panose="020B0503020204020204" charset="-122"/>
              </a:rPr>
              <a:t>上的转发表</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52932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294640" y="143510"/>
            <a:ext cx="11602085" cy="3416320"/>
          </a:xfrm>
          <a:prstGeom prst="rect">
            <a:avLst/>
          </a:prstGeom>
          <a:noFill/>
        </p:spPr>
        <p:txBody>
          <a:bodyPr wrap="square" rtlCol="0" anchor="t">
            <a:spAutoFit/>
          </a:bodyPr>
          <a:lstStyle/>
          <a:p>
            <a:pPr fontAlgn="auto">
              <a:lnSpc>
                <a:spcPct val="150000"/>
              </a:lnSpc>
            </a:pPr>
            <a:r>
              <a:rPr lang="zh-CN" altLang="en-US" sz="2400" b="1" dirty="0" smtClean="0">
                <a:latin typeface="+mn-ea"/>
              </a:rPr>
              <a:t>课下练习</a:t>
            </a:r>
            <a:endParaRPr lang="en-US" altLang="zh-CN" sz="2400" b="1" dirty="0" smtClean="0">
              <a:latin typeface="+mn-ea"/>
            </a:endParaRPr>
          </a:p>
          <a:p>
            <a:pPr fontAlgn="auto">
              <a:lnSpc>
                <a:spcPct val="150000"/>
              </a:lnSpc>
            </a:pPr>
            <a:r>
              <a:rPr lang="zh-CN" altLang="en-US" sz="2400" dirty="0"/>
              <a:t>设网络拓扑</a:t>
            </a:r>
            <a:r>
              <a:rPr lang="zh-CN" altLang="en-US" sz="2400" dirty="0" smtClean="0"/>
              <a:t>如图</a:t>
            </a:r>
            <a:r>
              <a:rPr lang="zh-CN" altLang="en-US" sz="2400" dirty="0"/>
              <a:t>所示。请利用</a:t>
            </a:r>
            <a:r>
              <a:rPr lang="en-US" altLang="zh-CN" sz="2400" dirty="0"/>
              <a:t>Dijkstra</a:t>
            </a:r>
            <a:r>
              <a:rPr lang="zh-CN" altLang="en-US" sz="2400" dirty="0"/>
              <a:t>最短路径算法</a:t>
            </a:r>
            <a:r>
              <a:rPr lang="zh-CN" altLang="en-US" sz="2400" dirty="0" smtClean="0"/>
              <a:t>计算结点</a:t>
            </a:r>
            <a:r>
              <a:rPr lang="en-US" altLang="zh-CN" sz="2400" dirty="0" smtClean="0"/>
              <a:t>x</a:t>
            </a:r>
            <a:r>
              <a:rPr lang="zh-CN" altLang="en-US" sz="2400" dirty="0"/>
              <a:t>到网络中</a:t>
            </a:r>
            <a:r>
              <a:rPr lang="zh-CN" altLang="en-US" sz="2400" dirty="0" smtClean="0"/>
              <a:t>所有结点的</a:t>
            </a:r>
            <a:r>
              <a:rPr lang="zh-CN" altLang="en-US" sz="2400" dirty="0"/>
              <a:t>最短路径，</a:t>
            </a:r>
            <a:r>
              <a:rPr lang="zh-CN" altLang="en-US" sz="2400" dirty="0" smtClean="0"/>
              <a:t>填写表</a:t>
            </a:r>
            <a:r>
              <a:rPr lang="zh-CN" altLang="en-US" sz="2400" dirty="0"/>
              <a:t>中序号处的内容。 </a:t>
            </a:r>
            <a:br>
              <a:rPr lang="zh-CN" altLang="en-US" sz="2400" dirty="0"/>
            </a:br>
            <a:r>
              <a:rPr lang="zh-CN" altLang="en-US" sz="2400" dirty="0"/>
              <a:t>注：如果</a:t>
            </a:r>
            <a:r>
              <a:rPr lang="zh-CN" altLang="en-US" sz="2400" dirty="0" smtClean="0"/>
              <a:t>某个结点</a:t>
            </a:r>
            <a:r>
              <a:rPr lang="zh-CN" altLang="en-US" sz="2400" dirty="0"/>
              <a:t>在选择下一</a:t>
            </a:r>
            <a:r>
              <a:rPr lang="zh-CN" altLang="en-US" sz="2400" dirty="0" smtClean="0"/>
              <a:t>跳结点时</a:t>
            </a:r>
            <a:r>
              <a:rPr lang="zh-CN" altLang="en-US" sz="2400" dirty="0"/>
              <a:t>，有多</a:t>
            </a:r>
            <a:r>
              <a:rPr lang="zh-CN" altLang="en-US" sz="2400" dirty="0" smtClean="0"/>
              <a:t>个</a:t>
            </a:r>
            <a:r>
              <a:rPr lang="zh-CN" altLang="en-US" sz="2400" dirty="0"/>
              <a:t>结点</a:t>
            </a:r>
            <a:r>
              <a:rPr lang="zh-CN" altLang="en-US" sz="2400" dirty="0" smtClean="0"/>
              <a:t>的</a:t>
            </a:r>
            <a:r>
              <a:rPr lang="zh-CN" altLang="en-US" sz="2400" dirty="0"/>
              <a:t>最短路径相同，则</a:t>
            </a:r>
            <a:r>
              <a:rPr lang="zh-CN" altLang="en-US" sz="2400" dirty="0" smtClean="0"/>
              <a:t>选择</a:t>
            </a:r>
            <a:r>
              <a:rPr lang="zh-CN" altLang="en-US" sz="2400" dirty="0"/>
              <a:t>结点</a:t>
            </a:r>
            <a:r>
              <a:rPr lang="zh-CN" altLang="en-US" sz="2400" dirty="0" smtClean="0"/>
              <a:t>编号</a:t>
            </a:r>
            <a:r>
              <a:rPr lang="zh-CN" altLang="en-US" sz="2400" dirty="0"/>
              <a:t>小</a:t>
            </a:r>
            <a:r>
              <a:rPr lang="zh-CN" altLang="en-US" sz="2400" dirty="0" smtClean="0"/>
              <a:t>的</a:t>
            </a:r>
            <a:r>
              <a:rPr lang="zh-CN" altLang="en-US" sz="2400" dirty="0"/>
              <a:t>结点</a:t>
            </a:r>
            <a:r>
              <a:rPr lang="zh-CN" altLang="en-US" sz="2400" dirty="0" smtClean="0"/>
              <a:t>作为</a:t>
            </a:r>
            <a:r>
              <a:rPr lang="zh-CN" altLang="en-US" sz="2400" dirty="0"/>
              <a:t>下一跳节点。例如，</a:t>
            </a:r>
            <a:r>
              <a:rPr lang="zh-CN" altLang="en-US" sz="2400" dirty="0" smtClean="0"/>
              <a:t>如果</a:t>
            </a:r>
            <a:r>
              <a:rPr lang="zh-CN" altLang="en-US" sz="2400" dirty="0"/>
              <a:t>结点</a:t>
            </a:r>
            <a:r>
              <a:rPr lang="en-US" altLang="zh-CN" sz="2400" dirty="0" smtClean="0"/>
              <a:t>x</a:t>
            </a:r>
            <a:r>
              <a:rPr lang="zh-CN" altLang="en-US" sz="2400" dirty="0" smtClean="0"/>
              <a:t>到</a:t>
            </a:r>
            <a:r>
              <a:rPr lang="zh-CN" altLang="en-US" sz="2400" dirty="0"/>
              <a:t>结点</a:t>
            </a:r>
            <a:r>
              <a:rPr lang="en-US" altLang="zh-CN" sz="2400" dirty="0" smtClean="0"/>
              <a:t>y</a:t>
            </a:r>
            <a:r>
              <a:rPr lang="zh-CN" altLang="en-US" sz="2400" dirty="0" smtClean="0"/>
              <a:t>和</a:t>
            </a:r>
            <a:r>
              <a:rPr lang="zh-CN" altLang="en-US" sz="2400" dirty="0"/>
              <a:t>结点</a:t>
            </a:r>
            <a:r>
              <a:rPr lang="en-US" altLang="zh-CN" sz="2400" dirty="0" smtClean="0"/>
              <a:t>z</a:t>
            </a:r>
            <a:r>
              <a:rPr lang="zh-CN" altLang="en-US" sz="2400" dirty="0"/>
              <a:t>的路径代价相同，而且都是</a:t>
            </a:r>
            <a:r>
              <a:rPr lang="en-US" altLang="zh-CN" sz="2400" dirty="0"/>
              <a:t>x</a:t>
            </a:r>
            <a:r>
              <a:rPr lang="zh-CN" altLang="en-US" sz="2400" dirty="0"/>
              <a:t>到所有下一</a:t>
            </a:r>
            <a:r>
              <a:rPr lang="zh-CN" altLang="en-US" sz="2400" dirty="0" smtClean="0"/>
              <a:t>跳</a:t>
            </a:r>
            <a:r>
              <a:rPr lang="zh-CN" altLang="en-US" sz="2400" dirty="0"/>
              <a:t>结点</a:t>
            </a:r>
            <a:r>
              <a:rPr lang="zh-CN" altLang="en-US" sz="2400" dirty="0" smtClean="0"/>
              <a:t>中</a:t>
            </a:r>
            <a:r>
              <a:rPr lang="zh-CN" altLang="en-US" sz="2400" dirty="0"/>
              <a:t>的最短路径，则选择</a:t>
            </a:r>
            <a:r>
              <a:rPr lang="en-US" altLang="zh-CN" sz="2400" dirty="0"/>
              <a:t>y</a:t>
            </a:r>
            <a:r>
              <a:rPr lang="zh-CN" altLang="en-US" sz="2400" dirty="0"/>
              <a:t>为</a:t>
            </a:r>
            <a:r>
              <a:rPr lang="en-US" altLang="zh-CN" sz="2400" dirty="0"/>
              <a:t>x</a:t>
            </a:r>
            <a:r>
              <a:rPr lang="zh-CN" altLang="en-US" sz="2400" dirty="0"/>
              <a:t>的下一</a:t>
            </a:r>
            <a:r>
              <a:rPr lang="zh-CN" altLang="en-US" sz="2400" dirty="0" smtClean="0"/>
              <a:t>跳</a:t>
            </a:r>
            <a:r>
              <a:rPr lang="zh-CN" altLang="en-US" sz="2400" dirty="0"/>
              <a:t>结点</a:t>
            </a:r>
            <a:r>
              <a:rPr lang="zh-CN" altLang="en-US" sz="2400" dirty="0" smtClean="0"/>
              <a:t>。</a:t>
            </a:r>
            <a:endParaRPr lang="zh-CN" altLang="en-US" sz="2000" dirty="0">
              <a:latin typeface="+mn-ea"/>
            </a:endParaRPr>
          </a:p>
        </p:txBody>
      </p:sp>
      <p:pic>
        <p:nvPicPr>
          <p:cNvPr id="6" name="图片 5"/>
          <p:cNvPicPr>
            <a:picLocks noChangeAspect="1"/>
          </p:cNvPicPr>
          <p:nvPr/>
        </p:nvPicPr>
        <p:blipFill>
          <a:blip r:embed="rId3"/>
          <a:srcRect b="56208"/>
          <a:stretch>
            <a:fillRect/>
          </a:stretch>
        </p:blipFill>
        <p:spPr>
          <a:xfrm>
            <a:off x="2487704" y="3559830"/>
            <a:ext cx="7948603" cy="3162703"/>
          </a:xfrm>
          <a:prstGeom prst="rect">
            <a:avLst/>
          </a:prstGeom>
        </p:spPr>
      </p:pic>
    </p:spTree>
    <p:extLst>
      <p:ext uri="{BB962C8B-B14F-4D97-AF65-F5344CB8AC3E}">
        <p14:creationId xmlns:p14="http://schemas.microsoft.com/office/powerpoint/2010/main" val="844601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4" name="表格 3"/>
          <p:cNvGraphicFramePr/>
          <p:nvPr>
            <p:extLst/>
          </p:nvPr>
        </p:nvGraphicFramePr>
        <p:xfrm>
          <a:off x="1961090" y="787190"/>
          <a:ext cx="7961842" cy="5308808"/>
        </p:xfrm>
        <a:graphic>
          <a:graphicData uri="http://schemas.openxmlformats.org/drawingml/2006/table">
            <a:tbl>
              <a:tblPr firstRow="1" bandRow="1">
                <a:tableStyleId>{5940675A-B579-460E-94D1-54222C63F5DA}</a:tableStyleId>
              </a:tblPr>
              <a:tblGrid>
                <a:gridCol w="2613975"/>
                <a:gridCol w="2693920"/>
                <a:gridCol w="2653947"/>
              </a:tblGrid>
              <a:tr h="663601">
                <a:tc>
                  <a:txBody>
                    <a:bodyPr/>
                    <a:lstStyle/>
                    <a:p>
                      <a:pPr algn="ctr">
                        <a:buNone/>
                      </a:pPr>
                      <a:r>
                        <a:rPr lang="zh-CN" altLang="en-US" sz="2400">
                          <a:latin typeface="Microsoft YaHei" charset="-122"/>
                          <a:ea typeface="Microsoft YaHei" charset="-122"/>
                          <a:cs typeface="Microsoft YaHei" charset="-122"/>
                        </a:rPr>
                        <a:t>目的</a:t>
                      </a:r>
                    </a:p>
                  </a:txBody>
                  <a:tcPr/>
                </a:tc>
                <a:tc>
                  <a:txBody>
                    <a:bodyPr/>
                    <a:lstStyle/>
                    <a:p>
                      <a:pPr algn="ctr">
                        <a:buNone/>
                      </a:pPr>
                      <a:r>
                        <a:rPr lang="zh-CN" altLang="en-US" sz="2400">
                          <a:latin typeface="Microsoft YaHei" charset="-122"/>
                          <a:ea typeface="Microsoft YaHei" charset="-122"/>
                          <a:cs typeface="Microsoft YaHei" charset="-122"/>
                        </a:rPr>
                        <a:t>下一跳</a:t>
                      </a:r>
                    </a:p>
                  </a:txBody>
                  <a:tcPr/>
                </a:tc>
                <a:tc>
                  <a:txBody>
                    <a:bodyPr/>
                    <a:lstStyle/>
                    <a:p>
                      <a:pPr algn="ctr">
                        <a:buNone/>
                      </a:pPr>
                      <a:r>
                        <a:rPr lang="zh-CN" altLang="en-US" sz="2400">
                          <a:latin typeface="Microsoft YaHei" charset="-122"/>
                          <a:ea typeface="Microsoft YaHei" charset="-122"/>
                          <a:cs typeface="Microsoft YaHei" charset="-122"/>
                        </a:rPr>
                        <a:t>代价</a:t>
                      </a:r>
                    </a:p>
                  </a:txBody>
                  <a:tcPr/>
                </a:tc>
              </a:tr>
              <a:tr h="663601">
                <a:tc>
                  <a:txBody>
                    <a:bodyPr/>
                    <a:lstStyle/>
                    <a:p>
                      <a:pPr algn="ctr">
                        <a:buNone/>
                      </a:pPr>
                      <a:r>
                        <a:rPr lang="en-US" altLang="zh-CN" sz="2400">
                          <a:latin typeface="Microsoft YaHei" charset="-122"/>
                          <a:ea typeface="Microsoft YaHei" charset="-122"/>
                          <a:cs typeface="Microsoft YaHei" charset="-122"/>
                        </a:rPr>
                        <a:t>s</a:t>
                      </a:r>
                    </a:p>
                  </a:txBody>
                  <a:tcPr/>
                </a:tc>
                <a:tc>
                  <a:txBody>
                    <a:bodyPr/>
                    <a:lstStyle/>
                    <a:p>
                      <a:pPr algn="ctr">
                        <a:buNone/>
                      </a:pPr>
                      <a:r>
                        <a:rPr lang="en-US" altLang="zh-CN" sz="2400">
                          <a:latin typeface="Microsoft YaHei" charset="-122"/>
                          <a:ea typeface="Microsoft YaHei" charset="-122"/>
                          <a:cs typeface="Microsoft YaHei" charset="-122"/>
                        </a:rPr>
                        <a:t>(1)</a:t>
                      </a:r>
                    </a:p>
                  </a:txBody>
                  <a:tcPr/>
                </a:tc>
                <a:tc>
                  <a:txBody>
                    <a:bodyPr/>
                    <a:lstStyle/>
                    <a:p>
                      <a:pPr algn="ctr">
                        <a:buNone/>
                      </a:pPr>
                      <a:r>
                        <a:rPr lang="en-US" altLang="zh-CN" sz="2400">
                          <a:latin typeface="Microsoft YaHei" charset="-122"/>
                          <a:ea typeface="Microsoft YaHei" charset="-122"/>
                          <a:cs typeface="Microsoft YaHei" charset="-122"/>
                        </a:rPr>
                        <a:t>(2)</a:t>
                      </a:r>
                    </a:p>
                  </a:txBody>
                  <a:tcPr/>
                </a:tc>
              </a:tr>
              <a:tr h="663601">
                <a:tc>
                  <a:txBody>
                    <a:bodyPr/>
                    <a:lstStyle/>
                    <a:p>
                      <a:pPr algn="ctr">
                        <a:buNone/>
                      </a:pPr>
                      <a:r>
                        <a:rPr lang="en-US" altLang="zh-CN" sz="2400">
                          <a:latin typeface="Microsoft YaHei" charset="-122"/>
                          <a:ea typeface="Microsoft YaHei" charset="-122"/>
                          <a:cs typeface="Microsoft YaHei" charset="-122"/>
                        </a:rPr>
                        <a:t>t</a:t>
                      </a:r>
                    </a:p>
                  </a:txBody>
                  <a:tcPr/>
                </a:tc>
                <a:tc>
                  <a:txBody>
                    <a:bodyPr/>
                    <a:lstStyle/>
                    <a:p>
                      <a:pPr algn="ctr">
                        <a:buNone/>
                      </a:pPr>
                      <a:r>
                        <a:rPr lang="en-US" altLang="zh-CN" sz="2400">
                          <a:latin typeface="Microsoft YaHei" charset="-122"/>
                          <a:ea typeface="Microsoft YaHei" charset="-122"/>
                          <a:cs typeface="Microsoft YaHei" charset="-122"/>
                        </a:rPr>
                        <a:t>(3)</a:t>
                      </a:r>
                    </a:p>
                  </a:txBody>
                  <a:tcPr/>
                </a:tc>
                <a:tc>
                  <a:txBody>
                    <a:bodyPr/>
                    <a:lstStyle/>
                    <a:p>
                      <a:pPr algn="ctr">
                        <a:buNone/>
                      </a:pPr>
                      <a:r>
                        <a:rPr lang="en-US" altLang="zh-CN" sz="2400">
                          <a:latin typeface="Microsoft YaHei" charset="-122"/>
                          <a:ea typeface="Microsoft YaHei" charset="-122"/>
                          <a:cs typeface="Microsoft YaHei" charset="-122"/>
                        </a:rPr>
                        <a:t>(4)</a:t>
                      </a:r>
                    </a:p>
                  </a:txBody>
                  <a:tcPr/>
                </a:tc>
              </a:tr>
              <a:tr h="663601">
                <a:tc>
                  <a:txBody>
                    <a:bodyPr/>
                    <a:lstStyle/>
                    <a:p>
                      <a:pPr algn="ctr">
                        <a:buNone/>
                      </a:pPr>
                      <a:r>
                        <a:rPr lang="en-US" altLang="zh-CN" sz="2400">
                          <a:latin typeface="Microsoft YaHei" charset="-122"/>
                          <a:ea typeface="Microsoft YaHei" charset="-122"/>
                          <a:cs typeface="Microsoft YaHei" charset="-122"/>
                        </a:rPr>
                        <a:t>u</a:t>
                      </a:r>
                    </a:p>
                  </a:txBody>
                  <a:tcPr/>
                </a:tc>
                <a:tc>
                  <a:txBody>
                    <a:bodyPr/>
                    <a:lstStyle/>
                    <a:p>
                      <a:pPr algn="ctr">
                        <a:buNone/>
                      </a:pPr>
                      <a:r>
                        <a:rPr lang="en-US" altLang="zh-CN" sz="2400">
                          <a:latin typeface="Microsoft YaHei" charset="-122"/>
                          <a:ea typeface="Microsoft YaHei" charset="-122"/>
                          <a:cs typeface="Microsoft YaHei" charset="-122"/>
                        </a:rPr>
                        <a:t>(5)</a:t>
                      </a:r>
                    </a:p>
                  </a:txBody>
                  <a:tcPr/>
                </a:tc>
                <a:tc>
                  <a:txBody>
                    <a:bodyPr/>
                    <a:lstStyle/>
                    <a:p>
                      <a:pPr algn="ctr">
                        <a:buNone/>
                      </a:pPr>
                      <a:r>
                        <a:rPr lang="en-US" altLang="zh-CN" sz="2400">
                          <a:latin typeface="Microsoft YaHei" charset="-122"/>
                          <a:ea typeface="Microsoft YaHei" charset="-122"/>
                          <a:cs typeface="Microsoft YaHei" charset="-122"/>
                        </a:rPr>
                        <a:t>(6)</a:t>
                      </a:r>
                    </a:p>
                  </a:txBody>
                  <a:tcPr/>
                </a:tc>
              </a:tr>
              <a:tr h="663601">
                <a:tc>
                  <a:txBody>
                    <a:bodyPr/>
                    <a:lstStyle/>
                    <a:p>
                      <a:pPr algn="ctr">
                        <a:buNone/>
                      </a:pPr>
                      <a:r>
                        <a:rPr lang="en-US" altLang="zh-CN" sz="2400">
                          <a:latin typeface="Microsoft YaHei" charset="-122"/>
                          <a:ea typeface="Microsoft YaHei" charset="-122"/>
                          <a:cs typeface="Microsoft YaHei" charset="-122"/>
                        </a:rPr>
                        <a:t>v</a:t>
                      </a:r>
                    </a:p>
                  </a:txBody>
                  <a:tcPr/>
                </a:tc>
                <a:tc>
                  <a:txBody>
                    <a:bodyPr/>
                    <a:lstStyle/>
                    <a:p>
                      <a:pPr algn="ctr">
                        <a:buNone/>
                      </a:pPr>
                      <a:r>
                        <a:rPr lang="en-US" altLang="zh-CN" sz="2400">
                          <a:latin typeface="Microsoft YaHei" charset="-122"/>
                          <a:ea typeface="Microsoft YaHei" charset="-122"/>
                          <a:cs typeface="Microsoft YaHei" charset="-122"/>
                        </a:rPr>
                        <a:t>(7)</a:t>
                      </a:r>
                    </a:p>
                  </a:txBody>
                  <a:tcPr/>
                </a:tc>
                <a:tc>
                  <a:txBody>
                    <a:bodyPr/>
                    <a:lstStyle/>
                    <a:p>
                      <a:pPr algn="ctr">
                        <a:buNone/>
                      </a:pPr>
                      <a:r>
                        <a:rPr lang="en-US" altLang="zh-CN" sz="2400">
                          <a:latin typeface="Microsoft YaHei" charset="-122"/>
                          <a:ea typeface="Microsoft YaHei" charset="-122"/>
                          <a:cs typeface="Microsoft YaHei" charset="-122"/>
                        </a:rPr>
                        <a:t>(8)</a:t>
                      </a:r>
                    </a:p>
                  </a:txBody>
                  <a:tcPr/>
                </a:tc>
              </a:tr>
              <a:tr h="663601">
                <a:tc>
                  <a:txBody>
                    <a:bodyPr/>
                    <a:lstStyle/>
                    <a:p>
                      <a:pPr algn="ctr">
                        <a:buNone/>
                      </a:pPr>
                      <a:r>
                        <a:rPr lang="en-US" altLang="zh-CN" sz="2400">
                          <a:latin typeface="Microsoft YaHei" charset="-122"/>
                          <a:ea typeface="Microsoft YaHei" charset="-122"/>
                          <a:cs typeface="Microsoft YaHei" charset="-122"/>
                        </a:rPr>
                        <a:t>w</a:t>
                      </a:r>
                    </a:p>
                  </a:txBody>
                  <a:tcPr/>
                </a:tc>
                <a:tc>
                  <a:txBody>
                    <a:bodyPr/>
                    <a:lstStyle/>
                    <a:p>
                      <a:pPr algn="ctr">
                        <a:buNone/>
                      </a:pPr>
                      <a:r>
                        <a:rPr lang="en-US" altLang="zh-CN" sz="2400">
                          <a:latin typeface="Microsoft YaHei" charset="-122"/>
                          <a:ea typeface="Microsoft YaHei" charset="-122"/>
                          <a:cs typeface="Microsoft YaHei" charset="-122"/>
                        </a:rPr>
                        <a:t>w</a:t>
                      </a:r>
                    </a:p>
                  </a:txBody>
                  <a:tcPr/>
                </a:tc>
                <a:tc>
                  <a:txBody>
                    <a:bodyPr/>
                    <a:lstStyle/>
                    <a:p>
                      <a:pPr algn="ctr">
                        <a:buNone/>
                      </a:pPr>
                      <a:r>
                        <a:rPr lang="en-US" altLang="zh-CN" sz="2400">
                          <a:latin typeface="Microsoft YaHei" charset="-122"/>
                          <a:ea typeface="Microsoft YaHei" charset="-122"/>
                          <a:cs typeface="Microsoft YaHei" charset="-122"/>
                        </a:rPr>
                        <a:t>1</a:t>
                      </a:r>
                    </a:p>
                  </a:txBody>
                  <a:tcPr/>
                </a:tc>
              </a:tr>
              <a:tr h="663601">
                <a:tc>
                  <a:txBody>
                    <a:bodyPr/>
                    <a:lstStyle/>
                    <a:p>
                      <a:pPr algn="ctr">
                        <a:buNone/>
                      </a:pPr>
                      <a:r>
                        <a:rPr lang="en-US" altLang="zh-CN" sz="2400">
                          <a:latin typeface="Microsoft YaHei" charset="-122"/>
                          <a:ea typeface="Microsoft YaHei" charset="-122"/>
                          <a:cs typeface="Microsoft YaHei" charset="-122"/>
                        </a:rPr>
                        <a:t>y</a:t>
                      </a:r>
                    </a:p>
                  </a:txBody>
                  <a:tcPr/>
                </a:tc>
                <a:tc>
                  <a:txBody>
                    <a:bodyPr/>
                    <a:lstStyle/>
                    <a:p>
                      <a:pPr algn="ctr">
                        <a:buNone/>
                      </a:pPr>
                      <a:r>
                        <a:rPr lang="en-US" altLang="zh-CN" sz="2400">
                          <a:latin typeface="Microsoft YaHei" charset="-122"/>
                          <a:ea typeface="Microsoft YaHei" charset="-122"/>
                          <a:cs typeface="Microsoft YaHei" charset="-122"/>
                        </a:rPr>
                        <a:t>(9)</a:t>
                      </a:r>
                    </a:p>
                  </a:txBody>
                  <a:tcPr/>
                </a:tc>
                <a:tc>
                  <a:txBody>
                    <a:bodyPr/>
                    <a:lstStyle/>
                    <a:p>
                      <a:pPr algn="ctr">
                        <a:buNone/>
                      </a:pPr>
                      <a:r>
                        <a:rPr lang="en-US" altLang="zh-CN" sz="2400">
                          <a:latin typeface="Microsoft YaHei" charset="-122"/>
                          <a:ea typeface="Microsoft YaHei" charset="-122"/>
                          <a:cs typeface="Microsoft YaHei" charset="-122"/>
                        </a:rPr>
                        <a:t>(10)</a:t>
                      </a:r>
                    </a:p>
                  </a:txBody>
                  <a:tcPr/>
                </a:tc>
              </a:tr>
              <a:tr h="663601">
                <a:tc>
                  <a:txBody>
                    <a:bodyPr/>
                    <a:lstStyle/>
                    <a:p>
                      <a:pPr algn="ctr">
                        <a:buNone/>
                      </a:pPr>
                      <a:r>
                        <a:rPr lang="en-US" altLang="zh-CN" sz="2400">
                          <a:latin typeface="Microsoft YaHei" charset="-122"/>
                          <a:ea typeface="Microsoft YaHei" charset="-122"/>
                          <a:cs typeface="Microsoft YaHei" charset="-122"/>
                        </a:rPr>
                        <a:t>z</a:t>
                      </a:r>
                    </a:p>
                  </a:txBody>
                  <a:tcPr/>
                </a:tc>
                <a:tc>
                  <a:txBody>
                    <a:bodyPr/>
                    <a:lstStyle/>
                    <a:p>
                      <a:pPr algn="ctr">
                        <a:buNone/>
                      </a:pPr>
                      <a:r>
                        <a:rPr lang="en-US" altLang="zh-CN" sz="2400">
                          <a:latin typeface="Microsoft YaHei" charset="-122"/>
                          <a:ea typeface="Microsoft YaHei" charset="-122"/>
                          <a:cs typeface="Microsoft YaHei" charset="-122"/>
                        </a:rPr>
                        <a:t>(11)</a:t>
                      </a:r>
                    </a:p>
                  </a:txBody>
                  <a:tcPr/>
                </a:tc>
                <a:tc>
                  <a:txBody>
                    <a:bodyPr/>
                    <a:lstStyle/>
                    <a:p>
                      <a:pPr algn="ctr">
                        <a:buNone/>
                      </a:pPr>
                      <a:r>
                        <a:rPr lang="en-US" altLang="zh-CN" sz="2400" dirty="0">
                          <a:latin typeface="Microsoft YaHei" charset="-122"/>
                          <a:ea typeface="Microsoft YaHei" charset="-122"/>
                          <a:cs typeface="Microsoft YaHei" charset="-122"/>
                        </a:rPr>
                        <a:t>(12)</a:t>
                      </a:r>
                    </a:p>
                  </a:txBody>
                  <a:tcPr/>
                </a:tc>
              </a:tr>
            </a:tbl>
          </a:graphicData>
        </a:graphic>
      </p:graphicFrame>
    </p:spTree>
    <p:extLst>
      <p:ext uri="{BB962C8B-B14F-4D97-AF65-F5344CB8AC3E}">
        <p14:creationId xmlns:p14="http://schemas.microsoft.com/office/powerpoint/2010/main" val="1406275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4" name="表格 3"/>
          <p:cNvGraphicFramePr/>
          <p:nvPr>
            <p:extLst/>
          </p:nvPr>
        </p:nvGraphicFramePr>
        <p:xfrm>
          <a:off x="1961090" y="787190"/>
          <a:ext cx="7961842" cy="5383475"/>
        </p:xfrm>
        <a:graphic>
          <a:graphicData uri="http://schemas.openxmlformats.org/drawingml/2006/table">
            <a:tbl>
              <a:tblPr firstRow="1" bandRow="1">
                <a:tableStyleId>{5940675A-B579-460E-94D1-54222C63F5DA}</a:tableStyleId>
              </a:tblPr>
              <a:tblGrid>
                <a:gridCol w="2613975"/>
                <a:gridCol w="2693920"/>
                <a:gridCol w="2653947"/>
              </a:tblGrid>
              <a:tr h="663601">
                <a:tc>
                  <a:txBody>
                    <a:bodyPr/>
                    <a:lstStyle/>
                    <a:p>
                      <a:pPr algn="ctr">
                        <a:buNone/>
                      </a:pPr>
                      <a:r>
                        <a:rPr lang="zh-CN" altLang="en-US" sz="2400" dirty="0">
                          <a:latin typeface="Microsoft YaHei" charset="-122"/>
                          <a:ea typeface="Microsoft YaHei" charset="-122"/>
                          <a:cs typeface="Microsoft YaHei" charset="-122"/>
                        </a:rPr>
                        <a:t>目的</a:t>
                      </a:r>
                    </a:p>
                  </a:txBody>
                  <a:tcPr/>
                </a:tc>
                <a:tc>
                  <a:txBody>
                    <a:bodyPr/>
                    <a:lstStyle/>
                    <a:p>
                      <a:pPr algn="ctr">
                        <a:buNone/>
                      </a:pPr>
                      <a:r>
                        <a:rPr lang="zh-CN" altLang="en-US" sz="2400">
                          <a:latin typeface="Microsoft YaHei" charset="-122"/>
                          <a:ea typeface="Microsoft YaHei" charset="-122"/>
                          <a:cs typeface="Microsoft YaHei" charset="-122"/>
                        </a:rPr>
                        <a:t>下一跳</a:t>
                      </a:r>
                    </a:p>
                  </a:txBody>
                  <a:tcPr/>
                </a:tc>
                <a:tc>
                  <a:txBody>
                    <a:bodyPr/>
                    <a:lstStyle/>
                    <a:p>
                      <a:pPr algn="ctr">
                        <a:buNone/>
                      </a:pPr>
                      <a:r>
                        <a:rPr lang="zh-CN" altLang="en-US" sz="2400">
                          <a:latin typeface="Microsoft YaHei" charset="-122"/>
                          <a:ea typeface="Microsoft YaHei" charset="-122"/>
                          <a:cs typeface="Microsoft YaHei" charset="-122"/>
                        </a:rPr>
                        <a:t>代价</a:t>
                      </a:r>
                    </a:p>
                  </a:txBody>
                  <a:tcPr/>
                </a:tc>
              </a:tr>
              <a:tr h="663601">
                <a:tc>
                  <a:txBody>
                    <a:bodyPr/>
                    <a:lstStyle/>
                    <a:p>
                      <a:pPr algn="ctr">
                        <a:buNone/>
                      </a:pPr>
                      <a:r>
                        <a:rPr lang="en-US" altLang="zh-CN" sz="2400">
                          <a:latin typeface="Microsoft YaHei" charset="-122"/>
                          <a:ea typeface="Microsoft YaHei" charset="-122"/>
                          <a:cs typeface="Microsoft YaHei" charset="-122"/>
                        </a:rPr>
                        <a:t>s</a:t>
                      </a:r>
                    </a:p>
                  </a:txBody>
                  <a:tcPr/>
                </a:tc>
                <a:tc>
                  <a:txBody>
                    <a:bodyPr/>
                    <a:lstStyle/>
                    <a:p>
                      <a:pPr algn="ctr">
                        <a:buNone/>
                      </a:pPr>
                      <a:r>
                        <a:rPr lang="en-US" altLang="zh-CN" sz="2400" b="1" dirty="0" smtClean="0">
                          <a:latin typeface="Microsoft YaHei" charset="-122"/>
                          <a:ea typeface="Microsoft YaHei" charset="-122"/>
                          <a:cs typeface="Microsoft YaHei" charset="-122"/>
                        </a:rPr>
                        <a:t>w</a:t>
                      </a:r>
                      <a:endParaRPr lang="en-US" altLang="zh-CN" sz="2400" b="1" dirty="0">
                        <a:latin typeface="Microsoft YaHei" charset="-122"/>
                        <a:ea typeface="Microsoft YaHei" charset="-122"/>
                        <a:cs typeface="Microsoft YaHei" charset="-122"/>
                      </a:endParaRPr>
                    </a:p>
                  </a:txBody>
                  <a:tcPr/>
                </a:tc>
                <a:tc>
                  <a:txBody>
                    <a:bodyPr/>
                    <a:lstStyle/>
                    <a:p>
                      <a:pPr algn="ctr">
                        <a:buNone/>
                      </a:pPr>
                      <a:r>
                        <a:rPr lang="en-US" altLang="zh-CN" sz="2400" b="1" dirty="0" smtClean="0">
                          <a:latin typeface="Microsoft YaHei" charset="-122"/>
                          <a:ea typeface="Microsoft YaHei" charset="-122"/>
                          <a:cs typeface="Microsoft YaHei" charset="-122"/>
                        </a:rPr>
                        <a:t>6</a:t>
                      </a:r>
                      <a:endParaRPr lang="en-US" altLang="zh-CN" sz="2400" b="1" dirty="0">
                        <a:latin typeface="Microsoft YaHei" charset="-122"/>
                        <a:ea typeface="Microsoft YaHei" charset="-122"/>
                        <a:cs typeface="Microsoft YaHei" charset="-122"/>
                      </a:endParaRPr>
                    </a:p>
                  </a:txBody>
                  <a:tcPr/>
                </a:tc>
              </a:tr>
              <a:tr h="663601">
                <a:tc>
                  <a:txBody>
                    <a:bodyPr/>
                    <a:lstStyle/>
                    <a:p>
                      <a:pPr algn="ctr">
                        <a:buNone/>
                      </a:pPr>
                      <a:r>
                        <a:rPr lang="en-US" altLang="zh-CN" sz="2400">
                          <a:latin typeface="Microsoft YaHei" charset="-122"/>
                          <a:ea typeface="Microsoft YaHei" charset="-122"/>
                          <a:cs typeface="Microsoft YaHei" charset="-122"/>
                        </a:rPr>
                        <a:t>t</a:t>
                      </a:r>
                    </a:p>
                  </a:txBody>
                  <a:tcPr/>
                </a:tc>
                <a:tc>
                  <a:txBody>
                    <a:bodyPr/>
                    <a:lstStyle/>
                    <a:p>
                      <a:pPr algn="ctr">
                        <a:buNone/>
                      </a:pPr>
                      <a:r>
                        <a:rPr lang="en-US" altLang="zh-CN" sz="2400" b="1" dirty="0" smtClean="0">
                          <a:latin typeface="Microsoft YaHei" charset="-122"/>
                          <a:ea typeface="Microsoft YaHei" charset="-122"/>
                          <a:cs typeface="Microsoft YaHei" charset="-122"/>
                        </a:rPr>
                        <a:t>w</a:t>
                      </a:r>
                      <a:endParaRPr lang="en-US" altLang="zh-CN" sz="2400" b="1" dirty="0">
                        <a:latin typeface="Microsoft YaHei" charset="-122"/>
                        <a:ea typeface="Microsoft YaHei" charset="-122"/>
                        <a:cs typeface="Microsoft YaHei" charset="-122"/>
                      </a:endParaRPr>
                    </a:p>
                  </a:txBody>
                  <a:tcPr/>
                </a:tc>
                <a:tc>
                  <a:txBody>
                    <a:bodyPr/>
                    <a:lstStyle/>
                    <a:p>
                      <a:pPr algn="ctr">
                        <a:buNone/>
                      </a:pPr>
                      <a:r>
                        <a:rPr lang="en-US" altLang="zh-CN" sz="2400" b="1" dirty="0" smtClean="0">
                          <a:latin typeface="Microsoft YaHei" charset="-122"/>
                          <a:ea typeface="Microsoft YaHei" charset="-122"/>
                          <a:cs typeface="Microsoft YaHei" charset="-122"/>
                        </a:rPr>
                        <a:t>5</a:t>
                      </a:r>
                      <a:endParaRPr lang="en-US" altLang="zh-CN" sz="2400" b="1" dirty="0">
                        <a:latin typeface="Microsoft YaHei" charset="-122"/>
                        <a:ea typeface="Microsoft YaHei" charset="-122"/>
                        <a:cs typeface="Microsoft YaHei" charset="-122"/>
                      </a:endParaRPr>
                    </a:p>
                  </a:txBody>
                  <a:tcPr/>
                </a:tc>
              </a:tr>
              <a:tr h="663601">
                <a:tc>
                  <a:txBody>
                    <a:bodyPr/>
                    <a:lstStyle/>
                    <a:p>
                      <a:pPr algn="ctr">
                        <a:buNone/>
                      </a:pPr>
                      <a:r>
                        <a:rPr lang="en-US" altLang="zh-CN" sz="2400">
                          <a:latin typeface="Microsoft YaHei" charset="-122"/>
                          <a:ea typeface="Microsoft YaHei" charset="-122"/>
                          <a:cs typeface="Microsoft YaHei" charset="-122"/>
                        </a:rPr>
                        <a:t>u</a:t>
                      </a:r>
                    </a:p>
                  </a:txBody>
                  <a:tcPr/>
                </a:tc>
                <a:tc>
                  <a:txBody>
                    <a:bodyPr/>
                    <a:lstStyle/>
                    <a:p>
                      <a:pPr algn="ctr">
                        <a:buNone/>
                      </a:pPr>
                      <a:r>
                        <a:rPr lang="en-US" altLang="zh-CN" sz="2400" b="1" dirty="0" smtClean="0">
                          <a:latin typeface="Microsoft YaHei" charset="-122"/>
                          <a:ea typeface="Microsoft YaHei" charset="-122"/>
                          <a:cs typeface="Microsoft YaHei" charset="-122"/>
                        </a:rPr>
                        <a:t>w</a:t>
                      </a:r>
                      <a:endParaRPr lang="en-US" altLang="zh-CN" sz="2400" b="1" dirty="0">
                        <a:latin typeface="Microsoft YaHei" charset="-122"/>
                        <a:ea typeface="Microsoft YaHei" charset="-122"/>
                        <a:cs typeface="Microsoft YaHei" charset="-122"/>
                      </a:endParaRPr>
                    </a:p>
                  </a:txBody>
                  <a:tcPr/>
                </a:tc>
                <a:tc>
                  <a:txBody>
                    <a:bodyPr/>
                    <a:lstStyle/>
                    <a:p>
                      <a:pPr algn="ctr">
                        <a:buNone/>
                      </a:pPr>
                      <a:r>
                        <a:rPr lang="en-US" altLang="zh-CN" sz="2400" b="1" dirty="0" smtClean="0">
                          <a:latin typeface="Microsoft YaHei" charset="-122"/>
                          <a:ea typeface="Microsoft YaHei" charset="-122"/>
                          <a:cs typeface="Microsoft YaHei" charset="-122"/>
                        </a:rPr>
                        <a:t>3</a:t>
                      </a:r>
                      <a:endParaRPr lang="en-US" altLang="zh-CN" sz="2400" b="1" dirty="0">
                        <a:latin typeface="Microsoft YaHei" charset="-122"/>
                        <a:ea typeface="Microsoft YaHei" charset="-122"/>
                        <a:cs typeface="Microsoft YaHei" charset="-122"/>
                      </a:endParaRPr>
                    </a:p>
                  </a:txBody>
                  <a:tcPr/>
                </a:tc>
              </a:tr>
              <a:tr h="663601">
                <a:tc>
                  <a:txBody>
                    <a:bodyPr/>
                    <a:lstStyle/>
                    <a:p>
                      <a:pPr algn="ctr">
                        <a:buNone/>
                      </a:pPr>
                      <a:r>
                        <a:rPr lang="en-US" altLang="zh-CN" sz="2400">
                          <a:latin typeface="Microsoft YaHei" charset="-122"/>
                          <a:ea typeface="Microsoft YaHei" charset="-122"/>
                          <a:cs typeface="Microsoft YaHei" charset="-122"/>
                        </a:rPr>
                        <a:t>v</a:t>
                      </a:r>
                    </a:p>
                  </a:txBody>
                  <a:tcPr/>
                </a:tc>
                <a:tc>
                  <a:txBody>
                    <a:bodyPr/>
                    <a:lstStyle/>
                    <a:p>
                      <a:pPr algn="ctr">
                        <a:buNone/>
                      </a:pPr>
                      <a:r>
                        <a:rPr lang="en-US" altLang="zh-CN" sz="2400" b="1" dirty="0" smtClean="0">
                          <a:latin typeface="Microsoft YaHei" charset="-122"/>
                          <a:ea typeface="Microsoft YaHei" charset="-122"/>
                          <a:cs typeface="Microsoft YaHei" charset="-122"/>
                        </a:rPr>
                        <a:t>w</a:t>
                      </a:r>
                      <a:endParaRPr lang="en-US" altLang="zh-CN" sz="2400" b="1" dirty="0">
                        <a:latin typeface="Microsoft YaHei" charset="-122"/>
                        <a:ea typeface="Microsoft YaHei" charset="-122"/>
                        <a:cs typeface="Microsoft YaHei" charset="-122"/>
                      </a:endParaRPr>
                    </a:p>
                  </a:txBody>
                  <a:tcPr/>
                </a:tc>
                <a:tc>
                  <a:txBody>
                    <a:bodyPr/>
                    <a:lstStyle/>
                    <a:p>
                      <a:pPr algn="ctr">
                        <a:buNone/>
                      </a:pPr>
                      <a:r>
                        <a:rPr lang="en-US" altLang="zh-CN" sz="2400" b="1" dirty="0" smtClean="0">
                          <a:latin typeface="Microsoft YaHei" charset="-122"/>
                          <a:ea typeface="Microsoft YaHei" charset="-122"/>
                          <a:cs typeface="Microsoft YaHei" charset="-122"/>
                        </a:rPr>
                        <a:t>2</a:t>
                      </a:r>
                      <a:endParaRPr lang="en-US" altLang="zh-CN" sz="2400" b="1" dirty="0">
                        <a:latin typeface="Microsoft YaHei" charset="-122"/>
                        <a:ea typeface="Microsoft YaHei" charset="-122"/>
                        <a:cs typeface="Microsoft YaHei" charset="-122"/>
                      </a:endParaRPr>
                    </a:p>
                  </a:txBody>
                  <a:tcPr/>
                </a:tc>
              </a:tr>
              <a:tr h="738268">
                <a:tc>
                  <a:txBody>
                    <a:bodyPr/>
                    <a:lstStyle/>
                    <a:p>
                      <a:pPr algn="ctr">
                        <a:buNone/>
                      </a:pPr>
                      <a:r>
                        <a:rPr lang="en-US" altLang="zh-CN" sz="2400">
                          <a:latin typeface="Microsoft YaHei" charset="-122"/>
                          <a:ea typeface="Microsoft YaHei" charset="-122"/>
                          <a:cs typeface="Microsoft YaHei" charset="-122"/>
                        </a:rPr>
                        <a:t>w</a:t>
                      </a:r>
                    </a:p>
                  </a:txBody>
                  <a:tcPr/>
                </a:tc>
                <a:tc>
                  <a:txBody>
                    <a:bodyPr/>
                    <a:lstStyle/>
                    <a:p>
                      <a:pPr algn="ctr">
                        <a:buNone/>
                      </a:pPr>
                      <a:r>
                        <a:rPr lang="en-US" altLang="zh-CN" sz="2400">
                          <a:latin typeface="Microsoft YaHei" charset="-122"/>
                          <a:ea typeface="Microsoft YaHei" charset="-122"/>
                          <a:cs typeface="Microsoft YaHei" charset="-122"/>
                        </a:rPr>
                        <a:t>w</a:t>
                      </a:r>
                    </a:p>
                  </a:txBody>
                  <a:tcPr/>
                </a:tc>
                <a:tc>
                  <a:txBody>
                    <a:bodyPr/>
                    <a:lstStyle/>
                    <a:p>
                      <a:pPr algn="ctr">
                        <a:buNone/>
                      </a:pPr>
                      <a:r>
                        <a:rPr lang="en-US" altLang="zh-CN" sz="2400">
                          <a:latin typeface="Microsoft YaHei" charset="-122"/>
                          <a:ea typeface="Microsoft YaHei" charset="-122"/>
                          <a:cs typeface="Microsoft YaHei" charset="-122"/>
                        </a:rPr>
                        <a:t>1</a:t>
                      </a:r>
                    </a:p>
                  </a:txBody>
                  <a:tcPr/>
                </a:tc>
              </a:tr>
              <a:tr h="663601">
                <a:tc>
                  <a:txBody>
                    <a:bodyPr/>
                    <a:lstStyle/>
                    <a:p>
                      <a:pPr algn="ctr">
                        <a:buNone/>
                      </a:pPr>
                      <a:r>
                        <a:rPr lang="en-US" altLang="zh-CN" sz="2400">
                          <a:latin typeface="Microsoft YaHei" charset="-122"/>
                          <a:ea typeface="Microsoft YaHei" charset="-122"/>
                          <a:cs typeface="Microsoft YaHei" charset="-122"/>
                        </a:rPr>
                        <a:t>y</a:t>
                      </a:r>
                    </a:p>
                  </a:txBody>
                  <a:tcPr/>
                </a:tc>
                <a:tc>
                  <a:txBody>
                    <a:bodyPr/>
                    <a:lstStyle/>
                    <a:p>
                      <a:pPr algn="ctr">
                        <a:buNone/>
                      </a:pPr>
                      <a:r>
                        <a:rPr lang="en-US" altLang="zh-CN" sz="2400" b="1" dirty="0" smtClean="0">
                          <a:latin typeface="Microsoft YaHei" charset="-122"/>
                          <a:ea typeface="Microsoft YaHei" charset="-122"/>
                          <a:cs typeface="Microsoft YaHei" charset="-122"/>
                        </a:rPr>
                        <a:t>w</a:t>
                      </a:r>
                      <a:endParaRPr lang="en-US" altLang="zh-CN" sz="2400" b="1" dirty="0">
                        <a:latin typeface="Microsoft YaHei" charset="-122"/>
                        <a:ea typeface="Microsoft YaHei" charset="-122"/>
                        <a:cs typeface="Microsoft YaHei" charset="-122"/>
                      </a:endParaRPr>
                    </a:p>
                  </a:txBody>
                  <a:tcPr/>
                </a:tc>
                <a:tc>
                  <a:txBody>
                    <a:bodyPr/>
                    <a:lstStyle/>
                    <a:p>
                      <a:pPr algn="ctr">
                        <a:buNone/>
                      </a:pPr>
                      <a:r>
                        <a:rPr lang="en-US" altLang="zh-CN" sz="2400" b="1" dirty="0" smtClean="0">
                          <a:latin typeface="Microsoft YaHei" charset="-122"/>
                          <a:ea typeface="Microsoft YaHei" charset="-122"/>
                          <a:cs typeface="Microsoft YaHei" charset="-122"/>
                        </a:rPr>
                        <a:t>3</a:t>
                      </a:r>
                      <a:endParaRPr lang="en-US" altLang="zh-CN" sz="2400" b="1" dirty="0">
                        <a:latin typeface="Microsoft YaHei" charset="-122"/>
                        <a:ea typeface="Microsoft YaHei" charset="-122"/>
                        <a:cs typeface="Microsoft YaHei" charset="-122"/>
                      </a:endParaRPr>
                    </a:p>
                  </a:txBody>
                  <a:tcPr/>
                </a:tc>
              </a:tr>
              <a:tr h="663601">
                <a:tc>
                  <a:txBody>
                    <a:bodyPr/>
                    <a:lstStyle/>
                    <a:p>
                      <a:pPr algn="ctr">
                        <a:buNone/>
                      </a:pPr>
                      <a:r>
                        <a:rPr lang="en-US" altLang="zh-CN" sz="2400">
                          <a:latin typeface="Microsoft YaHei" charset="-122"/>
                          <a:ea typeface="Microsoft YaHei" charset="-122"/>
                          <a:cs typeface="Microsoft YaHei" charset="-122"/>
                        </a:rPr>
                        <a:t>z</a:t>
                      </a:r>
                    </a:p>
                  </a:txBody>
                  <a:tcPr/>
                </a:tc>
                <a:tc>
                  <a:txBody>
                    <a:bodyPr/>
                    <a:lstStyle/>
                    <a:p>
                      <a:pPr algn="ctr">
                        <a:buNone/>
                      </a:pPr>
                      <a:r>
                        <a:rPr lang="en-US" altLang="zh-CN" sz="2400" b="1" dirty="0" smtClean="0">
                          <a:latin typeface="Microsoft YaHei" charset="-122"/>
                          <a:ea typeface="Microsoft YaHei" charset="-122"/>
                          <a:cs typeface="Microsoft YaHei" charset="-122"/>
                        </a:rPr>
                        <a:t>w</a:t>
                      </a:r>
                      <a:endParaRPr lang="en-US" altLang="zh-CN" sz="2400" b="1" dirty="0">
                        <a:latin typeface="Microsoft YaHei" charset="-122"/>
                        <a:ea typeface="Microsoft YaHei" charset="-122"/>
                        <a:cs typeface="Microsoft YaHei" charset="-122"/>
                      </a:endParaRPr>
                    </a:p>
                  </a:txBody>
                  <a:tcPr/>
                </a:tc>
                <a:tc>
                  <a:txBody>
                    <a:bodyPr/>
                    <a:lstStyle/>
                    <a:p>
                      <a:pPr algn="ctr">
                        <a:buNone/>
                      </a:pPr>
                      <a:r>
                        <a:rPr lang="en-US" altLang="zh-CN" sz="2400" b="1" dirty="0" smtClean="0">
                          <a:latin typeface="Microsoft YaHei" charset="-122"/>
                          <a:ea typeface="Microsoft YaHei" charset="-122"/>
                          <a:cs typeface="Microsoft YaHei" charset="-122"/>
                        </a:rPr>
                        <a:t>7</a:t>
                      </a:r>
                      <a:endParaRPr lang="en-US" altLang="zh-CN" sz="2400" b="1" dirty="0">
                        <a:latin typeface="Microsoft YaHei" charset="-122"/>
                        <a:ea typeface="Microsoft YaHei" charset="-122"/>
                        <a:cs typeface="Microsoft YaHei" charset="-122"/>
                      </a:endParaRPr>
                    </a:p>
                  </a:txBody>
                  <a:tcPr/>
                </a:tc>
              </a:tr>
            </a:tbl>
          </a:graphicData>
        </a:graphic>
      </p:graphicFrame>
      <p:sp>
        <p:nvSpPr>
          <p:cNvPr id="3" name="文本框 2"/>
          <p:cNvSpPr txBox="1"/>
          <p:nvPr/>
        </p:nvSpPr>
        <p:spPr>
          <a:xfrm>
            <a:off x="566104" y="510191"/>
            <a:ext cx="976948" cy="499624"/>
          </a:xfrm>
          <a:prstGeom prst="rect">
            <a:avLst/>
          </a:prstGeom>
          <a:noFill/>
        </p:spPr>
        <p:txBody>
          <a:bodyPr wrap="square" rtlCol="0" anchor="t">
            <a:spAutoFit/>
          </a:bodyPr>
          <a:lstStyle/>
          <a:p>
            <a:pPr fontAlgn="auto">
              <a:lnSpc>
                <a:spcPct val="150000"/>
              </a:lnSpc>
            </a:pPr>
            <a:r>
              <a:rPr lang="zh-CN" altLang="en-US" sz="2000" dirty="0" smtClean="0">
                <a:latin typeface="+mn-ea"/>
              </a:rPr>
              <a:t>答案：</a:t>
            </a:r>
            <a:endParaRPr lang="zh-CN" altLang="en-US" sz="2000" dirty="0">
              <a:latin typeface="+mn-ea"/>
            </a:endParaRPr>
          </a:p>
        </p:txBody>
      </p:sp>
    </p:spTree>
    <p:extLst>
      <p:ext uri="{BB962C8B-B14F-4D97-AF65-F5344CB8AC3E}">
        <p14:creationId xmlns:p14="http://schemas.microsoft.com/office/powerpoint/2010/main" val="381454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4600239" y="1727780"/>
            <a:ext cx="458517" cy="272568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6" name="矩形 15"/>
          <p:cNvSpPr/>
          <p:nvPr/>
        </p:nvSpPr>
        <p:spPr>
          <a:xfrm>
            <a:off x="1645584" y="2859789"/>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路由算法与路由协议</a:t>
            </a:r>
          </a:p>
        </p:txBody>
      </p:sp>
      <p:sp>
        <p:nvSpPr>
          <p:cNvPr id="17" name="矩形 16"/>
          <p:cNvSpPr/>
          <p:nvPr/>
        </p:nvSpPr>
        <p:spPr>
          <a:xfrm>
            <a:off x="5058756" y="1659460"/>
            <a:ext cx="3262432" cy="2862322"/>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路由选择算法的分类</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链路状态路由选择算法</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距离向量路由选择算法</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层次化路由选择</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rPr>
              <a:t>Internet</a:t>
            </a:r>
            <a:r>
              <a:rPr lang="zh-CN" altLang="en-US" sz="2400" dirty="0" smtClean="0">
                <a:latin typeface="Microsoft YaHei" charset="-122"/>
                <a:ea typeface="Microsoft YaHei" charset="-122"/>
                <a:cs typeface="Microsoft YaHei" charset="-122"/>
              </a:rPr>
              <a:t>路由选择协议</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1799985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436194" y="1385777"/>
            <a:ext cx="10002190" cy="1754326"/>
          </a:xfrm>
          <a:prstGeom prst="rect">
            <a:avLst/>
          </a:prstGeom>
          <a:noFill/>
        </p:spPr>
        <p:txBody>
          <a:bodyPr wrap="square" rtlCol="0">
            <a:spAutoFit/>
          </a:bodyPr>
          <a:lstStyle/>
          <a:p>
            <a:pP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距离</a:t>
            </a:r>
            <a:r>
              <a:rPr lang="zh-CN" altLang="en-US" sz="2400" dirty="0">
                <a:latin typeface="微软雅黑" panose="020B0503020204020204" charset="-122"/>
                <a:ea typeface="微软雅黑" panose="020B0503020204020204" charset="-122"/>
                <a:cs typeface="微软雅黑" panose="020B0503020204020204" charset="-122"/>
              </a:rPr>
              <a:t>向量路由选择</a:t>
            </a:r>
            <a:r>
              <a:rPr lang="zh-CN" altLang="en-US" sz="2400" dirty="0" smtClean="0">
                <a:latin typeface="微软雅黑" panose="020B0503020204020204" charset="-122"/>
                <a:ea typeface="微软雅黑" panose="020B0503020204020204" charset="-122"/>
                <a:cs typeface="微软雅黑" panose="020B0503020204020204" charset="-122"/>
              </a:rPr>
              <a:t>算法：基础</a:t>
            </a:r>
            <a:r>
              <a:rPr lang="zh-CN" altLang="en-US" sz="2400" dirty="0">
                <a:latin typeface="微软雅黑" panose="020B0503020204020204" charset="-122"/>
                <a:ea typeface="微软雅黑" panose="020B0503020204020204" charset="-122"/>
                <a:cs typeface="微软雅黑" panose="020B0503020204020204" charset="-122"/>
              </a:rPr>
              <a:t>是</a:t>
            </a:r>
            <a:r>
              <a:rPr lang="en-US" altLang="zh-CN" sz="2400" dirty="0">
                <a:latin typeface="微软雅黑" panose="020B0503020204020204" charset="-122"/>
                <a:ea typeface="微软雅黑" panose="020B0503020204020204" charset="-122"/>
                <a:cs typeface="微软雅黑" panose="020B0503020204020204" charset="-122"/>
              </a:rPr>
              <a:t>Bellman-Ford</a:t>
            </a:r>
            <a:r>
              <a:rPr lang="zh-CN" altLang="en-US" sz="2400" dirty="0">
                <a:latin typeface="微软雅黑" panose="020B0503020204020204" charset="-122"/>
                <a:ea typeface="微软雅黑" panose="020B0503020204020204" charset="-122"/>
                <a:cs typeface="微软雅黑" panose="020B0503020204020204" charset="-122"/>
              </a:rPr>
              <a:t>方程（简称</a:t>
            </a:r>
            <a:r>
              <a:rPr lang="en-US" altLang="zh-CN" sz="2400" dirty="0">
                <a:latin typeface="微软雅黑" panose="020B0503020204020204" charset="-122"/>
                <a:ea typeface="微软雅黑" panose="020B0503020204020204" charset="-122"/>
                <a:cs typeface="微软雅黑" panose="020B0503020204020204" charset="-122"/>
              </a:rPr>
              <a:t>B-F</a:t>
            </a:r>
            <a:r>
              <a:rPr lang="zh-CN" altLang="en-US" sz="2400" dirty="0">
                <a:latin typeface="微软雅黑" panose="020B0503020204020204" charset="-122"/>
                <a:ea typeface="微软雅黑" panose="020B0503020204020204" charset="-122"/>
                <a:cs typeface="微软雅黑" panose="020B0503020204020204" charset="-122"/>
              </a:rPr>
              <a:t>方程）。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令</a:t>
            </a:r>
            <a:r>
              <a:rPr lang="en-US" altLang="zh-CN" sz="2400" dirty="0">
                <a:latin typeface="微软雅黑" panose="020B0503020204020204" charset="-122"/>
                <a:ea typeface="微软雅黑" panose="020B0503020204020204" charset="-122"/>
                <a:cs typeface="微软雅黑" panose="020B0503020204020204" charset="-122"/>
              </a:rPr>
              <a:t>d</a:t>
            </a:r>
            <a:r>
              <a:rPr lang="en-US" altLang="zh-CN" sz="2400" baseline="-25000" dirty="0">
                <a:latin typeface="微软雅黑" panose="020B0503020204020204" charset="-122"/>
                <a:ea typeface="微软雅黑" panose="020B0503020204020204" charset="-122"/>
                <a:cs typeface="微软雅黑" panose="020B0503020204020204" charset="-122"/>
              </a:rPr>
              <a:t>x</a:t>
            </a:r>
            <a:r>
              <a:rPr lang="en-US" altLang="zh-CN" sz="2400" dirty="0">
                <a:latin typeface="微软雅黑" panose="020B0503020204020204" charset="-122"/>
                <a:ea typeface="微软雅黑" panose="020B0503020204020204" charset="-122"/>
                <a:cs typeface="微软雅黑" panose="020B0503020204020204" charset="-122"/>
              </a:rPr>
              <a:t>(y)</a:t>
            </a:r>
            <a:r>
              <a:rPr lang="zh-CN" altLang="en-US" sz="2400" dirty="0">
                <a:latin typeface="微软雅黑" panose="020B0503020204020204" charset="-122"/>
                <a:ea typeface="微软雅黑" panose="020B0503020204020204" charset="-122"/>
                <a:cs typeface="微软雅黑" panose="020B0503020204020204" charset="-122"/>
              </a:rPr>
              <a:t>表示结点</a:t>
            </a:r>
            <a:r>
              <a:rPr lang="en-US" altLang="zh-CN" sz="2400" dirty="0">
                <a:latin typeface="微软雅黑" panose="020B0503020204020204" charset="-122"/>
                <a:ea typeface="微软雅黑" panose="020B0503020204020204" charset="-122"/>
                <a:cs typeface="微软雅黑" panose="020B0503020204020204" charset="-122"/>
              </a:rPr>
              <a:t>x</a:t>
            </a:r>
            <a:r>
              <a:rPr lang="zh-CN" altLang="en-US" sz="2400" dirty="0">
                <a:latin typeface="微软雅黑" panose="020B0503020204020204" charset="-122"/>
                <a:ea typeface="微软雅黑" panose="020B0503020204020204" charset="-122"/>
                <a:cs typeface="微软雅黑" panose="020B0503020204020204" charset="-122"/>
              </a:rPr>
              <a:t>到结点</a:t>
            </a:r>
            <a:r>
              <a:rPr lang="en-US" altLang="zh-CN" sz="2400" dirty="0">
                <a:latin typeface="微软雅黑" panose="020B0503020204020204" charset="-122"/>
                <a:ea typeface="微软雅黑" panose="020B0503020204020204" charset="-122"/>
                <a:cs typeface="微软雅黑" panose="020B0503020204020204" charset="-122"/>
              </a:rPr>
              <a:t>y</a:t>
            </a:r>
            <a:r>
              <a:rPr lang="zh-CN" altLang="en-US" sz="2400" dirty="0">
                <a:latin typeface="微软雅黑" panose="020B0503020204020204" charset="-122"/>
                <a:ea typeface="微软雅黑" panose="020B0503020204020204" charset="-122"/>
                <a:cs typeface="微软雅黑" panose="020B0503020204020204" charset="-122"/>
              </a:rPr>
              <a:t>的路径的最低</a:t>
            </a:r>
            <a:r>
              <a:rPr lang="zh-CN" altLang="en-US" sz="2400" dirty="0" smtClean="0">
                <a:latin typeface="微软雅黑" panose="020B0503020204020204" charset="-122"/>
                <a:ea typeface="微软雅黑" panose="020B0503020204020204" charset="-122"/>
                <a:cs typeface="微软雅黑" panose="020B0503020204020204" charset="-122"/>
              </a:rPr>
              <a:t>费用，</a:t>
            </a:r>
            <a:r>
              <a:rPr lang="zh-CN" altLang="en-US" sz="2400" dirty="0">
                <a:latin typeface="微软雅黑" panose="020B0503020204020204" charset="-122"/>
                <a:ea typeface="微软雅黑" panose="020B0503020204020204" charset="-122"/>
                <a:cs typeface="微软雅黑" panose="020B0503020204020204" charset="-122"/>
              </a:rPr>
              <a:t>根据</a:t>
            </a:r>
            <a:r>
              <a:rPr lang="en-US" altLang="zh-CN" sz="2400" dirty="0">
                <a:latin typeface="微软雅黑" panose="020B0503020204020204" charset="-122"/>
                <a:ea typeface="微软雅黑" panose="020B0503020204020204" charset="-122"/>
                <a:cs typeface="微软雅黑" panose="020B0503020204020204" charset="-122"/>
              </a:rPr>
              <a:t>B-F</a:t>
            </a:r>
            <a:r>
              <a:rPr lang="zh-CN" altLang="en-US" sz="2400" dirty="0">
                <a:latin typeface="微软雅黑" panose="020B0503020204020204" charset="-122"/>
                <a:ea typeface="微软雅黑" panose="020B0503020204020204" charset="-122"/>
                <a:cs typeface="微软雅黑" panose="020B0503020204020204" charset="-122"/>
              </a:rPr>
              <a:t>方程，有以下公式</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6" name="TextBox 5"/>
          <p:cNvSpPr txBox="1"/>
          <p:nvPr/>
        </p:nvSpPr>
        <p:spPr>
          <a:xfrm>
            <a:off x="3193841" y="4015113"/>
            <a:ext cx="1392446" cy="338554"/>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cs typeface="微软雅黑" panose="020B0503020204020204" charset="-122"/>
              </a:rPr>
              <a:t>v</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{x</a:t>
            </a:r>
            <a:r>
              <a:rPr lang="zh-CN" altLang="en-US" sz="1600" dirty="0">
                <a:latin typeface="微软雅黑" panose="020B0503020204020204" charset="-122"/>
                <a:ea typeface="微软雅黑" panose="020B0503020204020204" charset="-122"/>
                <a:cs typeface="微软雅黑" panose="020B0503020204020204" charset="-122"/>
              </a:rPr>
              <a:t>的邻居</a:t>
            </a:r>
            <a:r>
              <a:rPr lang="en-US" altLang="zh-CN" sz="1600" dirty="0">
                <a:latin typeface="微软雅黑" panose="020B0503020204020204" charset="-122"/>
                <a:ea typeface="微软雅黑" panose="020B0503020204020204" charset="-122"/>
                <a:cs typeface="微软雅黑" panose="020B0503020204020204" charset="-122"/>
              </a:rPr>
              <a:t>}</a:t>
            </a: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1701" y="5756404"/>
            <a:ext cx="756608" cy="756608"/>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9181" y="4445385"/>
            <a:ext cx="756608" cy="756608"/>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663" y="4445385"/>
            <a:ext cx="756608" cy="756608"/>
          </a:xfrm>
          <a:prstGeom prst="rect">
            <a:avLst/>
          </a:prstGeom>
        </p:spPr>
      </p:pic>
      <p:cxnSp>
        <p:nvCxnSpPr>
          <p:cNvPr id="26" name="直线连接符 25"/>
          <p:cNvCxnSpPr/>
          <p:nvPr/>
        </p:nvCxnSpPr>
        <p:spPr>
          <a:xfrm>
            <a:off x="9747271" y="4823689"/>
            <a:ext cx="1310425" cy="0"/>
          </a:xfrm>
          <a:prstGeom prst="line">
            <a:avLst/>
          </a:prstGeom>
        </p:spPr>
        <p:style>
          <a:lnRef idx="3">
            <a:schemeClr val="dk1"/>
          </a:lnRef>
          <a:fillRef idx="0">
            <a:schemeClr val="dk1"/>
          </a:fillRef>
          <a:effectRef idx="2">
            <a:schemeClr val="dk1"/>
          </a:effectRef>
          <a:fontRef idx="minor">
            <a:schemeClr val="tx1"/>
          </a:fontRef>
        </p:style>
      </p:cxnSp>
      <p:cxnSp>
        <p:nvCxnSpPr>
          <p:cNvPr id="27" name="直线连接符 26"/>
          <p:cNvCxnSpPr/>
          <p:nvPr/>
        </p:nvCxnSpPr>
        <p:spPr>
          <a:xfrm>
            <a:off x="9368967" y="5201993"/>
            <a:ext cx="642734" cy="932715"/>
          </a:xfrm>
          <a:prstGeom prst="line">
            <a:avLst/>
          </a:prstGeom>
        </p:spPr>
        <p:style>
          <a:lnRef idx="3">
            <a:schemeClr val="dk1"/>
          </a:lnRef>
          <a:fillRef idx="0">
            <a:schemeClr val="dk1"/>
          </a:fillRef>
          <a:effectRef idx="2">
            <a:schemeClr val="dk1"/>
          </a:effectRef>
          <a:fontRef idx="minor">
            <a:schemeClr val="tx1"/>
          </a:fontRef>
        </p:style>
      </p:cxnSp>
      <p:cxnSp>
        <p:nvCxnSpPr>
          <p:cNvPr id="28" name="直线连接符 27"/>
          <p:cNvCxnSpPr>
            <a:endCxn id="23" idx="3"/>
          </p:cNvCxnSpPr>
          <p:nvPr/>
        </p:nvCxnSpPr>
        <p:spPr>
          <a:xfrm flipH="1">
            <a:off x="10768309" y="5201993"/>
            <a:ext cx="549176" cy="932715"/>
          </a:xfrm>
          <a:prstGeom prst="line">
            <a:avLst/>
          </a:prstGeom>
        </p:spPr>
        <p:style>
          <a:lnRef idx="3">
            <a:schemeClr val="dk1"/>
          </a:lnRef>
          <a:fillRef idx="0">
            <a:schemeClr val="dk1"/>
          </a:fillRef>
          <a:effectRef idx="2">
            <a:schemeClr val="dk1"/>
          </a:effectRef>
          <a:fontRef idx="minor">
            <a:schemeClr val="tx1"/>
          </a:fontRef>
        </p:style>
      </p:cxnSp>
      <p:sp>
        <p:nvSpPr>
          <p:cNvPr id="29" name="文本框 28"/>
          <p:cNvSpPr txBox="1"/>
          <p:nvPr/>
        </p:nvSpPr>
        <p:spPr>
          <a:xfrm>
            <a:off x="9651539" y="6356052"/>
            <a:ext cx="360162" cy="400110"/>
          </a:xfrm>
          <a:prstGeom prst="rect">
            <a:avLst/>
          </a:prstGeom>
          <a:noFill/>
        </p:spPr>
        <p:txBody>
          <a:bodyPr wrap="square" rtlCol="0">
            <a:spAutoFit/>
          </a:bodyPr>
          <a:lstStyle/>
          <a:p>
            <a:r>
              <a:rPr kumimoji="1" lang="en-US" altLang="zh-CN" sz="2000" dirty="0" smtClean="0">
                <a:latin typeface="Microsoft YaHei" charset="-122"/>
                <a:ea typeface="Microsoft YaHei" charset="-122"/>
                <a:cs typeface="Microsoft YaHei" charset="-122"/>
              </a:rPr>
              <a:t>X</a:t>
            </a:r>
            <a:endParaRPr kumimoji="1" lang="zh-CN" altLang="en-US" sz="2000" dirty="0">
              <a:latin typeface="Microsoft YaHei" charset="-122"/>
              <a:ea typeface="Microsoft YaHei" charset="-122"/>
              <a:cs typeface="Microsoft YaHei" charset="-122"/>
            </a:endParaRPr>
          </a:p>
        </p:txBody>
      </p:sp>
      <p:sp>
        <p:nvSpPr>
          <p:cNvPr id="30" name="文本框 29"/>
          <p:cNvSpPr txBox="1"/>
          <p:nvPr/>
        </p:nvSpPr>
        <p:spPr>
          <a:xfrm>
            <a:off x="8569447" y="4792640"/>
            <a:ext cx="360162" cy="400110"/>
          </a:xfrm>
          <a:prstGeom prst="rect">
            <a:avLst/>
          </a:prstGeom>
          <a:noFill/>
        </p:spPr>
        <p:txBody>
          <a:bodyPr wrap="square" rtlCol="0">
            <a:spAutoFit/>
          </a:bodyPr>
          <a:lstStyle/>
          <a:p>
            <a:r>
              <a:rPr kumimoji="1" lang="en-US" altLang="zh-CN" sz="2000" dirty="0" smtClean="0">
                <a:latin typeface="Microsoft YaHei" charset="-122"/>
                <a:ea typeface="Microsoft YaHei" charset="-122"/>
                <a:cs typeface="Microsoft YaHei" charset="-122"/>
              </a:rPr>
              <a:t>Y</a:t>
            </a:r>
            <a:endParaRPr kumimoji="1" lang="zh-CN" altLang="en-US" sz="2000" dirty="0">
              <a:latin typeface="Microsoft YaHei" charset="-122"/>
              <a:ea typeface="Microsoft YaHei" charset="-122"/>
              <a:cs typeface="Microsoft YaHei" charset="-122"/>
            </a:endParaRPr>
          </a:p>
        </p:txBody>
      </p:sp>
      <p:sp>
        <p:nvSpPr>
          <p:cNvPr id="31" name="文本框 30"/>
          <p:cNvSpPr txBox="1"/>
          <p:nvPr/>
        </p:nvSpPr>
        <p:spPr>
          <a:xfrm>
            <a:off x="11686580" y="4645423"/>
            <a:ext cx="360162" cy="400110"/>
          </a:xfrm>
          <a:prstGeom prst="rect">
            <a:avLst/>
          </a:prstGeom>
          <a:noFill/>
        </p:spPr>
        <p:txBody>
          <a:bodyPr wrap="square" rtlCol="0">
            <a:spAutoFit/>
          </a:bodyPr>
          <a:lstStyle/>
          <a:p>
            <a:r>
              <a:rPr kumimoji="1" lang="en-US" altLang="zh-CN" sz="2000" dirty="0">
                <a:latin typeface="Microsoft YaHei" charset="-122"/>
                <a:ea typeface="Microsoft YaHei" charset="-122"/>
                <a:cs typeface="Microsoft YaHei" charset="-122"/>
              </a:rPr>
              <a:t>Z</a:t>
            </a:r>
            <a:endParaRPr kumimoji="1" lang="zh-CN" altLang="en-US" sz="2000" dirty="0">
              <a:latin typeface="Microsoft YaHei" charset="-122"/>
              <a:ea typeface="Microsoft YaHei" charset="-122"/>
              <a:cs typeface="Microsoft YaHei" charset="-122"/>
            </a:endParaRPr>
          </a:p>
        </p:txBody>
      </p:sp>
      <p:sp>
        <p:nvSpPr>
          <p:cNvPr id="32" name="文本框 31"/>
          <p:cNvSpPr txBox="1"/>
          <p:nvPr/>
        </p:nvSpPr>
        <p:spPr>
          <a:xfrm>
            <a:off x="10899439" y="5468295"/>
            <a:ext cx="360162" cy="400110"/>
          </a:xfrm>
          <a:prstGeom prst="rect">
            <a:avLst/>
          </a:prstGeom>
          <a:solidFill>
            <a:schemeClr val="bg1"/>
          </a:solidFill>
        </p:spPr>
        <p:txBody>
          <a:bodyPr wrap="square" rtlCol="0">
            <a:spAutoFit/>
          </a:bodyPr>
          <a:lstStyle/>
          <a:p>
            <a:r>
              <a:rPr kumimoji="1" lang="en-US" altLang="zh-CN" sz="2000" smtClean="0">
                <a:latin typeface="Microsoft YaHei" charset="-122"/>
                <a:ea typeface="Microsoft YaHei" charset="-122"/>
                <a:cs typeface="Microsoft YaHei" charset="-122"/>
              </a:rPr>
              <a:t>7</a:t>
            </a:r>
            <a:endParaRPr kumimoji="1" lang="zh-CN" altLang="en-US" sz="2000" dirty="0">
              <a:latin typeface="Microsoft YaHei" charset="-122"/>
              <a:ea typeface="Microsoft YaHei" charset="-122"/>
              <a:cs typeface="Microsoft YaHei" charset="-122"/>
            </a:endParaRPr>
          </a:p>
        </p:txBody>
      </p:sp>
      <p:sp>
        <p:nvSpPr>
          <p:cNvPr id="33" name="文本框 32"/>
          <p:cNvSpPr txBox="1"/>
          <p:nvPr/>
        </p:nvSpPr>
        <p:spPr>
          <a:xfrm>
            <a:off x="10078222" y="4638824"/>
            <a:ext cx="360162" cy="400110"/>
          </a:xfrm>
          <a:prstGeom prst="rect">
            <a:avLst/>
          </a:prstGeom>
          <a:solidFill>
            <a:schemeClr val="bg1"/>
          </a:solidFill>
        </p:spPr>
        <p:txBody>
          <a:bodyPr wrap="square" rtlCol="0">
            <a:spAutoFit/>
          </a:bodyPr>
          <a:lstStyle/>
          <a:p>
            <a:r>
              <a:rPr kumimoji="1" lang="en-US" altLang="zh-CN" sz="2000" dirty="0" smtClean="0">
                <a:latin typeface="Microsoft YaHei" charset="-122"/>
                <a:ea typeface="Microsoft YaHei" charset="-122"/>
                <a:cs typeface="Microsoft YaHei" charset="-122"/>
              </a:rPr>
              <a:t>3</a:t>
            </a:r>
            <a:endParaRPr kumimoji="1" lang="zh-CN" altLang="en-US" sz="2000" dirty="0">
              <a:latin typeface="Microsoft YaHei" charset="-122"/>
              <a:ea typeface="Microsoft YaHei" charset="-122"/>
              <a:cs typeface="Microsoft YaHei" charset="-122"/>
            </a:endParaRPr>
          </a:p>
        </p:txBody>
      </p:sp>
      <p:sp>
        <p:nvSpPr>
          <p:cNvPr id="34" name="文本框 33"/>
          <p:cNvSpPr txBox="1"/>
          <p:nvPr/>
        </p:nvSpPr>
        <p:spPr>
          <a:xfrm>
            <a:off x="9446955" y="5380241"/>
            <a:ext cx="360162" cy="400110"/>
          </a:xfrm>
          <a:prstGeom prst="rect">
            <a:avLst/>
          </a:prstGeom>
          <a:solidFill>
            <a:schemeClr val="bg1"/>
          </a:solidFill>
        </p:spPr>
        <p:txBody>
          <a:bodyPr wrap="square" rtlCol="0">
            <a:spAutoFit/>
          </a:bodyPr>
          <a:lstStyle/>
          <a:p>
            <a:r>
              <a:rPr kumimoji="1" lang="en-US" altLang="zh-CN" sz="2000" dirty="0" smtClean="0">
                <a:latin typeface="Microsoft YaHei" charset="-122"/>
                <a:ea typeface="Microsoft YaHei" charset="-122"/>
                <a:cs typeface="Microsoft YaHei" charset="-122"/>
              </a:rPr>
              <a:t>2</a:t>
            </a:r>
            <a:endParaRPr kumimoji="1" lang="zh-CN" altLang="en-US" sz="2000" dirty="0">
              <a:latin typeface="Microsoft YaHei" charset="-122"/>
              <a:ea typeface="Microsoft YaHei" charset="-122"/>
              <a:cs typeface="Microsoft YaHei" charset="-122"/>
            </a:endParaRPr>
          </a:p>
        </p:txBody>
      </p:sp>
      <p:sp>
        <p:nvSpPr>
          <p:cNvPr id="38" name="文本框 37"/>
          <p:cNvSpPr txBox="1"/>
          <p:nvPr>
            <p:custDataLst>
              <p:tags r:id="rId1"/>
            </p:custDataLst>
          </p:nvPr>
        </p:nvSpPr>
        <p:spPr>
          <a:xfrm>
            <a:off x="109373" y="346794"/>
            <a:ext cx="6168936"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距离</a:t>
            </a:r>
            <a:r>
              <a:rPr lang="zh-CN" altLang="en-US" sz="2400" dirty="0">
                <a:solidFill>
                  <a:schemeClr val="tx1"/>
                </a:solidFill>
                <a:latin typeface="Microsoft YaHei" charset="-122"/>
                <a:ea typeface="Microsoft YaHei" charset="-122"/>
                <a:cs typeface="Microsoft YaHei" charset="-122"/>
                <a:sym typeface="+mn-ea"/>
              </a:rPr>
              <a:t>向量路由选择</a:t>
            </a:r>
            <a:r>
              <a:rPr lang="zh-CN" altLang="en-US" sz="2400" dirty="0" smtClean="0">
                <a:solidFill>
                  <a:schemeClr val="tx1"/>
                </a:solidFill>
                <a:latin typeface="Microsoft YaHei" charset="-122"/>
                <a:ea typeface="Microsoft YaHei" charset="-122"/>
                <a:cs typeface="Microsoft YaHei" charset="-122"/>
                <a:sym typeface="+mn-ea"/>
              </a:rPr>
              <a:t>算法</a:t>
            </a:r>
            <a:endParaRPr lang="zh-CN" altLang="en-US" sz="2400" dirty="0">
              <a:solidFill>
                <a:schemeClr val="tx1"/>
              </a:solidFill>
              <a:latin typeface="Microsoft YaHei" charset="-122"/>
              <a:ea typeface="Microsoft YaHei" charset="-122"/>
              <a:cs typeface="Microsoft YaHei" charset="-122"/>
              <a:sym typeface="+mn-ea"/>
            </a:endParaRPr>
          </a:p>
        </p:txBody>
      </p:sp>
      <p:sp>
        <p:nvSpPr>
          <p:cNvPr id="7" name="矩形 6"/>
          <p:cNvSpPr/>
          <p:nvPr/>
        </p:nvSpPr>
        <p:spPr>
          <a:xfrm>
            <a:off x="2108381" y="3368782"/>
            <a:ext cx="4229043" cy="646331"/>
          </a:xfrm>
          <a:prstGeom prst="rect">
            <a:avLst/>
          </a:prstGeom>
        </p:spPr>
        <p:txBody>
          <a:bodyPr wrap="none" anchor="ctr">
            <a:spAutoFit/>
          </a:bodyPr>
          <a:lstStyle/>
          <a:p>
            <a:pPr algn="ct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en-US" altLang="zh-CN" sz="2400" baseline="-25000" dirty="0">
                <a:latin typeface="微软雅黑" panose="020B0503020204020204" charset="-122"/>
                <a:ea typeface="微软雅黑" panose="020B0503020204020204" charset="-122"/>
                <a:cs typeface="微软雅黑" panose="020B0503020204020204" charset="-122"/>
              </a:rPr>
              <a:t>x</a:t>
            </a:r>
            <a:r>
              <a:rPr lang="en-US" altLang="zh-CN" sz="2400" dirty="0">
                <a:latin typeface="微软雅黑" panose="020B0503020204020204" charset="-122"/>
                <a:ea typeface="微软雅黑" panose="020B0503020204020204" charset="-122"/>
                <a:cs typeface="微软雅黑" panose="020B0503020204020204" charset="-122"/>
              </a:rPr>
              <a:t>(y)  =   min   {c(</a:t>
            </a:r>
            <a:r>
              <a:rPr lang="en-US" altLang="zh-CN" sz="2400" dirty="0" err="1">
                <a:latin typeface="微软雅黑" panose="020B0503020204020204" charset="-122"/>
                <a:ea typeface="微软雅黑" panose="020B0503020204020204" charset="-122"/>
                <a:cs typeface="微软雅黑" panose="020B0503020204020204" charset="-122"/>
              </a:rPr>
              <a:t>x,v</a:t>
            </a:r>
            <a:r>
              <a:rPr lang="en-US" altLang="zh-CN" sz="2400" dirty="0">
                <a:latin typeface="微软雅黑" panose="020B0503020204020204" charset="-122"/>
                <a:ea typeface="微软雅黑" panose="020B0503020204020204" charset="-122"/>
                <a:cs typeface="微软雅黑" panose="020B0503020204020204" charset="-122"/>
              </a:rPr>
              <a:t>)+d</a:t>
            </a:r>
            <a:r>
              <a:rPr lang="en-US" altLang="zh-CN" sz="2400" baseline="-25000" dirty="0">
                <a:latin typeface="微软雅黑" panose="020B0503020204020204" charset="-122"/>
                <a:ea typeface="微软雅黑" panose="020B0503020204020204" charset="-122"/>
                <a:cs typeface="微软雅黑" panose="020B0503020204020204" charset="-122"/>
              </a:rPr>
              <a:t>v</a:t>
            </a:r>
            <a:r>
              <a:rPr lang="en-US" altLang="zh-CN" sz="2400" dirty="0">
                <a:latin typeface="微软雅黑" panose="020B0503020204020204" charset="-122"/>
                <a:ea typeface="微软雅黑" panose="020B0503020204020204" charset="-122"/>
                <a:cs typeface="微软雅黑" panose="020B0503020204020204" charset="-122"/>
              </a:rPr>
              <a:t>(y)}</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10068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345123" y="546735"/>
            <a:ext cx="2442210" cy="1768475"/>
          </a:xfrm>
          <a:prstGeom prst="rect">
            <a:avLst/>
          </a:prstGeom>
        </p:spPr>
      </p:pic>
      <p:pic>
        <p:nvPicPr>
          <p:cNvPr id="16" name="图片 15"/>
          <p:cNvPicPr>
            <a:picLocks noChangeAspect="1"/>
          </p:cNvPicPr>
          <p:nvPr/>
        </p:nvPicPr>
        <p:blipFill>
          <a:blip r:embed="rId3"/>
          <a:stretch>
            <a:fillRect/>
          </a:stretch>
        </p:blipFill>
        <p:spPr>
          <a:xfrm>
            <a:off x="345123" y="2432050"/>
            <a:ext cx="2447290" cy="1720215"/>
          </a:xfrm>
          <a:prstGeom prst="rect">
            <a:avLst/>
          </a:prstGeom>
        </p:spPr>
      </p:pic>
      <p:pic>
        <p:nvPicPr>
          <p:cNvPr id="17" name="图片 16"/>
          <p:cNvPicPr>
            <a:picLocks noChangeAspect="1"/>
          </p:cNvPicPr>
          <p:nvPr/>
        </p:nvPicPr>
        <p:blipFill>
          <a:blip r:embed="rId4"/>
          <a:stretch>
            <a:fillRect/>
          </a:stretch>
        </p:blipFill>
        <p:spPr>
          <a:xfrm>
            <a:off x="316548" y="4431665"/>
            <a:ext cx="2505075" cy="1779270"/>
          </a:xfrm>
          <a:prstGeom prst="rect">
            <a:avLst/>
          </a:prstGeom>
        </p:spPr>
      </p:pic>
      <p:graphicFrame>
        <p:nvGraphicFramePr>
          <p:cNvPr id="18" name="表格 17"/>
          <p:cNvGraphicFramePr/>
          <p:nvPr>
            <p:extLst/>
          </p:nvPr>
        </p:nvGraphicFramePr>
        <p:xfrm>
          <a:off x="3397885" y="502603"/>
          <a:ext cx="3798569" cy="1440621"/>
        </p:xfrm>
        <a:graphic>
          <a:graphicData uri="http://schemas.openxmlformats.org/drawingml/2006/table">
            <a:tbl>
              <a:tblPr firstRow="1" bandRow="1">
                <a:tableStyleId>{5940675A-B579-460E-94D1-54222C63F5DA}</a:tableStyleId>
              </a:tblPr>
              <a:tblGrid>
                <a:gridCol w="679308"/>
                <a:gridCol w="1131104"/>
                <a:gridCol w="903590"/>
                <a:gridCol w="1084567"/>
              </a:tblGrid>
              <a:tr h="334659">
                <a:tc>
                  <a:txBody>
                    <a:bodyPr/>
                    <a:lstStyle/>
                    <a:p>
                      <a:pPr algn="ctr">
                        <a:buNone/>
                      </a:pPr>
                      <a:r>
                        <a:rPr lang="zh-CN" altLang="en-US" sz="1600" dirty="0" smtClean="0"/>
                        <a:t>目的</a:t>
                      </a:r>
                      <a:endParaRPr lang="zh-CN" altLang="en-US" sz="1600" dirty="0">
                        <a:latin typeface="微软雅黑" panose="020B0503020204020204" charset="-122"/>
                        <a:ea typeface="微软雅黑" panose="020B0503020204020204" charset="-122"/>
                      </a:endParaRPr>
                    </a:p>
                  </a:txBody>
                  <a:tcPr/>
                </a:tc>
                <a:tc>
                  <a:txBody>
                    <a:bodyPr/>
                    <a:lstStyle/>
                    <a:p>
                      <a:pPr algn="ctr">
                        <a:buNone/>
                      </a:pPr>
                      <a:r>
                        <a:rPr lang="en-US" altLang="zh-CN" sz="1600" dirty="0"/>
                        <a:t>x</a:t>
                      </a:r>
                      <a:r>
                        <a:rPr lang="zh-CN" altLang="en-US" sz="1600" dirty="0"/>
                        <a:t>的</a:t>
                      </a:r>
                      <a:r>
                        <a:rPr lang="en-US" altLang="zh-CN" sz="1600" dirty="0"/>
                        <a:t>DV</a:t>
                      </a:r>
                      <a:endParaRPr lang="en-US" altLang="zh-CN" sz="1600" dirty="0">
                        <a:latin typeface="微软雅黑" panose="020B0503020204020204" charset="-122"/>
                        <a:ea typeface="微软雅黑" panose="020B0503020204020204" charset="-122"/>
                        <a:cs typeface="微软雅黑" panose="020B0503020204020204" charset="-122"/>
                      </a:endParaRPr>
                    </a:p>
                  </a:txBody>
                  <a:tcPr/>
                </a:tc>
                <a:tc>
                  <a:txBody>
                    <a:bodyPr/>
                    <a:lstStyle/>
                    <a:p>
                      <a:pPr algn="ctr">
                        <a:buNone/>
                      </a:pPr>
                      <a:r>
                        <a:rPr lang="en-US" altLang="zh-CN" sz="1600" dirty="0">
                          <a:sym typeface="+mn-ea"/>
                        </a:rPr>
                        <a:t>y</a:t>
                      </a:r>
                      <a:r>
                        <a:rPr lang="zh-CN" altLang="en-US" sz="1600" dirty="0">
                          <a:sym typeface="+mn-ea"/>
                        </a:rPr>
                        <a:t>的</a:t>
                      </a:r>
                      <a:r>
                        <a:rPr lang="en-US" altLang="zh-CN" sz="1600" dirty="0" smtClean="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c>
                  <a:txBody>
                    <a:bodyPr/>
                    <a:lstStyle/>
                    <a:p>
                      <a:pPr algn="ctr">
                        <a:buNone/>
                      </a:pPr>
                      <a:r>
                        <a:rPr lang="en-US" altLang="zh-CN" sz="1600" dirty="0">
                          <a:sym typeface="+mn-ea"/>
                        </a:rPr>
                        <a:t>z</a:t>
                      </a:r>
                      <a:r>
                        <a:rPr lang="zh-CN" altLang="en-US" sz="1600" dirty="0">
                          <a:sym typeface="+mn-ea"/>
                        </a:rPr>
                        <a:t>的</a:t>
                      </a:r>
                      <a:r>
                        <a:rPr lang="en-US" altLang="zh-CN" sz="1600" dirty="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r>
              <a:tr h="368447">
                <a:tc>
                  <a:txBody>
                    <a:bodyPr/>
                    <a:lstStyle/>
                    <a:p>
                      <a:pPr algn="ctr">
                        <a:buNone/>
                      </a:pPr>
                      <a:r>
                        <a:rPr lang="en-US" altLang="zh-CN" sz="1600"/>
                        <a:t>x</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0</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t>2</a:t>
                      </a:r>
                      <a:endParaRPr lang="en-US" altLang="zh-CN" sz="1600" dirty="0">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7</a:t>
                      </a:r>
                      <a:endParaRPr lang="en-US" altLang="zh-CN" sz="1600">
                        <a:latin typeface="微软雅黑" panose="020B0503020204020204" charset="-122"/>
                        <a:ea typeface="微软雅黑" panose="020B0503020204020204" charset="-122"/>
                        <a:sym typeface="+mn-ea"/>
                      </a:endParaRPr>
                    </a:p>
                  </a:txBody>
                  <a:tcPr/>
                </a:tc>
              </a:tr>
              <a:tr h="368447">
                <a:tc>
                  <a:txBody>
                    <a:bodyPr/>
                    <a:lstStyle/>
                    <a:p>
                      <a:pPr algn="ctr">
                        <a:buNone/>
                      </a:pPr>
                      <a:r>
                        <a:rPr lang="en-US" altLang="zh-CN" sz="1600"/>
                        <a:t>y</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sz="1600">
                          <a:sym typeface="+mn-ea"/>
                        </a:rPr>
                        <a:t>0</a:t>
                      </a:r>
                      <a:endParaRPr lang="en-US" sz="1600">
                        <a:latin typeface="微软雅黑" panose="020B0503020204020204" charset="-122"/>
                        <a:ea typeface="微软雅黑" panose="020B0503020204020204" charset="-122"/>
                        <a:sym typeface="+mn-ea"/>
                      </a:endParaRPr>
                    </a:p>
                  </a:txBody>
                  <a:tcPr/>
                </a:tc>
                <a:tc>
                  <a:txBody>
                    <a:bodyPr/>
                    <a:lstStyle/>
                    <a:p>
                      <a:pPr algn="ctr">
                        <a:buNone/>
                      </a:pPr>
                      <a:r>
                        <a:rPr lang="en-US" sz="1600">
                          <a:sym typeface="+mn-ea"/>
                        </a:rPr>
                        <a:t>3</a:t>
                      </a:r>
                      <a:endParaRPr lang="en-US" sz="1600">
                        <a:latin typeface="微软雅黑" panose="020B0503020204020204" charset="-122"/>
                        <a:ea typeface="微软雅黑" panose="020B0503020204020204" charset="-122"/>
                        <a:sym typeface="+mn-ea"/>
                      </a:endParaRPr>
                    </a:p>
                  </a:txBody>
                  <a:tcPr/>
                </a:tc>
              </a:tr>
              <a:tr h="368447">
                <a:tc>
                  <a:txBody>
                    <a:bodyPr/>
                    <a:lstStyle/>
                    <a:p>
                      <a:pPr algn="ctr">
                        <a:buNone/>
                      </a:pPr>
                      <a:r>
                        <a:rPr lang="en-US" altLang="zh-CN" sz="1600"/>
                        <a:t>z</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solidFill>
                            <a:srgbClr val="FF0000"/>
                          </a:solidFill>
                        </a:rPr>
                        <a:t>5</a:t>
                      </a:r>
                      <a:endParaRPr lang="en-US" altLang="zh-CN" sz="1600" dirty="0">
                        <a:solidFill>
                          <a:srgbClr val="FF0000"/>
                        </a:solidFill>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3</a:t>
                      </a:r>
                      <a:endParaRPr lang="en-US" altLang="zh-CN" sz="1600">
                        <a:latin typeface="微软雅黑" panose="020B0503020204020204" charset="-122"/>
                        <a:ea typeface="微软雅黑" panose="020B0503020204020204" charset="-122"/>
                        <a:sym typeface="+mn-ea"/>
                      </a:endParaRPr>
                    </a:p>
                  </a:txBody>
                  <a:tcPr/>
                </a:tc>
                <a:tc>
                  <a:txBody>
                    <a:bodyPr/>
                    <a:lstStyle/>
                    <a:p>
                      <a:pPr algn="ctr">
                        <a:buNone/>
                      </a:pPr>
                      <a:r>
                        <a:rPr lang="en-US" altLang="zh-CN" sz="1600" dirty="0">
                          <a:sym typeface="+mn-ea"/>
                        </a:rPr>
                        <a:t>0</a:t>
                      </a:r>
                      <a:endParaRPr lang="en-US" altLang="zh-CN" sz="1600" dirty="0">
                        <a:latin typeface="微软雅黑" panose="020B0503020204020204" charset="-122"/>
                        <a:ea typeface="微软雅黑" panose="020B0503020204020204" charset="-122"/>
                        <a:sym typeface="+mn-ea"/>
                      </a:endParaRPr>
                    </a:p>
                  </a:txBody>
                  <a:tcPr/>
                </a:tc>
              </a:tr>
            </a:tbl>
          </a:graphicData>
        </a:graphic>
      </p:graphicFrame>
      <p:sp>
        <p:nvSpPr>
          <p:cNvPr id="19" name="文本框 18"/>
          <p:cNvSpPr txBox="1"/>
          <p:nvPr/>
        </p:nvSpPr>
        <p:spPr>
          <a:xfrm>
            <a:off x="4011295" y="40958"/>
            <a:ext cx="1617980"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x</a:t>
            </a:r>
            <a:r>
              <a:rPr lang="zh-CN" altLang="en-US" sz="2000">
                <a:latin typeface="微软雅黑" panose="020B0503020204020204" charset="-122"/>
                <a:ea typeface="微软雅黑" panose="020B0503020204020204" charset="-122"/>
                <a:cs typeface="微软雅黑" panose="020B0503020204020204" charset="-122"/>
              </a:rPr>
              <a:t>维护的</a:t>
            </a:r>
            <a:r>
              <a:rPr lang="en-US" altLang="zh-CN" sz="2000">
                <a:latin typeface="微软雅黑" panose="020B0503020204020204" charset="-122"/>
                <a:ea typeface="微软雅黑" panose="020B0503020204020204" charset="-122"/>
                <a:cs typeface="微软雅黑" panose="020B0503020204020204" charset="-122"/>
              </a:rPr>
              <a:t>DV</a:t>
            </a:r>
          </a:p>
        </p:txBody>
      </p:sp>
      <p:cxnSp>
        <p:nvCxnSpPr>
          <p:cNvPr id="20" name="直接箭头连接符 19"/>
          <p:cNvCxnSpPr>
            <a:stCxn id="15" idx="3"/>
          </p:cNvCxnSpPr>
          <p:nvPr/>
        </p:nvCxnSpPr>
        <p:spPr>
          <a:xfrm>
            <a:off x="2787333" y="1431290"/>
            <a:ext cx="399415" cy="57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extLst/>
          </p:nvPr>
        </p:nvGraphicFramePr>
        <p:xfrm>
          <a:off x="3397885" y="2561272"/>
          <a:ext cx="3798569" cy="1440000"/>
        </p:xfrm>
        <a:graphic>
          <a:graphicData uri="http://schemas.openxmlformats.org/drawingml/2006/table">
            <a:tbl>
              <a:tblPr firstRow="1" bandRow="1">
                <a:tableStyleId>{5940675A-B579-460E-94D1-54222C63F5DA}</a:tableStyleId>
              </a:tblPr>
              <a:tblGrid>
                <a:gridCol w="679308"/>
                <a:gridCol w="1131104"/>
                <a:gridCol w="903590"/>
                <a:gridCol w="1084567"/>
              </a:tblGrid>
              <a:tr h="348354">
                <a:tc>
                  <a:txBody>
                    <a:bodyPr/>
                    <a:lstStyle/>
                    <a:p>
                      <a:pPr algn="ctr">
                        <a:buNone/>
                      </a:pPr>
                      <a:r>
                        <a:rPr lang="zh-CN" altLang="en-US" sz="1600"/>
                        <a:t>目的</a:t>
                      </a:r>
                      <a:endParaRPr lang="zh-CN" altLang="en-US" sz="1600">
                        <a:latin typeface="微软雅黑" panose="020B0503020204020204" charset="-122"/>
                        <a:ea typeface="微软雅黑" panose="020B0503020204020204" charset="-122"/>
                      </a:endParaRPr>
                    </a:p>
                  </a:txBody>
                  <a:tcPr/>
                </a:tc>
                <a:tc>
                  <a:txBody>
                    <a:bodyPr/>
                    <a:lstStyle/>
                    <a:p>
                      <a:pPr algn="ctr">
                        <a:buNone/>
                      </a:pPr>
                      <a:r>
                        <a:rPr lang="en-US" altLang="zh-CN" sz="1600"/>
                        <a:t>x</a:t>
                      </a:r>
                      <a:r>
                        <a:rPr lang="zh-CN" altLang="en-US" sz="1600"/>
                        <a:t>的</a:t>
                      </a:r>
                      <a:r>
                        <a:rPr lang="en-US" altLang="zh-CN" sz="1600"/>
                        <a:t>DV</a:t>
                      </a:r>
                      <a:endParaRPr lang="en-US" altLang="zh-CN" sz="1600">
                        <a:latin typeface="微软雅黑" panose="020B0503020204020204" charset="-122"/>
                        <a:ea typeface="微软雅黑" panose="020B0503020204020204" charset="-122"/>
                        <a:cs typeface="微软雅黑" panose="020B0503020204020204" charset="-122"/>
                      </a:endParaRPr>
                    </a:p>
                  </a:txBody>
                  <a:tcPr/>
                </a:tc>
                <a:tc>
                  <a:txBody>
                    <a:bodyPr/>
                    <a:lstStyle/>
                    <a:p>
                      <a:pPr algn="ctr">
                        <a:buNone/>
                      </a:pPr>
                      <a:r>
                        <a:rPr lang="en-US" altLang="zh-CN" sz="1600" dirty="0">
                          <a:sym typeface="+mn-ea"/>
                        </a:rPr>
                        <a:t>y</a:t>
                      </a:r>
                      <a:r>
                        <a:rPr lang="zh-CN" altLang="en-US" sz="1600" dirty="0">
                          <a:sym typeface="+mn-ea"/>
                        </a:rPr>
                        <a:t>的</a:t>
                      </a:r>
                      <a:r>
                        <a:rPr lang="en-US" altLang="zh-CN" sz="1600" dirty="0" smtClean="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c>
                  <a:txBody>
                    <a:bodyPr/>
                    <a:lstStyle/>
                    <a:p>
                      <a:pPr algn="ctr">
                        <a:buNone/>
                      </a:pPr>
                      <a:r>
                        <a:rPr lang="en-US" altLang="zh-CN" sz="1600">
                          <a:sym typeface="+mn-ea"/>
                        </a:rPr>
                        <a:t>z</a:t>
                      </a:r>
                      <a:r>
                        <a:rPr lang="zh-CN" altLang="en-US" sz="1600">
                          <a:sym typeface="+mn-ea"/>
                        </a:rPr>
                        <a:t>的</a:t>
                      </a:r>
                      <a:r>
                        <a:rPr lang="en-US" altLang="zh-CN" sz="1600">
                          <a:sym typeface="+mn-ea"/>
                        </a:rPr>
                        <a:t>DV</a:t>
                      </a:r>
                      <a:endParaRPr lang="en-US" altLang="zh-CN" sz="1600">
                        <a:latin typeface="微软雅黑" panose="020B0503020204020204" charset="-122"/>
                        <a:ea typeface="微软雅黑" panose="020B0503020204020204" charset="-122"/>
                        <a:cs typeface="微软雅黑" panose="020B0503020204020204" charset="-122"/>
                        <a:sym typeface="+mn-ea"/>
                      </a:endParaRPr>
                    </a:p>
                  </a:txBody>
                  <a:tcPr/>
                </a:tc>
              </a:tr>
              <a:tr h="363882">
                <a:tc>
                  <a:txBody>
                    <a:bodyPr/>
                    <a:lstStyle/>
                    <a:p>
                      <a:pPr algn="ctr">
                        <a:buNone/>
                      </a:pPr>
                      <a:r>
                        <a:rPr lang="en-US" altLang="zh-CN" sz="1600"/>
                        <a:t>x</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0</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sym typeface="+mn-ea"/>
                        </a:rPr>
                        <a:t>7</a:t>
                      </a:r>
                      <a:endParaRPr lang="en-US" altLang="zh-CN" sz="1600" dirty="0">
                        <a:latin typeface="微软雅黑" panose="020B0503020204020204" charset="-122"/>
                        <a:ea typeface="微软雅黑" panose="020B0503020204020204" charset="-122"/>
                        <a:sym typeface="+mn-ea"/>
                      </a:endParaRPr>
                    </a:p>
                  </a:txBody>
                  <a:tcPr/>
                </a:tc>
              </a:tr>
              <a:tr h="363882">
                <a:tc>
                  <a:txBody>
                    <a:bodyPr/>
                    <a:lstStyle/>
                    <a:p>
                      <a:pPr algn="ctr">
                        <a:buNone/>
                      </a:pPr>
                      <a:r>
                        <a:rPr lang="en-US" altLang="zh-CN" sz="1600"/>
                        <a:t>y</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sz="1600" dirty="0">
                          <a:sym typeface="+mn-ea"/>
                        </a:rPr>
                        <a:t>0</a:t>
                      </a:r>
                      <a:endParaRPr lang="en-US" sz="1600" dirty="0">
                        <a:latin typeface="微软雅黑" panose="020B0503020204020204" charset="-122"/>
                        <a:ea typeface="微软雅黑" panose="020B0503020204020204" charset="-122"/>
                        <a:sym typeface="+mn-ea"/>
                      </a:endParaRPr>
                    </a:p>
                  </a:txBody>
                  <a:tcPr/>
                </a:tc>
                <a:tc>
                  <a:txBody>
                    <a:bodyPr/>
                    <a:lstStyle/>
                    <a:p>
                      <a:pPr algn="ctr">
                        <a:buNone/>
                      </a:pPr>
                      <a:r>
                        <a:rPr lang="en-US" sz="1600">
                          <a:sym typeface="+mn-ea"/>
                        </a:rPr>
                        <a:t>3</a:t>
                      </a:r>
                      <a:endParaRPr lang="en-US" sz="1600">
                        <a:latin typeface="微软雅黑" panose="020B0503020204020204" charset="-122"/>
                        <a:ea typeface="微软雅黑" panose="020B0503020204020204" charset="-122"/>
                        <a:sym typeface="+mn-ea"/>
                      </a:endParaRPr>
                    </a:p>
                  </a:txBody>
                  <a:tcPr/>
                </a:tc>
              </a:tr>
              <a:tr h="363882">
                <a:tc>
                  <a:txBody>
                    <a:bodyPr/>
                    <a:lstStyle/>
                    <a:p>
                      <a:pPr algn="ctr">
                        <a:buNone/>
                      </a:pPr>
                      <a:r>
                        <a:rPr lang="en-US" altLang="zh-CN" sz="1600"/>
                        <a:t>z</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7</a:t>
                      </a:r>
                      <a:endParaRPr lang="en-US" altLang="zh-CN" sz="1600">
                        <a:solidFill>
                          <a:schemeClr val="tx1"/>
                        </a:solidFill>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3</a:t>
                      </a:r>
                      <a:endParaRPr lang="en-US" altLang="zh-CN" sz="1600">
                        <a:latin typeface="微软雅黑" panose="020B0503020204020204" charset="-122"/>
                        <a:ea typeface="微软雅黑" panose="020B0503020204020204" charset="-122"/>
                        <a:sym typeface="+mn-ea"/>
                      </a:endParaRPr>
                    </a:p>
                  </a:txBody>
                  <a:tcPr/>
                </a:tc>
                <a:tc>
                  <a:txBody>
                    <a:bodyPr/>
                    <a:lstStyle/>
                    <a:p>
                      <a:pPr algn="ctr">
                        <a:buNone/>
                      </a:pPr>
                      <a:r>
                        <a:rPr lang="en-US" altLang="zh-CN" sz="1600" dirty="0">
                          <a:sym typeface="+mn-ea"/>
                        </a:rPr>
                        <a:t>0</a:t>
                      </a:r>
                      <a:endParaRPr lang="en-US" altLang="zh-CN" sz="1600" dirty="0">
                        <a:latin typeface="微软雅黑" panose="020B0503020204020204" charset="-122"/>
                        <a:ea typeface="微软雅黑" panose="020B0503020204020204" charset="-122"/>
                        <a:sym typeface="+mn-ea"/>
                      </a:endParaRPr>
                    </a:p>
                  </a:txBody>
                  <a:tcPr/>
                </a:tc>
              </a:tr>
            </a:tbl>
          </a:graphicData>
        </a:graphic>
      </p:graphicFrame>
      <p:sp>
        <p:nvSpPr>
          <p:cNvPr id="4" name="文本框 3"/>
          <p:cNvSpPr txBox="1"/>
          <p:nvPr/>
        </p:nvSpPr>
        <p:spPr>
          <a:xfrm>
            <a:off x="4011295" y="2126481"/>
            <a:ext cx="1617980"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y</a:t>
            </a:r>
            <a:r>
              <a:rPr lang="zh-CN" altLang="en-US" sz="2000" dirty="0">
                <a:latin typeface="微软雅黑" panose="020B0503020204020204" charset="-122"/>
                <a:ea typeface="微软雅黑" panose="020B0503020204020204" charset="-122"/>
                <a:cs typeface="微软雅黑" panose="020B0503020204020204" charset="-122"/>
              </a:rPr>
              <a:t>维护的</a:t>
            </a:r>
            <a:r>
              <a:rPr lang="en-US" altLang="zh-CN" sz="2000" dirty="0">
                <a:latin typeface="微软雅黑" panose="020B0503020204020204" charset="-122"/>
                <a:ea typeface="微软雅黑" panose="020B0503020204020204" charset="-122"/>
                <a:cs typeface="微软雅黑" panose="020B0503020204020204" charset="-122"/>
              </a:rPr>
              <a:t>DV</a:t>
            </a:r>
          </a:p>
        </p:txBody>
      </p:sp>
      <p:graphicFrame>
        <p:nvGraphicFramePr>
          <p:cNvPr id="5" name="表格 4"/>
          <p:cNvGraphicFramePr/>
          <p:nvPr>
            <p:extLst/>
          </p:nvPr>
        </p:nvGraphicFramePr>
        <p:xfrm>
          <a:off x="3398520" y="4767897"/>
          <a:ext cx="3798569" cy="1439999"/>
        </p:xfrm>
        <a:graphic>
          <a:graphicData uri="http://schemas.openxmlformats.org/drawingml/2006/table">
            <a:tbl>
              <a:tblPr firstRow="1" bandRow="1">
                <a:tableStyleId>{5940675A-B579-460E-94D1-54222C63F5DA}</a:tableStyleId>
              </a:tblPr>
              <a:tblGrid>
                <a:gridCol w="679308"/>
                <a:gridCol w="1131104"/>
                <a:gridCol w="903590"/>
                <a:gridCol w="1084567"/>
              </a:tblGrid>
              <a:tr h="374975">
                <a:tc>
                  <a:txBody>
                    <a:bodyPr/>
                    <a:lstStyle/>
                    <a:p>
                      <a:pPr algn="ctr">
                        <a:buNone/>
                      </a:pPr>
                      <a:r>
                        <a:rPr lang="zh-CN" altLang="en-US" sz="1600"/>
                        <a:t>目的</a:t>
                      </a:r>
                      <a:endParaRPr lang="zh-CN" altLang="en-US" sz="1600">
                        <a:latin typeface="微软雅黑" panose="020B0503020204020204" charset="-122"/>
                        <a:ea typeface="微软雅黑" panose="020B0503020204020204" charset="-122"/>
                      </a:endParaRPr>
                    </a:p>
                  </a:txBody>
                  <a:tcPr/>
                </a:tc>
                <a:tc>
                  <a:txBody>
                    <a:bodyPr/>
                    <a:lstStyle/>
                    <a:p>
                      <a:pPr algn="ctr">
                        <a:buNone/>
                      </a:pPr>
                      <a:r>
                        <a:rPr lang="en-US" altLang="zh-CN" sz="1600" dirty="0"/>
                        <a:t>x</a:t>
                      </a:r>
                      <a:r>
                        <a:rPr lang="zh-CN" altLang="en-US" sz="1600" dirty="0"/>
                        <a:t>的</a:t>
                      </a:r>
                      <a:r>
                        <a:rPr lang="en-US" altLang="zh-CN" sz="1600" dirty="0"/>
                        <a:t>DV</a:t>
                      </a:r>
                      <a:endParaRPr lang="en-US" altLang="zh-CN" sz="1600" dirty="0">
                        <a:latin typeface="微软雅黑" panose="020B0503020204020204" charset="-122"/>
                        <a:ea typeface="微软雅黑" panose="020B0503020204020204" charset="-122"/>
                        <a:cs typeface="微软雅黑" panose="020B0503020204020204" charset="-122"/>
                      </a:endParaRPr>
                    </a:p>
                  </a:txBody>
                  <a:tcPr/>
                </a:tc>
                <a:tc>
                  <a:txBody>
                    <a:bodyPr/>
                    <a:lstStyle/>
                    <a:p>
                      <a:pPr algn="ctr">
                        <a:buNone/>
                      </a:pPr>
                      <a:r>
                        <a:rPr lang="en-US" altLang="zh-CN" sz="1600" dirty="0">
                          <a:sym typeface="+mn-ea"/>
                        </a:rPr>
                        <a:t>y</a:t>
                      </a:r>
                      <a:r>
                        <a:rPr lang="zh-CN" altLang="en-US" sz="1600" dirty="0">
                          <a:sym typeface="+mn-ea"/>
                        </a:rPr>
                        <a:t>的</a:t>
                      </a:r>
                      <a:r>
                        <a:rPr lang="en-US" altLang="zh-CN" sz="1600" dirty="0" smtClean="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c>
                  <a:txBody>
                    <a:bodyPr/>
                    <a:lstStyle/>
                    <a:p>
                      <a:pPr algn="ctr">
                        <a:buNone/>
                      </a:pPr>
                      <a:r>
                        <a:rPr lang="en-US" altLang="zh-CN" sz="1600" dirty="0">
                          <a:sym typeface="+mn-ea"/>
                        </a:rPr>
                        <a:t>z</a:t>
                      </a:r>
                      <a:r>
                        <a:rPr lang="zh-CN" altLang="en-US" sz="1600" dirty="0">
                          <a:sym typeface="+mn-ea"/>
                        </a:rPr>
                        <a:t>的</a:t>
                      </a:r>
                      <a:r>
                        <a:rPr lang="en-US" altLang="zh-CN" sz="1600" dirty="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r>
              <a:tr h="355008">
                <a:tc>
                  <a:txBody>
                    <a:bodyPr/>
                    <a:lstStyle/>
                    <a:p>
                      <a:pPr algn="ctr">
                        <a:buNone/>
                      </a:pPr>
                      <a:r>
                        <a:rPr lang="en-US" altLang="zh-CN" sz="1600"/>
                        <a:t>x</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t>0</a:t>
                      </a:r>
                      <a:endParaRPr lang="en-US" altLang="zh-CN" sz="1600" dirty="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solidFill>
                            <a:srgbClr val="FF0000"/>
                          </a:solidFill>
                          <a:sym typeface="+mn-ea"/>
                        </a:rPr>
                        <a:t>5</a:t>
                      </a:r>
                      <a:endParaRPr lang="en-US" altLang="zh-CN" sz="1600" dirty="0">
                        <a:solidFill>
                          <a:srgbClr val="FF0000"/>
                        </a:solidFill>
                        <a:latin typeface="微软雅黑" panose="020B0503020204020204" charset="-122"/>
                        <a:ea typeface="微软雅黑" panose="020B0503020204020204" charset="-122"/>
                        <a:sym typeface="+mn-ea"/>
                      </a:endParaRPr>
                    </a:p>
                  </a:txBody>
                  <a:tcPr/>
                </a:tc>
              </a:tr>
              <a:tr h="355008">
                <a:tc>
                  <a:txBody>
                    <a:bodyPr/>
                    <a:lstStyle/>
                    <a:p>
                      <a:pPr algn="ctr">
                        <a:buNone/>
                      </a:pPr>
                      <a:r>
                        <a:rPr lang="en-US" altLang="zh-CN" sz="1600"/>
                        <a:t>y</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sz="1600">
                          <a:sym typeface="+mn-ea"/>
                        </a:rPr>
                        <a:t>0</a:t>
                      </a:r>
                      <a:endParaRPr lang="en-US" sz="1600">
                        <a:latin typeface="微软雅黑" panose="020B0503020204020204" charset="-122"/>
                        <a:ea typeface="微软雅黑" panose="020B0503020204020204" charset="-122"/>
                        <a:sym typeface="+mn-ea"/>
                      </a:endParaRPr>
                    </a:p>
                  </a:txBody>
                  <a:tcPr/>
                </a:tc>
                <a:tc>
                  <a:txBody>
                    <a:bodyPr/>
                    <a:lstStyle/>
                    <a:p>
                      <a:pPr algn="ctr">
                        <a:buNone/>
                      </a:pPr>
                      <a:r>
                        <a:rPr lang="en-US" sz="1600">
                          <a:sym typeface="+mn-ea"/>
                        </a:rPr>
                        <a:t>3</a:t>
                      </a:r>
                      <a:endParaRPr lang="en-US" sz="1600">
                        <a:latin typeface="微软雅黑" panose="020B0503020204020204" charset="-122"/>
                        <a:ea typeface="微软雅黑" panose="020B0503020204020204" charset="-122"/>
                        <a:sym typeface="+mn-ea"/>
                      </a:endParaRPr>
                    </a:p>
                  </a:txBody>
                  <a:tcPr/>
                </a:tc>
              </a:tr>
              <a:tr h="355008">
                <a:tc>
                  <a:txBody>
                    <a:bodyPr/>
                    <a:lstStyle/>
                    <a:p>
                      <a:pPr algn="ctr">
                        <a:buNone/>
                      </a:pPr>
                      <a:r>
                        <a:rPr lang="en-US" altLang="zh-CN" sz="1600"/>
                        <a:t>z</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7</a:t>
                      </a:r>
                      <a:endParaRPr lang="en-US" altLang="zh-CN" sz="1600">
                        <a:solidFill>
                          <a:schemeClr val="tx1"/>
                        </a:solidFill>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3</a:t>
                      </a:r>
                      <a:endParaRPr lang="en-US" altLang="zh-CN" sz="1600">
                        <a:latin typeface="微软雅黑" panose="020B0503020204020204" charset="-122"/>
                        <a:ea typeface="微软雅黑" panose="020B0503020204020204" charset="-122"/>
                        <a:sym typeface="+mn-ea"/>
                      </a:endParaRPr>
                    </a:p>
                  </a:txBody>
                  <a:tcPr/>
                </a:tc>
                <a:tc>
                  <a:txBody>
                    <a:bodyPr/>
                    <a:lstStyle/>
                    <a:p>
                      <a:pPr algn="ctr">
                        <a:buNone/>
                      </a:pPr>
                      <a:r>
                        <a:rPr lang="en-US" altLang="zh-CN" sz="1600" dirty="0">
                          <a:sym typeface="+mn-ea"/>
                        </a:rPr>
                        <a:t>0</a:t>
                      </a:r>
                      <a:endParaRPr lang="en-US" altLang="zh-CN" sz="1600" dirty="0">
                        <a:latin typeface="微软雅黑" panose="020B0503020204020204" charset="-122"/>
                        <a:ea typeface="微软雅黑" panose="020B0503020204020204" charset="-122"/>
                        <a:sym typeface="+mn-ea"/>
                      </a:endParaRPr>
                    </a:p>
                  </a:txBody>
                  <a:tcPr/>
                </a:tc>
              </a:tr>
            </a:tbl>
          </a:graphicData>
        </a:graphic>
      </p:graphicFrame>
      <p:sp>
        <p:nvSpPr>
          <p:cNvPr id="6" name="文本框 5"/>
          <p:cNvSpPr txBox="1"/>
          <p:nvPr/>
        </p:nvSpPr>
        <p:spPr>
          <a:xfrm>
            <a:off x="4011930" y="4306252"/>
            <a:ext cx="1617345"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z</a:t>
            </a:r>
            <a:r>
              <a:rPr lang="zh-CN" altLang="en-US" sz="2000">
                <a:latin typeface="微软雅黑" panose="020B0503020204020204" charset="-122"/>
                <a:ea typeface="微软雅黑" panose="020B0503020204020204" charset="-122"/>
                <a:cs typeface="微软雅黑" panose="020B0503020204020204" charset="-122"/>
              </a:rPr>
              <a:t>维护的</a:t>
            </a:r>
            <a:r>
              <a:rPr lang="en-US" altLang="zh-CN" sz="2000">
                <a:latin typeface="微软雅黑" panose="020B0503020204020204" charset="-122"/>
                <a:ea typeface="微软雅黑" panose="020B0503020204020204" charset="-122"/>
                <a:cs typeface="微软雅黑" panose="020B0503020204020204" charset="-122"/>
              </a:rPr>
              <a:t>DV</a:t>
            </a:r>
          </a:p>
        </p:txBody>
      </p:sp>
      <p:cxnSp>
        <p:nvCxnSpPr>
          <p:cNvPr id="31" name="直接箭头连接符 30"/>
          <p:cNvCxnSpPr/>
          <p:nvPr/>
        </p:nvCxnSpPr>
        <p:spPr>
          <a:xfrm>
            <a:off x="2850833" y="3535680"/>
            <a:ext cx="399415" cy="57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866073" y="5491480"/>
            <a:ext cx="399415" cy="57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2" name="表格 41"/>
          <p:cNvGraphicFramePr/>
          <p:nvPr>
            <p:extLst/>
          </p:nvPr>
        </p:nvGraphicFramePr>
        <p:xfrm>
          <a:off x="7573645" y="481013"/>
          <a:ext cx="3798569" cy="1440621"/>
        </p:xfrm>
        <a:graphic>
          <a:graphicData uri="http://schemas.openxmlformats.org/drawingml/2006/table">
            <a:tbl>
              <a:tblPr firstRow="1" bandRow="1">
                <a:tableStyleId>{5940675A-B579-460E-94D1-54222C63F5DA}</a:tableStyleId>
              </a:tblPr>
              <a:tblGrid>
                <a:gridCol w="679308"/>
                <a:gridCol w="1131104"/>
                <a:gridCol w="903590"/>
                <a:gridCol w="1084567"/>
              </a:tblGrid>
              <a:tr h="334659">
                <a:tc>
                  <a:txBody>
                    <a:bodyPr/>
                    <a:lstStyle/>
                    <a:p>
                      <a:pPr marL="0" algn="ctr" defTabSz="914400" rtl="0" eaLnBrk="1" latinLnBrk="0" hangingPunct="1">
                        <a:buNone/>
                      </a:pPr>
                      <a:r>
                        <a:rPr lang="zh-CN" altLang="en-US" sz="1600" kern="1200" dirty="0"/>
                        <a:t>目的</a:t>
                      </a:r>
                      <a:endParaRPr lang="zh-CN" altLang="en-US" sz="1600" b="1" kern="1200" dirty="0">
                        <a:solidFill>
                          <a:schemeClr val="lt1"/>
                        </a:solidFill>
                        <a:latin typeface="微软雅黑" panose="020B0503020204020204" charset="-122"/>
                        <a:ea typeface="微软雅黑" panose="020B0503020204020204" charset="-122"/>
                        <a:cs typeface="微软雅黑" panose="020B0503020204020204" charset="-122"/>
                      </a:endParaRPr>
                    </a:p>
                  </a:txBody>
                  <a:tcPr/>
                </a:tc>
                <a:tc>
                  <a:txBody>
                    <a:bodyPr/>
                    <a:lstStyle/>
                    <a:p>
                      <a:pPr marL="0" algn="ctr" defTabSz="914400" rtl="0" eaLnBrk="1" latinLnBrk="0" hangingPunct="1">
                        <a:buNone/>
                      </a:pPr>
                      <a:r>
                        <a:rPr lang="en-US" altLang="zh-CN" sz="1600" kern="1200" dirty="0"/>
                        <a:t>x</a:t>
                      </a:r>
                      <a:r>
                        <a:rPr lang="zh-CN" altLang="en-US" sz="1600" kern="1200" dirty="0"/>
                        <a:t>的</a:t>
                      </a:r>
                      <a:r>
                        <a:rPr lang="en-US" altLang="zh-CN" sz="1600" kern="1200" dirty="0"/>
                        <a:t>DV</a:t>
                      </a:r>
                      <a:endParaRPr lang="en-US" altLang="zh-CN" sz="1600" b="1" kern="1200" dirty="0">
                        <a:solidFill>
                          <a:schemeClr val="lt1"/>
                        </a:solidFill>
                        <a:latin typeface="微软雅黑" panose="020B0503020204020204" charset="-122"/>
                        <a:ea typeface="微软雅黑" panose="020B0503020204020204" charset="-122"/>
                        <a:cs typeface="微软雅黑" panose="020B0503020204020204" charset="-122"/>
                      </a:endParaRPr>
                    </a:p>
                  </a:txBody>
                  <a:tcPr/>
                </a:tc>
                <a:tc>
                  <a:txBody>
                    <a:bodyPr/>
                    <a:lstStyle/>
                    <a:p>
                      <a:pPr algn="ctr">
                        <a:buNone/>
                      </a:pPr>
                      <a:r>
                        <a:rPr lang="en-US" altLang="zh-CN" sz="1600" dirty="0">
                          <a:sym typeface="+mn-ea"/>
                        </a:rPr>
                        <a:t>y</a:t>
                      </a:r>
                      <a:r>
                        <a:rPr lang="zh-CN" altLang="en-US" sz="1600" dirty="0">
                          <a:sym typeface="+mn-ea"/>
                        </a:rPr>
                        <a:t>的</a:t>
                      </a:r>
                      <a:r>
                        <a:rPr lang="en-US" altLang="zh-CN" sz="1600" dirty="0" smtClean="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c>
                  <a:txBody>
                    <a:bodyPr/>
                    <a:lstStyle/>
                    <a:p>
                      <a:pPr algn="ctr">
                        <a:buNone/>
                      </a:pPr>
                      <a:r>
                        <a:rPr lang="en-US" altLang="zh-CN" sz="1600" dirty="0">
                          <a:sym typeface="+mn-ea"/>
                        </a:rPr>
                        <a:t>z</a:t>
                      </a:r>
                      <a:r>
                        <a:rPr lang="zh-CN" altLang="en-US" sz="1600" dirty="0">
                          <a:sym typeface="+mn-ea"/>
                        </a:rPr>
                        <a:t>的</a:t>
                      </a:r>
                      <a:r>
                        <a:rPr lang="en-US" altLang="zh-CN" sz="1600" dirty="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r>
              <a:tr h="368447">
                <a:tc>
                  <a:txBody>
                    <a:bodyPr/>
                    <a:lstStyle/>
                    <a:p>
                      <a:pPr algn="ctr">
                        <a:buNone/>
                      </a:pPr>
                      <a:r>
                        <a:rPr lang="en-US" altLang="zh-CN" sz="1600"/>
                        <a:t>x</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t>0</a:t>
                      </a:r>
                      <a:endParaRPr lang="en-US" altLang="zh-CN" sz="1600" dirty="0">
                        <a:latin typeface="微软雅黑" panose="020B0503020204020204" charset="-122"/>
                        <a:ea typeface="微软雅黑" panose="020B0503020204020204" charset="-122"/>
                      </a:endParaRPr>
                    </a:p>
                  </a:txBody>
                  <a:tcPr/>
                </a:tc>
                <a:tc>
                  <a:txBody>
                    <a:bodyPr/>
                    <a:lstStyle/>
                    <a:p>
                      <a:pPr algn="ctr">
                        <a:buNone/>
                      </a:pPr>
                      <a:r>
                        <a:rPr lang="en-US" altLang="zh-CN" sz="1600" dirty="0"/>
                        <a:t>2</a:t>
                      </a:r>
                      <a:endParaRPr lang="en-US" altLang="zh-CN" sz="1600" dirty="0">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5</a:t>
                      </a:r>
                      <a:endParaRPr lang="en-US" altLang="zh-CN" sz="1600">
                        <a:latin typeface="微软雅黑" panose="020B0503020204020204" charset="-122"/>
                        <a:ea typeface="微软雅黑" panose="020B0503020204020204" charset="-122"/>
                        <a:sym typeface="+mn-ea"/>
                      </a:endParaRPr>
                    </a:p>
                  </a:txBody>
                  <a:tcPr/>
                </a:tc>
              </a:tr>
              <a:tr h="368447">
                <a:tc>
                  <a:txBody>
                    <a:bodyPr/>
                    <a:lstStyle/>
                    <a:p>
                      <a:pPr algn="ctr">
                        <a:buNone/>
                      </a:pPr>
                      <a:r>
                        <a:rPr lang="en-US" altLang="zh-CN" sz="1600"/>
                        <a:t>y</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sz="1600">
                          <a:sym typeface="+mn-ea"/>
                        </a:rPr>
                        <a:t>0</a:t>
                      </a:r>
                      <a:endParaRPr lang="en-US" sz="1600">
                        <a:latin typeface="微软雅黑" panose="020B0503020204020204" charset="-122"/>
                        <a:ea typeface="微软雅黑" panose="020B0503020204020204" charset="-122"/>
                        <a:sym typeface="+mn-ea"/>
                      </a:endParaRPr>
                    </a:p>
                  </a:txBody>
                  <a:tcPr/>
                </a:tc>
                <a:tc>
                  <a:txBody>
                    <a:bodyPr/>
                    <a:lstStyle/>
                    <a:p>
                      <a:pPr algn="ctr">
                        <a:buNone/>
                      </a:pPr>
                      <a:r>
                        <a:rPr lang="en-US" sz="1600">
                          <a:sym typeface="+mn-ea"/>
                        </a:rPr>
                        <a:t>3</a:t>
                      </a:r>
                      <a:endParaRPr lang="en-US" sz="1600">
                        <a:latin typeface="微软雅黑" panose="020B0503020204020204" charset="-122"/>
                        <a:ea typeface="微软雅黑" panose="020B0503020204020204" charset="-122"/>
                        <a:sym typeface="+mn-ea"/>
                      </a:endParaRPr>
                    </a:p>
                  </a:txBody>
                  <a:tcPr/>
                </a:tc>
              </a:tr>
              <a:tr h="368447">
                <a:tc>
                  <a:txBody>
                    <a:bodyPr/>
                    <a:lstStyle/>
                    <a:p>
                      <a:pPr algn="ctr">
                        <a:buNone/>
                      </a:pPr>
                      <a:r>
                        <a:rPr lang="en-US" altLang="zh-CN" sz="1600"/>
                        <a:t>z</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5</a:t>
                      </a:r>
                      <a:endParaRPr lang="en-US" altLang="zh-CN" sz="1600">
                        <a:solidFill>
                          <a:schemeClr val="tx1"/>
                        </a:solidFill>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3</a:t>
                      </a:r>
                      <a:endParaRPr lang="en-US" altLang="zh-CN" sz="1600">
                        <a:latin typeface="微软雅黑" panose="020B0503020204020204" charset="-122"/>
                        <a:ea typeface="微软雅黑" panose="020B0503020204020204" charset="-122"/>
                        <a:sym typeface="+mn-ea"/>
                      </a:endParaRPr>
                    </a:p>
                  </a:txBody>
                  <a:tcPr/>
                </a:tc>
                <a:tc>
                  <a:txBody>
                    <a:bodyPr/>
                    <a:lstStyle/>
                    <a:p>
                      <a:pPr algn="ctr">
                        <a:buNone/>
                      </a:pPr>
                      <a:r>
                        <a:rPr lang="en-US" altLang="zh-CN" sz="1600" dirty="0">
                          <a:sym typeface="+mn-ea"/>
                        </a:rPr>
                        <a:t>0</a:t>
                      </a:r>
                      <a:endParaRPr lang="en-US" altLang="zh-CN" sz="1600" dirty="0">
                        <a:latin typeface="微软雅黑" panose="020B0503020204020204" charset="-122"/>
                        <a:ea typeface="微软雅黑" panose="020B0503020204020204" charset="-122"/>
                        <a:sym typeface="+mn-ea"/>
                      </a:endParaRPr>
                    </a:p>
                  </a:txBody>
                  <a:tcPr/>
                </a:tc>
              </a:tr>
            </a:tbl>
          </a:graphicData>
        </a:graphic>
      </p:graphicFrame>
      <p:sp>
        <p:nvSpPr>
          <p:cNvPr id="43" name="文本框 42"/>
          <p:cNvSpPr txBox="1"/>
          <p:nvPr/>
        </p:nvSpPr>
        <p:spPr>
          <a:xfrm>
            <a:off x="8187690" y="40958"/>
            <a:ext cx="1599248" cy="400110"/>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cs typeface="微软雅黑" panose="020B0503020204020204" charset="-122"/>
              </a:rPr>
              <a:t>x</a:t>
            </a:r>
            <a:r>
              <a:rPr lang="zh-CN" altLang="en-US" sz="2000" dirty="0">
                <a:latin typeface="微软雅黑" panose="020B0503020204020204" charset="-122"/>
                <a:ea typeface="微软雅黑" panose="020B0503020204020204" charset="-122"/>
                <a:cs typeface="微软雅黑" panose="020B0503020204020204" charset="-122"/>
              </a:rPr>
              <a:t>维护的</a:t>
            </a:r>
            <a:r>
              <a:rPr lang="en-US" altLang="zh-CN" sz="2000" dirty="0">
                <a:latin typeface="微软雅黑" panose="020B0503020204020204" charset="-122"/>
                <a:ea typeface="微软雅黑" panose="020B0503020204020204" charset="-122"/>
                <a:cs typeface="微软雅黑" panose="020B0503020204020204" charset="-122"/>
              </a:rPr>
              <a:t>DV</a:t>
            </a:r>
          </a:p>
        </p:txBody>
      </p:sp>
      <p:cxnSp>
        <p:nvCxnSpPr>
          <p:cNvPr id="44" name="直接箭头连接符 43"/>
          <p:cNvCxnSpPr/>
          <p:nvPr/>
        </p:nvCxnSpPr>
        <p:spPr>
          <a:xfrm>
            <a:off x="7207883" y="1430972"/>
            <a:ext cx="399415" cy="57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5" name="表格 44"/>
          <p:cNvGraphicFramePr/>
          <p:nvPr>
            <p:extLst/>
          </p:nvPr>
        </p:nvGraphicFramePr>
        <p:xfrm>
          <a:off x="7573645" y="2580777"/>
          <a:ext cx="3798569" cy="1440001"/>
        </p:xfrm>
        <a:graphic>
          <a:graphicData uri="http://schemas.openxmlformats.org/drawingml/2006/table">
            <a:tbl>
              <a:tblPr firstRow="1" bandRow="1">
                <a:tableStyleId>{5940675A-B579-460E-94D1-54222C63F5DA}</a:tableStyleId>
              </a:tblPr>
              <a:tblGrid>
                <a:gridCol w="679308"/>
                <a:gridCol w="1131104"/>
                <a:gridCol w="903590"/>
                <a:gridCol w="1084567"/>
              </a:tblGrid>
              <a:tr h="384598">
                <a:tc>
                  <a:txBody>
                    <a:bodyPr/>
                    <a:lstStyle/>
                    <a:p>
                      <a:pPr algn="ctr">
                        <a:buNone/>
                      </a:pPr>
                      <a:r>
                        <a:rPr lang="zh-CN" altLang="en-US" sz="1600"/>
                        <a:t>目的</a:t>
                      </a:r>
                      <a:endParaRPr lang="zh-CN" altLang="en-US" sz="1600">
                        <a:latin typeface="微软雅黑" panose="020B0503020204020204" charset="-122"/>
                        <a:ea typeface="微软雅黑" panose="020B0503020204020204" charset="-122"/>
                      </a:endParaRPr>
                    </a:p>
                  </a:txBody>
                  <a:tcPr/>
                </a:tc>
                <a:tc>
                  <a:txBody>
                    <a:bodyPr/>
                    <a:lstStyle/>
                    <a:p>
                      <a:pPr algn="ctr">
                        <a:buNone/>
                      </a:pPr>
                      <a:r>
                        <a:rPr lang="en-US" altLang="zh-CN" sz="1600"/>
                        <a:t>x</a:t>
                      </a:r>
                      <a:r>
                        <a:rPr lang="zh-CN" altLang="en-US" sz="1600"/>
                        <a:t>的</a:t>
                      </a:r>
                      <a:r>
                        <a:rPr lang="en-US" altLang="zh-CN" sz="1600"/>
                        <a:t>DV</a:t>
                      </a:r>
                      <a:endParaRPr lang="en-US" altLang="zh-CN" sz="1600">
                        <a:latin typeface="微软雅黑" panose="020B0503020204020204" charset="-122"/>
                        <a:ea typeface="微软雅黑" panose="020B0503020204020204" charset="-122"/>
                        <a:cs typeface="微软雅黑" panose="020B0503020204020204" charset="-122"/>
                      </a:endParaRPr>
                    </a:p>
                  </a:txBody>
                  <a:tcPr/>
                </a:tc>
                <a:tc>
                  <a:txBody>
                    <a:bodyPr/>
                    <a:lstStyle/>
                    <a:p>
                      <a:pPr algn="ctr">
                        <a:buNone/>
                      </a:pPr>
                      <a:r>
                        <a:rPr lang="en-US" altLang="zh-CN" sz="1600" dirty="0">
                          <a:sym typeface="+mn-ea"/>
                        </a:rPr>
                        <a:t>y</a:t>
                      </a:r>
                      <a:r>
                        <a:rPr lang="zh-CN" altLang="en-US" sz="1600" dirty="0">
                          <a:sym typeface="+mn-ea"/>
                        </a:rPr>
                        <a:t>的</a:t>
                      </a:r>
                      <a:r>
                        <a:rPr lang="en-US" altLang="zh-CN" sz="1600" dirty="0" smtClean="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c>
                  <a:txBody>
                    <a:bodyPr/>
                    <a:lstStyle/>
                    <a:p>
                      <a:pPr algn="ctr">
                        <a:buNone/>
                      </a:pPr>
                      <a:r>
                        <a:rPr lang="en-US" altLang="zh-CN" sz="1600">
                          <a:sym typeface="+mn-ea"/>
                        </a:rPr>
                        <a:t>z</a:t>
                      </a:r>
                      <a:r>
                        <a:rPr lang="zh-CN" altLang="en-US" sz="1600">
                          <a:sym typeface="+mn-ea"/>
                        </a:rPr>
                        <a:t>的</a:t>
                      </a:r>
                      <a:r>
                        <a:rPr lang="en-US" altLang="zh-CN" sz="1600">
                          <a:sym typeface="+mn-ea"/>
                        </a:rPr>
                        <a:t>DV</a:t>
                      </a:r>
                      <a:endParaRPr lang="en-US" altLang="zh-CN" sz="1600">
                        <a:latin typeface="微软雅黑" panose="020B0503020204020204" charset="-122"/>
                        <a:ea typeface="微软雅黑" panose="020B0503020204020204" charset="-122"/>
                        <a:cs typeface="微软雅黑" panose="020B0503020204020204" charset="-122"/>
                        <a:sym typeface="+mn-ea"/>
                      </a:endParaRPr>
                    </a:p>
                  </a:txBody>
                  <a:tcPr/>
                </a:tc>
              </a:tr>
              <a:tr h="351801">
                <a:tc>
                  <a:txBody>
                    <a:bodyPr/>
                    <a:lstStyle/>
                    <a:p>
                      <a:pPr algn="ctr">
                        <a:buNone/>
                      </a:pPr>
                      <a:r>
                        <a:rPr lang="en-US" altLang="zh-CN" sz="1600"/>
                        <a:t>x</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0</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5</a:t>
                      </a:r>
                      <a:endParaRPr lang="en-US" altLang="zh-CN" sz="1600">
                        <a:latin typeface="微软雅黑" panose="020B0503020204020204" charset="-122"/>
                        <a:ea typeface="微软雅黑" panose="020B0503020204020204" charset="-122"/>
                        <a:sym typeface="+mn-ea"/>
                      </a:endParaRPr>
                    </a:p>
                  </a:txBody>
                  <a:tcPr/>
                </a:tc>
              </a:tr>
              <a:tr h="351801">
                <a:tc>
                  <a:txBody>
                    <a:bodyPr/>
                    <a:lstStyle/>
                    <a:p>
                      <a:pPr algn="ctr">
                        <a:buNone/>
                      </a:pPr>
                      <a:r>
                        <a:rPr lang="en-US" altLang="zh-CN" sz="1600"/>
                        <a:t>y</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sz="1600" dirty="0">
                          <a:sym typeface="+mn-ea"/>
                        </a:rPr>
                        <a:t>0</a:t>
                      </a:r>
                      <a:endParaRPr lang="en-US" sz="1600" dirty="0">
                        <a:latin typeface="微软雅黑" panose="020B0503020204020204" charset="-122"/>
                        <a:ea typeface="微软雅黑" panose="020B0503020204020204" charset="-122"/>
                        <a:sym typeface="+mn-ea"/>
                      </a:endParaRPr>
                    </a:p>
                  </a:txBody>
                  <a:tcPr/>
                </a:tc>
                <a:tc>
                  <a:txBody>
                    <a:bodyPr/>
                    <a:lstStyle/>
                    <a:p>
                      <a:pPr algn="ctr">
                        <a:buNone/>
                      </a:pPr>
                      <a:r>
                        <a:rPr lang="en-US" sz="1600">
                          <a:sym typeface="+mn-ea"/>
                        </a:rPr>
                        <a:t>3</a:t>
                      </a:r>
                      <a:endParaRPr lang="en-US" sz="1600">
                        <a:latin typeface="微软雅黑" panose="020B0503020204020204" charset="-122"/>
                        <a:ea typeface="微软雅黑" panose="020B0503020204020204" charset="-122"/>
                        <a:sym typeface="+mn-ea"/>
                      </a:endParaRPr>
                    </a:p>
                  </a:txBody>
                  <a:tcPr/>
                </a:tc>
              </a:tr>
              <a:tr h="351801">
                <a:tc>
                  <a:txBody>
                    <a:bodyPr/>
                    <a:lstStyle/>
                    <a:p>
                      <a:pPr algn="ctr">
                        <a:buNone/>
                      </a:pPr>
                      <a:r>
                        <a:rPr lang="en-US" altLang="zh-CN" sz="1600"/>
                        <a:t>z</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5</a:t>
                      </a:r>
                      <a:endParaRPr lang="en-US" altLang="zh-CN" sz="1600">
                        <a:solidFill>
                          <a:schemeClr val="tx1"/>
                        </a:solidFill>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3</a:t>
                      </a:r>
                      <a:endParaRPr lang="en-US" altLang="zh-CN" sz="1600">
                        <a:latin typeface="微软雅黑" panose="020B0503020204020204" charset="-122"/>
                        <a:ea typeface="微软雅黑" panose="020B0503020204020204" charset="-122"/>
                        <a:sym typeface="+mn-ea"/>
                      </a:endParaRPr>
                    </a:p>
                  </a:txBody>
                  <a:tcPr/>
                </a:tc>
                <a:tc>
                  <a:txBody>
                    <a:bodyPr/>
                    <a:lstStyle/>
                    <a:p>
                      <a:pPr algn="ctr">
                        <a:buNone/>
                      </a:pPr>
                      <a:r>
                        <a:rPr lang="en-US" altLang="zh-CN" sz="1600" dirty="0">
                          <a:sym typeface="+mn-ea"/>
                        </a:rPr>
                        <a:t>0</a:t>
                      </a:r>
                      <a:endParaRPr lang="en-US" altLang="zh-CN" sz="1600" dirty="0">
                        <a:latin typeface="微软雅黑" panose="020B0503020204020204" charset="-122"/>
                        <a:ea typeface="微软雅黑" panose="020B0503020204020204" charset="-122"/>
                        <a:sym typeface="+mn-ea"/>
                      </a:endParaRPr>
                    </a:p>
                  </a:txBody>
                  <a:tcPr/>
                </a:tc>
              </a:tr>
            </a:tbl>
          </a:graphicData>
        </a:graphic>
      </p:graphicFrame>
      <p:sp>
        <p:nvSpPr>
          <p:cNvPr id="46" name="文本框 45"/>
          <p:cNvSpPr txBox="1"/>
          <p:nvPr/>
        </p:nvSpPr>
        <p:spPr>
          <a:xfrm>
            <a:off x="8220074" y="2087810"/>
            <a:ext cx="1566864" cy="400110"/>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cs typeface="微软雅黑" panose="020B0503020204020204" charset="-122"/>
              </a:rPr>
              <a:t>y</a:t>
            </a:r>
            <a:r>
              <a:rPr lang="zh-CN" altLang="en-US" sz="2000" dirty="0">
                <a:latin typeface="微软雅黑" panose="020B0503020204020204" charset="-122"/>
                <a:ea typeface="微软雅黑" panose="020B0503020204020204" charset="-122"/>
                <a:cs typeface="微软雅黑" panose="020B0503020204020204" charset="-122"/>
              </a:rPr>
              <a:t>维护的</a:t>
            </a:r>
            <a:r>
              <a:rPr lang="en-US" altLang="zh-CN" sz="2000" dirty="0">
                <a:latin typeface="微软雅黑" panose="020B0503020204020204" charset="-122"/>
                <a:ea typeface="微软雅黑" panose="020B0503020204020204" charset="-122"/>
                <a:cs typeface="微软雅黑" panose="020B0503020204020204" charset="-122"/>
              </a:rPr>
              <a:t>DV</a:t>
            </a:r>
          </a:p>
        </p:txBody>
      </p:sp>
      <p:graphicFrame>
        <p:nvGraphicFramePr>
          <p:cNvPr id="47" name="表格 46"/>
          <p:cNvGraphicFramePr/>
          <p:nvPr>
            <p:extLst/>
          </p:nvPr>
        </p:nvGraphicFramePr>
        <p:xfrm>
          <a:off x="7574280" y="4746307"/>
          <a:ext cx="3798569" cy="1439999"/>
        </p:xfrm>
        <a:graphic>
          <a:graphicData uri="http://schemas.openxmlformats.org/drawingml/2006/table">
            <a:tbl>
              <a:tblPr firstRow="1" bandRow="1">
                <a:tableStyleId>{5940675A-B579-460E-94D1-54222C63F5DA}</a:tableStyleId>
              </a:tblPr>
              <a:tblGrid>
                <a:gridCol w="679308"/>
                <a:gridCol w="1131104"/>
                <a:gridCol w="903590"/>
                <a:gridCol w="1084567"/>
              </a:tblGrid>
              <a:tr h="338297">
                <a:tc>
                  <a:txBody>
                    <a:bodyPr/>
                    <a:lstStyle/>
                    <a:p>
                      <a:pPr algn="ctr">
                        <a:buNone/>
                      </a:pPr>
                      <a:r>
                        <a:rPr lang="zh-CN" altLang="en-US" sz="1600"/>
                        <a:t>目的</a:t>
                      </a:r>
                      <a:endParaRPr lang="zh-CN" altLang="en-US" sz="1600">
                        <a:latin typeface="微软雅黑" panose="020B0503020204020204" charset="-122"/>
                        <a:ea typeface="微软雅黑" panose="020B0503020204020204" charset="-122"/>
                      </a:endParaRPr>
                    </a:p>
                  </a:txBody>
                  <a:tcPr/>
                </a:tc>
                <a:tc>
                  <a:txBody>
                    <a:bodyPr/>
                    <a:lstStyle/>
                    <a:p>
                      <a:pPr algn="ctr">
                        <a:buNone/>
                      </a:pPr>
                      <a:r>
                        <a:rPr lang="en-US" altLang="zh-CN" sz="1600" dirty="0"/>
                        <a:t>x</a:t>
                      </a:r>
                      <a:r>
                        <a:rPr lang="zh-CN" altLang="en-US" sz="1600" dirty="0"/>
                        <a:t>的</a:t>
                      </a:r>
                      <a:r>
                        <a:rPr lang="en-US" altLang="zh-CN" sz="1600" dirty="0"/>
                        <a:t>DV</a:t>
                      </a:r>
                      <a:endParaRPr lang="en-US" altLang="zh-CN" sz="1600" dirty="0">
                        <a:latin typeface="微软雅黑" panose="020B0503020204020204" charset="-122"/>
                        <a:ea typeface="微软雅黑" panose="020B0503020204020204" charset="-122"/>
                        <a:cs typeface="微软雅黑" panose="020B0503020204020204" charset="-122"/>
                      </a:endParaRPr>
                    </a:p>
                  </a:txBody>
                  <a:tcPr/>
                </a:tc>
                <a:tc>
                  <a:txBody>
                    <a:bodyPr/>
                    <a:lstStyle/>
                    <a:p>
                      <a:pPr algn="ctr">
                        <a:buNone/>
                      </a:pPr>
                      <a:r>
                        <a:rPr lang="en-US" altLang="zh-CN" sz="1600" dirty="0">
                          <a:sym typeface="+mn-ea"/>
                        </a:rPr>
                        <a:t>y</a:t>
                      </a:r>
                      <a:r>
                        <a:rPr lang="zh-CN" altLang="en-US" sz="1600" dirty="0">
                          <a:sym typeface="+mn-ea"/>
                        </a:rPr>
                        <a:t>的</a:t>
                      </a:r>
                      <a:r>
                        <a:rPr lang="en-US" altLang="zh-CN" sz="1600" dirty="0" smtClean="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c>
                  <a:txBody>
                    <a:bodyPr/>
                    <a:lstStyle/>
                    <a:p>
                      <a:pPr algn="ctr">
                        <a:buNone/>
                      </a:pPr>
                      <a:r>
                        <a:rPr lang="en-US" altLang="zh-CN" sz="1600" dirty="0">
                          <a:sym typeface="+mn-ea"/>
                        </a:rPr>
                        <a:t>z</a:t>
                      </a:r>
                      <a:r>
                        <a:rPr lang="zh-CN" altLang="en-US" sz="1600" dirty="0">
                          <a:sym typeface="+mn-ea"/>
                        </a:rPr>
                        <a:t>的</a:t>
                      </a:r>
                      <a:r>
                        <a:rPr lang="en-US" altLang="zh-CN" sz="1600" dirty="0">
                          <a:sym typeface="+mn-ea"/>
                        </a:rPr>
                        <a:t>DV</a:t>
                      </a:r>
                      <a:endParaRPr lang="en-US" altLang="zh-CN" sz="1600" dirty="0">
                        <a:latin typeface="微软雅黑" panose="020B0503020204020204" charset="-122"/>
                        <a:ea typeface="微软雅黑" panose="020B0503020204020204" charset="-122"/>
                        <a:cs typeface="微软雅黑" panose="020B0503020204020204" charset="-122"/>
                        <a:sym typeface="+mn-ea"/>
                      </a:endParaRPr>
                    </a:p>
                  </a:txBody>
                  <a:tcPr/>
                </a:tc>
              </a:tr>
              <a:tr h="367234">
                <a:tc>
                  <a:txBody>
                    <a:bodyPr/>
                    <a:lstStyle/>
                    <a:p>
                      <a:pPr algn="ctr">
                        <a:buNone/>
                      </a:pPr>
                      <a:r>
                        <a:rPr lang="en-US" altLang="zh-CN" sz="1600"/>
                        <a:t>x</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0</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dirty="0"/>
                        <a:t>2</a:t>
                      </a:r>
                      <a:endParaRPr lang="en-US" altLang="zh-CN" sz="1600" dirty="0">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5</a:t>
                      </a:r>
                      <a:endParaRPr lang="en-US" altLang="zh-CN" sz="1600">
                        <a:solidFill>
                          <a:schemeClr val="tx1"/>
                        </a:solidFill>
                        <a:latin typeface="微软雅黑" panose="020B0503020204020204" charset="-122"/>
                        <a:ea typeface="微软雅黑" panose="020B0503020204020204" charset="-122"/>
                        <a:sym typeface="+mn-ea"/>
                      </a:endParaRPr>
                    </a:p>
                  </a:txBody>
                  <a:tcPr/>
                </a:tc>
              </a:tr>
              <a:tr h="367234">
                <a:tc>
                  <a:txBody>
                    <a:bodyPr/>
                    <a:lstStyle/>
                    <a:p>
                      <a:pPr algn="ctr">
                        <a:buNone/>
                      </a:pPr>
                      <a:r>
                        <a:rPr lang="en-US" altLang="zh-CN" sz="1600"/>
                        <a:t>y</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2</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sz="1600">
                          <a:sym typeface="+mn-ea"/>
                        </a:rPr>
                        <a:t>0</a:t>
                      </a:r>
                      <a:endParaRPr lang="en-US" sz="1600">
                        <a:latin typeface="微软雅黑" panose="020B0503020204020204" charset="-122"/>
                        <a:ea typeface="微软雅黑" panose="020B0503020204020204" charset="-122"/>
                        <a:sym typeface="+mn-ea"/>
                      </a:endParaRPr>
                    </a:p>
                  </a:txBody>
                  <a:tcPr/>
                </a:tc>
                <a:tc>
                  <a:txBody>
                    <a:bodyPr/>
                    <a:lstStyle/>
                    <a:p>
                      <a:pPr algn="ctr">
                        <a:buNone/>
                      </a:pPr>
                      <a:r>
                        <a:rPr lang="en-US" sz="1600" dirty="0">
                          <a:sym typeface="+mn-ea"/>
                        </a:rPr>
                        <a:t>3</a:t>
                      </a:r>
                      <a:endParaRPr lang="en-US" sz="1600" dirty="0">
                        <a:latin typeface="微软雅黑" panose="020B0503020204020204" charset="-122"/>
                        <a:ea typeface="微软雅黑" panose="020B0503020204020204" charset="-122"/>
                        <a:sym typeface="+mn-ea"/>
                      </a:endParaRPr>
                    </a:p>
                  </a:txBody>
                  <a:tcPr/>
                </a:tc>
              </a:tr>
              <a:tr h="367234">
                <a:tc>
                  <a:txBody>
                    <a:bodyPr/>
                    <a:lstStyle/>
                    <a:p>
                      <a:pPr algn="ctr">
                        <a:buNone/>
                      </a:pPr>
                      <a:r>
                        <a:rPr lang="en-US" altLang="zh-CN" sz="1600"/>
                        <a:t>z</a:t>
                      </a:r>
                      <a:endParaRPr lang="en-US" altLang="zh-CN" sz="1600">
                        <a:latin typeface="微软雅黑" panose="020B0503020204020204" charset="-122"/>
                        <a:ea typeface="微软雅黑" panose="020B0503020204020204" charset="-122"/>
                      </a:endParaRPr>
                    </a:p>
                  </a:txBody>
                  <a:tcPr/>
                </a:tc>
                <a:tc>
                  <a:txBody>
                    <a:bodyPr/>
                    <a:lstStyle/>
                    <a:p>
                      <a:pPr algn="ctr">
                        <a:buNone/>
                      </a:pPr>
                      <a:r>
                        <a:rPr lang="en-US" altLang="zh-CN" sz="1600"/>
                        <a:t>5</a:t>
                      </a:r>
                      <a:endParaRPr lang="en-US" altLang="zh-CN" sz="1600">
                        <a:solidFill>
                          <a:schemeClr val="tx1"/>
                        </a:solidFill>
                        <a:latin typeface="微软雅黑" panose="020B0503020204020204" charset="-122"/>
                        <a:ea typeface="微软雅黑" panose="020B0503020204020204" charset="-122"/>
                      </a:endParaRPr>
                    </a:p>
                  </a:txBody>
                  <a:tcPr/>
                </a:tc>
                <a:tc>
                  <a:txBody>
                    <a:bodyPr/>
                    <a:lstStyle/>
                    <a:p>
                      <a:pPr algn="ctr">
                        <a:buNone/>
                      </a:pPr>
                      <a:r>
                        <a:rPr lang="en-US" altLang="zh-CN" sz="1600">
                          <a:sym typeface="+mn-ea"/>
                        </a:rPr>
                        <a:t>3</a:t>
                      </a:r>
                      <a:endParaRPr lang="en-US" altLang="zh-CN" sz="1600">
                        <a:latin typeface="微软雅黑" panose="020B0503020204020204" charset="-122"/>
                        <a:ea typeface="微软雅黑" panose="020B0503020204020204" charset="-122"/>
                        <a:sym typeface="+mn-ea"/>
                      </a:endParaRPr>
                    </a:p>
                  </a:txBody>
                  <a:tcPr/>
                </a:tc>
                <a:tc>
                  <a:txBody>
                    <a:bodyPr/>
                    <a:lstStyle/>
                    <a:p>
                      <a:pPr algn="ctr">
                        <a:buNone/>
                      </a:pPr>
                      <a:r>
                        <a:rPr lang="en-US" altLang="zh-CN" sz="1600" dirty="0">
                          <a:sym typeface="+mn-ea"/>
                        </a:rPr>
                        <a:t>0</a:t>
                      </a:r>
                      <a:endParaRPr lang="en-US" altLang="zh-CN" sz="1600" dirty="0">
                        <a:latin typeface="微软雅黑" panose="020B0503020204020204" charset="-122"/>
                        <a:ea typeface="微软雅黑" panose="020B0503020204020204" charset="-122"/>
                        <a:sym typeface="+mn-ea"/>
                      </a:endParaRPr>
                    </a:p>
                  </a:txBody>
                  <a:tcPr/>
                </a:tc>
              </a:tr>
            </a:tbl>
          </a:graphicData>
        </a:graphic>
      </p:graphicFrame>
      <p:sp>
        <p:nvSpPr>
          <p:cNvPr id="48" name="文本框 47"/>
          <p:cNvSpPr txBox="1"/>
          <p:nvPr/>
        </p:nvSpPr>
        <p:spPr>
          <a:xfrm>
            <a:off x="8187690" y="4284662"/>
            <a:ext cx="1599248" cy="400110"/>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cs typeface="微软雅黑" panose="020B0503020204020204" charset="-122"/>
              </a:rPr>
              <a:t>z</a:t>
            </a:r>
            <a:r>
              <a:rPr lang="zh-CN" altLang="en-US" sz="2000" dirty="0">
                <a:latin typeface="微软雅黑" panose="020B0503020204020204" charset="-122"/>
                <a:ea typeface="微软雅黑" panose="020B0503020204020204" charset="-122"/>
                <a:cs typeface="微软雅黑" panose="020B0503020204020204" charset="-122"/>
              </a:rPr>
              <a:t>维护的</a:t>
            </a:r>
            <a:r>
              <a:rPr lang="en-US" altLang="zh-CN" sz="2000" dirty="0">
                <a:latin typeface="微软雅黑" panose="020B0503020204020204" charset="-122"/>
                <a:ea typeface="微软雅黑" panose="020B0503020204020204" charset="-122"/>
                <a:cs typeface="微软雅黑" panose="020B0503020204020204" charset="-122"/>
              </a:rPr>
              <a:t>DV</a:t>
            </a:r>
          </a:p>
        </p:txBody>
      </p:sp>
      <p:cxnSp>
        <p:nvCxnSpPr>
          <p:cNvPr id="49" name="直接箭头连接符 48"/>
          <p:cNvCxnSpPr/>
          <p:nvPr/>
        </p:nvCxnSpPr>
        <p:spPr>
          <a:xfrm>
            <a:off x="7207883" y="3602782"/>
            <a:ext cx="399415" cy="57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7200260" y="5685401"/>
            <a:ext cx="399415" cy="571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7676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4600239" y="1727780"/>
            <a:ext cx="458517" cy="272568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6" name="矩形 15"/>
          <p:cNvSpPr/>
          <p:nvPr/>
        </p:nvSpPr>
        <p:spPr>
          <a:xfrm>
            <a:off x="1645584" y="2859789"/>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路由算法与路由协议</a:t>
            </a:r>
          </a:p>
        </p:txBody>
      </p:sp>
      <p:sp>
        <p:nvSpPr>
          <p:cNvPr id="17" name="矩形 16"/>
          <p:cNvSpPr/>
          <p:nvPr/>
        </p:nvSpPr>
        <p:spPr>
          <a:xfrm>
            <a:off x="5058756" y="1659460"/>
            <a:ext cx="3262432" cy="2862322"/>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路由选择算法的分类</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链路状态路由选择算法</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距离向量路由选择算法</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层次化路由选择</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rPr>
              <a:t>Internet</a:t>
            </a:r>
            <a:r>
              <a:rPr lang="zh-CN" altLang="en-US" sz="2400" dirty="0" smtClean="0">
                <a:latin typeface="Microsoft YaHei" charset="-122"/>
                <a:ea typeface="Microsoft YaHei" charset="-122"/>
                <a:cs typeface="Microsoft YaHei" charset="-122"/>
              </a:rPr>
              <a:t>路由选择协议</a:t>
            </a:r>
            <a:endParaRPr lang="en-US" altLang="zh-CN" sz="2400" dirty="0" smtClean="0">
              <a:latin typeface="Microsoft YaHei" charset="-122"/>
              <a:ea typeface="Microsoft YaHei" charset="-122"/>
              <a:cs typeface="Microsoft YaHei" charset="-122"/>
              <a:sym typeface="+mn-ea"/>
            </a:endParaRPr>
          </a:p>
        </p:txBody>
      </p:sp>
      <p:sp>
        <p:nvSpPr>
          <p:cNvPr id="5" name="矩形 4"/>
          <p:cNvSpPr/>
          <p:nvPr/>
        </p:nvSpPr>
        <p:spPr>
          <a:xfrm>
            <a:off x="8640557" y="2259624"/>
            <a:ext cx="3127373" cy="1200329"/>
          </a:xfrm>
          <a:prstGeom prst="rect">
            <a:avLst/>
          </a:prstGeom>
          <a:ln>
            <a:solidFill>
              <a:schemeClr val="tx1"/>
            </a:solidFill>
          </a:ln>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sym typeface="+mn-ea"/>
              </a:rPr>
              <a:t>在有路的情况下，找</a:t>
            </a:r>
            <a:r>
              <a:rPr lang="zh-CN" altLang="en-US" sz="2400" smtClean="0">
                <a:latin typeface="Microsoft YaHei" charset="-122"/>
                <a:ea typeface="Microsoft YaHei" charset="-122"/>
                <a:cs typeface="Microsoft YaHei" charset="-122"/>
                <a:sym typeface="+mn-ea"/>
              </a:rPr>
              <a:t>一条最短的路</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95934340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4600239" y="1727780"/>
            <a:ext cx="458517" cy="272568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6" name="矩形 15"/>
          <p:cNvSpPr/>
          <p:nvPr/>
        </p:nvSpPr>
        <p:spPr>
          <a:xfrm>
            <a:off x="1645584" y="2859789"/>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路由算法与路由协议</a:t>
            </a:r>
          </a:p>
        </p:txBody>
      </p:sp>
      <p:sp>
        <p:nvSpPr>
          <p:cNvPr id="17" name="矩形 16"/>
          <p:cNvSpPr/>
          <p:nvPr/>
        </p:nvSpPr>
        <p:spPr>
          <a:xfrm>
            <a:off x="5058756" y="1659460"/>
            <a:ext cx="3262432" cy="2862322"/>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路由选择算法的分类</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链路状态路由选择算法</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距离向量路由选择算法</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solidFill>
                  <a:srgbClr val="FF0000"/>
                </a:solidFill>
                <a:latin typeface="Microsoft YaHei" charset="-122"/>
                <a:ea typeface="Microsoft YaHei" charset="-122"/>
                <a:cs typeface="Microsoft YaHei" charset="-122"/>
                <a:sym typeface="+mn-ea"/>
              </a:rPr>
              <a:t>层次化路由选择</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rPr>
              <a:t>Internet</a:t>
            </a:r>
            <a:r>
              <a:rPr lang="zh-CN" altLang="en-US" sz="2400" dirty="0" smtClean="0">
                <a:latin typeface="Microsoft YaHei" charset="-122"/>
                <a:ea typeface="Microsoft YaHei" charset="-122"/>
                <a:cs typeface="Microsoft YaHei" charset="-122"/>
              </a:rPr>
              <a:t>路由选择协议</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9676159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文本框 60"/>
          <p:cNvSpPr txBox="1"/>
          <p:nvPr/>
        </p:nvSpPr>
        <p:spPr>
          <a:xfrm>
            <a:off x="443194" y="1526648"/>
            <a:ext cx="10573385" cy="581057"/>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层次化路由选择</a:t>
            </a:r>
            <a:r>
              <a:rPr lang="zh-CN" altLang="en-US" sz="2400" dirty="0" smtClean="0">
                <a:latin typeface="微软雅黑" panose="020B0503020204020204" charset="-122"/>
                <a:ea typeface="微软雅黑" panose="020B0503020204020204" charset="-122"/>
                <a:cs typeface="微软雅黑" panose="020B0503020204020204" charset="-122"/>
              </a:rPr>
              <a:t>：大规模</a:t>
            </a:r>
            <a:r>
              <a:rPr lang="zh-CN" altLang="en-US" sz="2400" dirty="0">
                <a:latin typeface="微软雅黑" panose="020B0503020204020204" charset="-122"/>
                <a:ea typeface="微软雅黑" panose="020B0503020204020204" charset="-122"/>
                <a:cs typeface="微软雅黑" panose="020B0503020204020204" charset="-122"/>
              </a:rPr>
              <a:t>网络路由选择最</a:t>
            </a:r>
            <a:r>
              <a:rPr lang="zh-CN" altLang="en-US" sz="2400" dirty="0" smtClean="0">
                <a:latin typeface="微软雅黑" panose="020B0503020204020204" charset="-122"/>
                <a:ea typeface="微软雅黑" panose="020B0503020204020204" charset="-122"/>
                <a:cs typeface="微软雅黑" panose="020B0503020204020204" charset="-122"/>
              </a:rPr>
              <a:t>有效可行</a:t>
            </a:r>
            <a:r>
              <a:rPr lang="zh-CN" altLang="en-US" sz="2400" dirty="0">
                <a:latin typeface="微软雅黑" panose="020B0503020204020204" charset="-122"/>
                <a:ea typeface="微软雅黑" panose="020B0503020204020204" charset="-122"/>
                <a:cs typeface="微软雅黑" panose="020B0503020204020204" charset="-122"/>
              </a:rPr>
              <a:t>的解决方案。</a:t>
            </a:r>
          </a:p>
        </p:txBody>
      </p:sp>
      <p:sp>
        <p:nvSpPr>
          <p:cNvPr id="8" name="文本框 7"/>
          <p:cNvSpPr txBox="1"/>
          <p:nvPr/>
        </p:nvSpPr>
        <p:spPr>
          <a:xfrm>
            <a:off x="1198568" y="2381413"/>
            <a:ext cx="10573385" cy="2862322"/>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自治</a:t>
            </a:r>
            <a:r>
              <a:rPr lang="zh-CN" altLang="en-US" sz="2400" b="1" dirty="0">
                <a:latin typeface="微软雅黑" panose="020B0503020204020204" charset="-122"/>
                <a:ea typeface="微软雅黑" panose="020B0503020204020204" charset="-122"/>
                <a:cs typeface="微软雅黑" panose="020B0503020204020204" charset="-122"/>
              </a:rPr>
              <a:t>系统</a:t>
            </a:r>
            <a:r>
              <a:rPr lang="zh-CN" altLang="en-US" sz="2400" b="1" dirty="0" smtClean="0">
                <a:latin typeface="微软雅黑" panose="020B0503020204020204" charset="-122"/>
                <a:ea typeface="微软雅黑" panose="020B0503020204020204" charset="-122"/>
                <a:cs typeface="微软雅黑" panose="020B0503020204020204" charset="-122"/>
              </a:rPr>
              <a:t>（</a:t>
            </a:r>
            <a:r>
              <a:rPr lang="en-US" altLang="zh-CN" sz="2400" b="1" dirty="0" smtClean="0">
                <a:latin typeface="微软雅黑" panose="020B0503020204020204" charset="-122"/>
                <a:ea typeface="微软雅黑" panose="020B0503020204020204" charset="-122"/>
                <a:cs typeface="微软雅黑" panose="020B0503020204020204" charset="-122"/>
              </a:rPr>
              <a:t>AS</a:t>
            </a:r>
            <a:r>
              <a:rPr lang="zh-CN" altLang="en-US" sz="2400" b="1"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：互联网按组织</a:t>
            </a:r>
            <a:r>
              <a:rPr lang="zh-CN" altLang="en-US" sz="2400" dirty="0" smtClean="0">
                <a:latin typeface="微软雅黑" panose="020B0503020204020204" charset="-122"/>
                <a:ea typeface="微软雅黑" panose="020B0503020204020204" charset="-122"/>
                <a:cs typeface="微软雅黑" panose="020B0503020204020204" charset="-122"/>
              </a:rPr>
              <a:t>边界划分</a:t>
            </a:r>
            <a:r>
              <a:rPr lang="zh-CN" altLang="en-US" sz="2400" dirty="0">
                <a:latin typeface="微软雅黑" panose="020B0503020204020204" charset="-122"/>
                <a:ea typeface="微软雅黑" panose="020B0503020204020204" charset="-122"/>
                <a:cs typeface="微软雅黑" panose="020B0503020204020204" charset="-122"/>
              </a:rPr>
              <a:t>为多个自治系统。每个自治系统</a:t>
            </a:r>
            <a:r>
              <a:rPr lang="zh-CN" altLang="en-US" sz="2400" dirty="0" smtClean="0">
                <a:latin typeface="微软雅黑" panose="020B0503020204020204" charset="-122"/>
                <a:ea typeface="微软雅黑" panose="020B0503020204020204" charset="-122"/>
                <a:cs typeface="微软雅黑" panose="020B0503020204020204" charset="-122"/>
              </a:rPr>
              <a:t>由</a:t>
            </a:r>
            <a:r>
              <a:rPr lang="zh-CN" altLang="en-US" sz="2400" b="1" dirty="0" smtClean="0">
                <a:latin typeface="微软雅黑" panose="020B0503020204020204" charset="-122"/>
                <a:ea typeface="微软雅黑" panose="020B0503020204020204" charset="-122"/>
                <a:cs typeface="微软雅黑" panose="020B0503020204020204" charset="-122"/>
              </a:rPr>
              <a:t>层次化路由选择</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zh-CN" altLang="en-US" sz="2400"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、自治系统</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内</a:t>
            </a:r>
            <a:r>
              <a:rPr lang="zh-CN" altLang="en-US" sz="2400" dirty="0">
                <a:latin typeface="微软雅黑" panose="020B0503020204020204" charset="-122"/>
                <a:ea typeface="微软雅黑" panose="020B0503020204020204" charset="-122"/>
                <a:cs typeface="微软雅黑" panose="020B0503020204020204" charset="-122"/>
              </a:rPr>
              <a:t>路由选择：</a:t>
            </a:r>
            <a:r>
              <a:rPr lang="zh-CN" altLang="en-US" sz="2400" dirty="0">
                <a:latin typeface="微软雅黑" panose="020B0503020204020204" charset="-122"/>
                <a:ea typeface="微软雅黑" panose="020B0503020204020204" charset="-122"/>
                <a:cs typeface="微软雅黑" panose="020B0503020204020204" charset="-122"/>
                <a:sym typeface="+mn-ea"/>
              </a:rPr>
              <a:t>计算到达自治系统内目的网络的路由。</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、自治系统</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间</a:t>
            </a:r>
            <a:r>
              <a:rPr lang="zh-CN" altLang="en-US" sz="2400" dirty="0">
                <a:latin typeface="微软雅黑" panose="020B0503020204020204" charset="-122"/>
                <a:ea typeface="微软雅黑" panose="020B0503020204020204" charset="-122"/>
                <a:cs typeface="微软雅黑" panose="020B0503020204020204" charset="-122"/>
              </a:rPr>
              <a:t>路由选择：</a:t>
            </a:r>
            <a:r>
              <a:rPr lang="zh-CN" altLang="en-US" sz="2400" dirty="0">
                <a:latin typeface="微软雅黑" panose="020B0503020204020204" charset="-122"/>
                <a:ea typeface="微软雅黑" panose="020B0503020204020204" charset="-122"/>
                <a:cs typeface="微软雅黑" panose="020B0503020204020204" charset="-122"/>
                <a:sym typeface="+mn-ea"/>
              </a:rPr>
              <a:t>负责其他自治系统网络的可达性信息。</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37268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组合 30"/>
          <p:cNvGrpSpPr/>
          <p:nvPr/>
        </p:nvGrpSpPr>
        <p:grpSpPr>
          <a:xfrm>
            <a:off x="4391778" y="941365"/>
            <a:ext cx="7421245" cy="2495845"/>
            <a:chOff x="3301228" y="2714614"/>
            <a:chExt cx="7421245" cy="2495845"/>
          </a:xfrm>
          <a:noFill/>
        </p:grpSpPr>
        <p:sp>
          <p:nvSpPr>
            <p:cNvPr id="7" name="矩形 6"/>
            <p:cNvSpPr/>
            <p:nvPr/>
          </p:nvSpPr>
          <p:spPr>
            <a:xfrm>
              <a:off x="3448493" y="3998347"/>
              <a:ext cx="6987895"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目的</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IP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地址</a:t>
              </a:r>
            </a:p>
          </p:txBody>
        </p:sp>
        <p:sp>
          <p:nvSpPr>
            <p:cNvPr id="9" name="矩形 8"/>
            <p:cNvSpPr/>
            <p:nvPr/>
          </p:nvSpPr>
          <p:spPr>
            <a:xfrm>
              <a:off x="3448494" y="3392291"/>
              <a:ext cx="6992678"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源</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IP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地址</a:t>
              </a:r>
            </a:p>
          </p:txBody>
        </p:sp>
        <p:cxnSp>
          <p:nvCxnSpPr>
            <p:cNvPr id="11" name="直接连接符 10"/>
            <p:cNvCxnSpPr/>
            <p:nvPr/>
          </p:nvCxnSpPr>
          <p:spPr>
            <a:xfrm>
              <a:off x="3448494" y="3137110"/>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9" idx="0"/>
            </p:cNvCxnSpPr>
            <p:nvPr/>
          </p:nvCxnSpPr>
          <p:spPr>
            <a:xfrm>
              <a:off x="6942440" y="3183184"/>
              <a:ext cx="2393" cy="20910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436388" y="3202674"/>
              <a:ext cx="0" cy="32960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01228" y="2714614"/>
              <a:ext cx="7421245" cy="458908"/>
            </a:xfrm>
            <a:prstGeom prst="rect">
              <a:avLst/>
            </a:prstGeom>
            <a:grp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rPr>
                <a:t>0                       </a:t>
              </a:r>
              <a:r>
                <a:rPr lang="en-US" altLang="zh-CN" dirty="0" smtClean="0">
                  <a:latin typeface="微软雅黑" panose="020B0503020204020204" charset="-122"/>
                  <a:ea typeface="微软雅黑" panose="020B0503020204020204" charset="-122"/>
                </a:rPr>
                <a:t>7                       15                                              </a:t>
              </a:r>
              <a:r>
                <a:rPr lang="en-US" altLang="zh-CN" dirty="0">
                  <a:latin typeface="微软雅黑" panose="020B0503020204020204" charset="-122"/>
                  <a:ea typeface="微软雅黑" panose="020B0503020204020204" charset="-122"/>
                </a:rPr>
                <a:t>31</a:t>
              </a:r>
            </a:p>
          </p:txBody>
        </p:sp>
        <p:cxnSp>
          <p:nvCxnSpPr>
            <p:cNvPr id="26" name="直接连接符 25"/>
            <p:cNvCxnSpPr/>
            <p:nvPr/>
          </p:nvCxnSpPr>
          <p:spPr>
            <a:xfrm>
              <a:off x="5195467" y="3157107"/>
              <a:ext cx="1772" cy="230372"/>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48494" y="4604403"/>
              <a:ext cx="1746973"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全</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0</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8" name="矩形 27"/>
            <p:cNvSpPr/>
            <p:nvPr/>
          </p:nvSpPr>
          <p:spPr>
            <a:xfrm>
              <a:off x="6944833" y="4604403"/>
              <a:ext cx="3491555"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a:solidFill>
                    <a:schemeClr val="tx1"/>
                  </a:solidFill>
                  <a:latin typeface="微软雅黑" panose="020B0503020204020204" charset="-122"/>
                  <a:ea typeface="微软雅黑" panose="020B0503020204020204" charset="-122"/>
                  <a:cs typeface="微软雅黑" panose="020B0503020204020204" charset="-122"/>
                </a:rPr>
                <a:t>UDP</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长度</a:t>
              </a:r>
            </a:p>
          </p:txBody>
        </p:sp>
        <p:sp>
          <p:nvSpPr>
            <p:cNvPr id="29" name="矩形 28"/>
            <p:cNvSpPr/>
            <p:nvPr/>
          </p:nvSpPr>
          <p:spPr>
            <a:xfrm>
              <a:off x="5197238" y="4604403"/>
              <a:ext cx="1745201" cy="60605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协议号（</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17</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p>
          </p:txBody>
        </p:sp>
      </p:grpSp>
      <p:sp>
        <p:nvSpPr>
          <p:cNvPr id="33" name="TextBox 32"/>
          <p:cNvSpPr txBox="1"/>
          <p:nvPr/>
        </p:nvSpPr>
        <p:spPr>
          <a:xfrm>
            <a:off x="824738" y="1376807"/>
            <a:ext cx="264477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伪首都结构</a:t>
            </a:r>
          </a:p>
        </p:txBody>
      </p:sp>
      <p:sp>
        <p:nvSpPr>
          <p:cNvPr id="5" name="文本框 4"/>
          <p:cNvSpPr txBox="1"/>
          <p:nvPr/>
        </p:nvSpPr>
        <p:spPr>
          <a:xfrm>
            <a:off x="570738" y="3688207"/>
            <a:ext cx="11121390" cy="1200329"/>
          </a:xfrm>
          <a:prstGeom prst="rect">
            <a:avLst/>
          </a:prstGeom>
          <a:noFill/>
        </p:spPr>
        <p:txBody>
          <a:bodyPr wrap="square" rtlCol="0">
            <a:spAutoFit/>
          </a:bodyPr>
          <a:lstStyle/>
          <a:p>
            <a:pPr>
              <a:lnSpc>
                <a:spcPct val="150000"/>
              </a:lnSpc>
            </a:pP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源</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IP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地址、目的</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IP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地址、协议号</a:t>
            </a:r>
            <a:r>
              <a:rPr lang="zh-CN" altLang="en-US" sz="2400" dirty="0" smtClean="0">
                <a:latin typeface="微软雅黑" panose="020B0503020204020204" charset="-122"/>
                <a:ea typeface="微软雅黑" panose="020B0503020204020204" charset="-122"/>
                <a:cs typeface="微软雅黑" panose="020B0503020204020204" charset="-122"/>
              </a:rPr>
              <a:t>：对应封装</a:t>
            </a:r>
            <a:r>
              <a:rPr lang="en-US" altLang="zh-CN" sz="2400" dirty="0" smtClean="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分组</a:t>
            </a:r>
            <a:r>
              <a:rPr lang="zh-CN" altLang="en-US" sz="2400" dirty="0" smtClean="0">
                <a:latin typeface="微软雅黑" panose="020B0503020204020204" charset="-122"/>
                <a:ea typeface="微软雅黑" panose="020B0503020204020204" charset="-122"/>
                <a:cs typeface="微软雅黑" panose="020B0503020204020204" charset="-122"/>
              </a:rPr>
              <a:t>的字段。</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长度字段：是该</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数据报的字段，该字段参与计算两次</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5600927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左大括号 14"/>
          <p:cNvSpPr/>
          <p:nvPr/>
        </p:nvSpPr>
        <p:spPr>
          <a:xfrm>
            <a:off x="4600239" y="1727780"/>
            <a:ext cx="458517" cy="272568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16" name="矩形 15"/>
          <p:cNvSpPr/>
          <p:nvPr/>
        </p:nvSpPr>
        <p:spPr>
          <a:xfrm>
            <a:off x="1645584" y="2859789"/>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路由算法与路由协议</a:t>
            </a:r>
          </a:p>
        </p:txBody>
      </p:sp>
      <p:sp>
        <p:nvSpPr>
          <p:cNvPr id="17" name="矩形 16"/>
          <p:cNvSpPr/>
          <p:nvPr/>
        </p:nvSpPr>
        <p:spPr>
          <a:xfrm>
            <a:off x="5058756" y="1659460"/>
            <a:ext cx="3262432" cy="2862322"/>
          </a:xfrm>
          <a:prstGeom prst="rect">
            <a:avLst/>
          </a:prstGeom>
        </p:spPr>
        <p:txBody>
          <a:bodyPr wrap="none">
            <a:spAutoFit/>
          </a:bodyPr>
          <a:lstStyle/>
          <a:p>
            <a:pPr>
              <a:lnSpc>
                <a:spcPct val="150000"/>
              </a:lnSpc>
            </a:pPr>
            <a:r>
              <a:rPr lang="zh-CN" altLang="en-US" sz="2400" dirty="0" smtClean="0">
                <a:latin typeface="Microsoft YaHei" charset="-122"/>
                <a:ea typeface="Microsoft YaHei" charset="-122"/>
                <a:cs typeface="Microsoft YaHei" charset="-122"/>
                <a:sym typeface="+mn-ea"/>
              </a:rPr>
              <a:t>路由选择算法的分类</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链路状态路由选择算法</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距离向量路由选择算法</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层次化路由选择</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solidFill>
                  <a:srgbClr val="FF0000"/>
                </a:solidFill>
                <a:latin typeface="Microsoft YaHei" charset="-122"/>
                <a:ea typeface="Microsoft YaHei" charset="-122"/>
                <a:cs typeface="Microsoft YaHei" charset="-122"/>
              </a:rPr>
              <a:t>Internet</a:t>
            </a:r>
            <a:r>
              <a:rPr lang="zh-CN" altLang="en-US" sz="2400" dirty="0" smtClean="0">
                <a:solidFill>
                  <a:srgbClr val="FF0000"/>
                </a:solidFill>
                <a:latin typeface="Microsoft YaHei" charset="-122"/>
                <a:ea typeface="Microsoft YaHei" charset="-122"/>
                <a:cs typeface="Microsoft YaHei" charset="-122"/>
              </a:rPr>
              <a:t>路由选择协议</a:t>
            </a:r>
            <a:endParaRPr lang="en-US" altLang="zh-CN" sz="2400" dirty="0" smtClean="0">
              <a:solidFill>
                <a:srgbClr val="FF0000"/>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40659626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292188" y="3901404"/>
            <a:ext cx="2408275" cy="646331"/>
          </a:xfrm>
          <a:prstGeom prst="rect">
            <a:avLst/>
          </a:prstGeom>
          <a:noFill/>
        </p:spPr>
        <p:txBody>
          <a:bodyPr wrap="square" rtlCol="0">
            <a:spAutoFit/>
          </a:bodyPr>
          <a:lstStyle/>
          <a:p>
            <a:pP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层次化路由选择</a:t>
            </a:r>
            <a:endParaRPr lang="zh-CN" altLang="en-US" sz="2400" dirty="0" smtClean="0">
              <a:latin typeface="微软雅黑" panose="020B0503020204020204" charset="-122"/>
              <a:ea typeface="微软雅黑" panose="020B0503020204020204" charset="-122"/>
              <a:cs typeface="微软雅黑" panose="020B0503020204020204" charset="-122"/>
            </a:endParaRPr>
          </a:p>
        </p:txBody>
      </p:sp>
      <p:sp>
        <p:nvSpPr>
          <p:cNvPr id="2" name="左大括号 1"/>
          <p:cNvSpPr/>
          <p:nvPr/>
        </p:nvSpPr>
        <p:spPr>
          <a:xfrm>
            <a:off x="3700463" y="2291226"/>
            <a:ext cx="914400" cy="386668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6" name="矩形 5"/>
          <p:cNvSpPr/>
          <p:nvPr/>
        </p:nvSpPr>
        <p:spPr>
          <a:xfrm>
            <a:off x="4401676" y="2491776"/>
            <a:ext cx="6871162" cy="961289"/>
          </a:xfrm>
          <a:prstGeom prst="rect">
            <a:avLst/>
          </a:prstGeom>
        </p:spPr>
        <p:txBody>
          <a:bodyPr wrap="square">
            <a:spAutoFit/>
          </a:bodyPr>
          <a:lstStyle/>
          <a:p>
            <a:pPr>
              <a:lnSpc>
                <a:spcPct val="150000"/>
              </a:lnSpc>
            </a:pPr>
            <a:r>
              <a:rPr lang="zh-CN" altLang="en-US" sz="2000" dirty="0">
                <a:solidFill>
                  <a:srgbClr val="C00000"/>
                </a:solidFill>
                <a:latin typeface="Microsoft YaHei" charset="-122"/>
                <a:ea typeface="Microsoft YaHei" charset="-122"/>
                <a:cs typeface="Microsoft YaHei" charset="-122"/>
                <a:sym typeface="+mn-ea"/>
              </a:rPr>
              <a:t>内部网关协议</a:t>
            </a:r>
            <a:r>
              <a:rPr lang="en-US" altLang="zh-CN" sz="2000" dirty="0">
                <a:latin typeface="Microsoft YaHei" charset="-122"/>
                <a:ea typeface="Microsoft YaHei" charset="-122"/>
                <a:cs typeface="Microsoft YaHei" charset="-122"/>
                <a:sym typeface="+mn-ea"/>
              </a:rPr>
              <a:t>(</a:t>
            </a:r>
            <a:r>
              <a:rPr lang="en-US" altLang="zh-CN" sz="2000" dirty="0" smtClean="0">
                <a:latin typeface="Microsoft YaHei" charset="-122"/>
                <a:ea typeface="Microsoft YaHei" charset="-122"/>
                <a:cs typeface="Microsoft YaHei" charset="-122"/>
                <a:sym typeface="+mn-ea"/>
              </a:rPr>
              <a:t>IGP)</a:t>
            </a:r>
            <a:r>
              <a:rPr lang="zh-CN" altLang="en-US" sz="2000" dirty="0" smtClean="0">
                <a:latin typeface="Microsoft YaHei" charset="-122"/>
                <a:ea typeface="Microsoft YaHei" charset="-122"/>
                <a:cs typeface="Microsoft YaHei" charset="-122"/>
                <a:sym typeface="+mn-ea"/>
              </a:rPr>
              <a:t>：</a:t>
            </a:r>
            <a:r>
              <a:rPr lang="en-US" altLang="zh-CN" sz="2000" dirty="0" smtClean="0">
                <a:latin typeface="Microsoft YaHei" charset="-122"/>
                <a:ea typeface="Microsoft YaHei" charset="-122"/>
                <a:cs typeface="Microsoft YaHei" charset="-122"/>
                <a:sym typeface="+mn-ea"/>
              </a:rPr>
              <a:t>Internet</a:t>
            </a:r>
            <a:r>
              <a:rPr lang="zh-CN" altLang="en-US" sz="2000" dirty="0">
                <a:latin typeface="Microsoft YaHei" charset="-122"/>
                <a:ea typeface="Microsoft YaHei" charset="-122"/>
                <a:cs typeface="Microsoft YaHei" charset="-122"/>
                <a:sym typeface="+mn-ea"/>
              </a:rPr>
              <a:t>自治系统</a:t>
            </a:r>
            <a:r>
              <a:rPr lang="zh-CN" altLang="en-US" sz="2000" dirty="0">
                <a:solidFill>
                  <a:srgbClr val="C00000"/>
                </a:solidFill>
                <a:latin typeface="Microsoft YaHei" charset="-122"/>
                <a:ea typeface="Microsoft YaHei" charset="-122"/>
                <a:cs typeface="Microsoft YaHei" charset="-122"/>
                <a:sym typeface="+mn-ea"/>
              </a:rPr>
              <a:t>内</a:t>
            </a:r>
            <a:r>
              <a:rPr lang="zh-CN" altLang="en-US" sz="2000" dirty="0">
                <a:latin typeface="Microsoft YaHei" charset="-122"/>
                <a:ea typeface="Microsoft YaHei" charset="-122"/>
                <a:cs typeface="Microsoft YaHei" charset="-122"/>
                <a:sym typeface="+mn-ea"/>
              </a:rPr>
              <a:t>路由选择</a:t>
            </a:r>
            <a:r>
              <a:rPr lang="zh-CN" altLang="en-US" sz="2000" dirty="0" smtClean="0">
                <a:latin typeface="Microsoft YaHei" charset="-122"/>
                <a:ea typeface="Microsoft YaHei" charset="-122"/>
                <a:cs typeface="Microsoft YaHei" charset="-122"/>
                <a:sym typeface="+mn-ea"/>
              </a:rPr>
              <a:t>协议</a:t>
            </a:r>
            <a:r>
              <a:rPr lang="zh-CN" altLang="en-US" sz="2000" dirty="0">
                <a:latin typeface="Microsoft YaHei" charset="-122"/>
                <a:ea typeface="Microsoft YaHei" charset="-122"/>
                <a:cs typeface="Microsoft YaHei" charset="-122"/>
                <a:sym typeface="+mn-ea"/>
              </a:rPr>
              <a:t>。</a:t>
            </a:r>
            <a:r>
              <a:rPr lang="en-US" altLang="zh-CN" sz="2000" dirty="0" smtClean="0">
                <a:latin typeface="Microsoft YaHei" charset="-122"/>
                <a:ea typeface="Microsoft YaHei" charset="-122"/>
                <a:cs typeface="Microsoft YaHei" charset="-122"/>
                <a:sym typeface="+mn-ea"/>
              </a:rPr>
              <a:t>       Interior Gateway Protocol  </a:t>
            </a:r>
            <a:endParaRPr lang="en-US" altLang="zh-CN" sz="2000" dirty="0">
              <a:latin typeface="Microsoft YaHei" charset="-122"/>
              <a:ea typeface="Microsoft YaHei" charset="-122"/>
              <a:cs typeface="Microsoft YaHei" charset="-122"/>
              <a:sym typeface="+mn-ea"/>
            </a:endParaRPr>
          </a:p>
        </p:txBody>
      </p:sp>
      <p:sp>
        <p:nvSpPr>
          <p:cNvPr id="7" name="矩形 6"/>
          <p:cNvSpPr/>
          <p:nvPr/>
        </p:nvSpPr>
        <p:spPr>
          <a:xfrm>
            <a:off x="4422687" y="5234581"/>
            <a:ext cx="6956886" cy="1015663"/>
          </a:xfrm>
          <a:prstGeom prst="rect">
            <a:avLst/>
          </a:prstGeom>
        </p:spPr>
        <p:txBody>
          <a:bodyPr wrap="square">
            <a:spAutoFit/>
          </a:bodyPr>
          <a:lstStyle/>
          <a:p>
            <a:pPr>
              <a:lnSpc>
                <a:spcPct val="150000"/>
              </a:lnSpc>
            </a:pP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外部网关协议</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smtClean="0">
                <a:latin typeface="微软雅黑" panose="020B0503020204020204" charset="-122"/>
                <a:ea typeface="微软雅黑" panose="020B0503020204020204" charset="-122"/>
                <a:cs typeface="微软雅黑" panose="020B0503020204020204" charset="-122"/>
                <a:sym typeface="+mn-ea"/>
              </a:rPr>
              <a:t>EGP)</a:t>
            </a:r>
            <a:r>
              <a:rPr lang="zh-CN" altLang="en-US" sz="2000" dirty="0" smtClean="0">
                <a:latin typeface="微软雅黑" panose="020B0503020204020204" charset="-122"/>
                <a:ea typeface="微软雅黑" panose="020B0503020204020204" charset="-122"/>
                <a:cs typeface="微软雅黑" panose="020B0503020204020204" charset="-122"/>
                <a:sym typeface="+mn-ea"/>
              </a:rPr>
              <a:t>：</a:t>
            </a:r>
            <a:r>
              <a:rPr lang="en-US" altLang="zh-CN" sz="2000" dirty="0" smtClean="0">
                <a:latin typeface="微软雅黑" panose="020B0503020204020204" charset="-122"/>
                <a:ea typeface="微软雅黑" panose="020B0503020204020204" charset="-122"/>
                <a:cs typeface="微软雅黑" panose="020B0503020204020204" charset="-122"/>
                <a:sym typeface="+mn-ea"/>
              </a:rPr>
              <a:t>Internet</a:t>
            </a:r>
            <a:r>
              <a:rPr lang="zh-CN" altLang="en-US" sz="2000" dirty="0">
                <a:latin typeface="微软雅黑" panose="020B0503020204020204" charset="-122"/>
                <a:ea typeface="微软雅黑" panose="020B0503020204020204" charset="-122"/>
                <a:cs typeface="微软雅黑" panose="020B0503020204020204" charset="-122"/>
                <a:sym typeface="+mn-ea"/>
              </a:rPr>
              <a:t>自治系统</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sym typeface="+mn-ea"/>
              </a:rPr>
              <a:t>间</a:t>
            </a:r>
            <a:r>
              <a:rPr lang="zh-CN" altLang="en-US" sz="2000" dirty="0">
                <a:latin typeface="微软雅黑" panose="020B0503020204020204" charset="-122"/>
                <a:ea typeface="微软雅黑" panose="020B0503020204020204" charset="-122"/>
                <a:cs typeface="微软雅黑" panose="020B0503020204020204" charset="-122"/>
                <a:sym typeface="+mn-ea"/>
              </a:rPr>
              <a:t>路由选择</a:t>
            </a:r>
            <a:r>
              <a:rPr lang="zh-CN" altLang="en-US" sz="2000" dirty="0" smtClean="0">
                <a:latin typeface="微软雅黑" panose="020B0503020204020204" charset="-122"/>
                <a:ea typeface="微软雅黑" panose="020B0503020204020204" charset="-122"/>
                <a:cs typeface="微软雅黑" panose="020B0503020204020204" charset="-122"/>
                <a:sym typeface="+mn-ea"/>
              </a:rPr>
              <a:t>协议</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2000" dirty="0" smtClean="0">
                <a:latin typeface="微软雅黑" panose="020B0503020204020204" charset="-122"/>
                <a:ea typeface="微软雅黑" panose="020B0503020204020204" charset="-122"/>
                <a:cs typeface="微软雅黑" panose="020B0503020204020204" charset="-122"/>
                <a:sym typeface="+mn-ea"/>
              </a:rPr>
              <a:t>Exterior </a:t>
            </a:r>
            <a:r>
              <a:rPr lang="en-US" altLang="zh-CN" sz="2000" dirty="0">
                <a:latin typeface="微软雅黑" panose="020B0503020204020204" charset="-122"/>
                <a:ea typeface="微软雅黑" panose="020B0503020204020204" charset="-122"/>
                <a:cs typeface="微软雅黑" panose="020B0503020204020204" charset="-122"/>
                <a:sym typeface="+mn-ea"/>
              </a:rPr>
              <a:t>Gateway Protocol</a:t>
            </a:r>
          </a:p>
        </p:txBody>
      </p:sp>
    </p:spTree>
    <p:extLst>
      <p:ext uri="{BB962C8B-B14F-4D97-AF65-F5344CB8AC3E}">
        <p14:creationId xmlns:p14="http://schemas.microsoft.com/office/powerpoint/2010/main" val="12850681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292188" y="3901404"/>
            <a:ext cx="2408275" cy="646331"/>
          </a:xfrm>
          <a:prstGeom prst="rect">
            <a:avLst/>
          </a:prstGeom>
          <a:noFill/>
        </p:spPr>
        <p:txBody>
          <a:bodyPr wrap="square" rtlCol="0">
            <a:spAutoFit/>
          </a:bodyPr>
          <a:lstStyle/>
          <a:p>
            <a:pP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层次化路由选择</a:t>
            </a:r>
            <a:endParaRPr lang="zh-CN" altLang="en-US" sz="2400" dirty="0" smtClean="0">
              <a:latin typeface="微软雅黑" panose="020B0503020204020204" charset="-122"/>
              <a:ea typeface="微软雅黑" panose="020B0503020204020204" charset="-122"/>
              <a:cs typeface="微软雅黑" panose="020B0503020204020204" charset="-122"/>
            </a:endParaRPr>
          </a:p>
        </p:txBody>
      </p:sp>
      <p:sp>
        <p:nvSpPr>
          <p:cNvPr id="2" name="左大括号 1"/>
          <p:cNvSpPr/>
          <p:nvPr/>
        </p:nvSpPr>
        <p:spPr>
          <a:xfrm>
            <a:off x="3700463" y="2291226"/>
            <a:ext cx="914400" cy="386668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6" name="矩形 5"/>
          <p:cNvSpPr/>
          <p:nvPr/>
        </p:nvSpPr>
        <p:spPr>
          <a:xfrm>
            <a:off x="4401676" y="2491776"/>
            <a:ext cx="698962" cy="553998"/>
          </a:xfrm>
          <a:prstGeom prst="rect">
            <a:avLst/>
          </a:prstGeom>
        </p:spPr>
        <p:txBody>
          <a:bodyPr wrap="square">
            <a:spAutoFit/>
          </a:bodyPr>
          <a:lstStyle/>
          <a:p>
            <a:pPr>
              <a:lnSpc>
                <a:spcPct val="150000"/>
              </a:lnSpc>
            </a:pPr>
            <a:r>
              <a:rPr lang="en-US" altLang="zh-CN" sz="2000" dirty="0" smtClean="0">
                <a:latin typeface="Microsoft YaHei" charset="-122"/>
                <a:ea typeface="Microsoft YaHei" charset="-122"/>
                <a:cs typeface="Microsoft YaHei" charset="-122"/>
                <a:sym typeface="+mn-ea"/>
              </a:rPr>
              <a:t>IGP</a:t>
            </a:r>
            <a:endParaRPr lang="en-US" altLang="zh-CN" sz="2000" dirty="0">
              <a:latin typeface="Microsoft YaHei" charset="-122"/>
              <a:ea typeface="Microsoft YaHei" charset="-122"/>
              <a:cs typeface="Microsoft YaHei" charset="-122"/>
              <a:sym typeface="+mn-ea"/>
            </a:endParaRPr>
          </a:p>
        </p:txBody>
      </p:sp>
      <p:sp>
        <p:nvSpPr>
          <p:cNvPr id="7" name="矩形 6"/>
          <p:cNvSpPr/>
          <p:nvPr/>
        </p:nvSpPr>
        <p:spPr>
          <a:xfrm>
            <a:off x="4422687" y="5234581"/>
            <a:ext cx="677951" cy="507831"/>
          </a:xfrm>
          <a:prstGeom prst="rect">
            <a:avLst/>
          </a:prstGeom>
        </p:spPr>
        <p:txBody>
          <a:bodyPr wrap="square">
            <a:spAutoFit/>
          </a:bodyPr>
          <a:lstStyle/>
          <a:p>
            <a:pPr>
              <a:lnSpc>
                <a:spcPct val="150000"/>
              </a:lnSpc>
            </a:pPr>
            <a:r>
              <a:rPr lang="en-US" altLang="zh-CN" dirty="0" smtClean="0">
                <a:latin typeface="微软雅黑" panose="020B0503020204020204" charset="-122"/>
                <a:ea typeface="微软雅黑" panose="020B0503020204020204" charset="-122"/>
                <a:cs typeface="微软雅黑" panose="020B0503020204020204" charset="-122"/>
                <a:sym typeface="+mn-ea"/>
              </a:rPr>
              <a:t>EGP</a:t>
            </a:r>
            <a:endParaRPr lang="en-US" altLang="zh-CN" dirty="0">
              <a:latin typeface="微软雅黑" panose="020B0503020204020204" charset="-122"/>
              <a:ea typeface="微软雅黑" panose="020B0503020204020204" charset="-122"/>
              <a:cs typeface="微软雅黑" panose="020B0503020204020204" charset="-122"/>
              <a:sym typeface="+mn-ea"/>
            </a:endParaRPr>
          </a:p>
        </p:txBody>
      </p:sp>
      <p:sp>
        <p:nvSpPr>
          <p:cNvPr id="8" name="矩形 7"/>
          <p:cNvSpPr/>
          <p:nvPr/>
        </p:nvSpPr>
        <p:spPr>
          <a:xfrm>
            <a:off x="5313352" y="2005478"/>
            <a:ext cx="7229476" cy="1477328"/>
          </a:xfrm>
          <a:prstGeom prst="rect">
            <a:avLst/>
          </a:prstGeom>
        </p:spPr>
        <p:txBody>
          <a:bodyPr wrap="square">
            <a:spAutoFit/>
          </a:bodyPr>
          <a:lstStyle/>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sym typeface="+mn-ea"/>
              </a:rPr>
              <a:t>路</a:t>
            </a:r>
            <a:r>
              <a:rPr lang="zh-CN" altLang="en-US" sz="2000" dirty="0">
                <a:latin typeface="微软雅黑" panose="020B0503020204020204" charset="-122"/>
                <a:ea typeface="微软雅黑" panose="020B0503020204020204" charset="-122"/>
                <a:cs typeface="微软雅黑" panose="020B0503020204020204" charset="-122"/>
                <a:sym typeface="+mn-ea"/>
              </a:rPr>
              <a:t>由信息协议</a:t>
            </a:r>
            <a:r>
              <a:rPr lang="en-US" altLang="zh-CN" sz="2000" dirty="0">
                <a:latin typeface="微软雅黑" panose="020B0503020204020204" charset="-122"/>
                <a:ea typeface="微软雅黑" panose="020B0503020204020204" charset="-122"/>
                <a:cs typeface="微软雅黑" panose="020B0503020204020204" charset="-122"/>
                <a:sym typeface="+mn-ea"/>
              </a:rPr>
              <a:t>(Routing Information Protocol</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RIP</a:t>
            </a:r>
            <a:r>
              <a:rPr lang="en-US" altLang="zh-CN" sz="2000"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endParaRPr lang="en-US" altLang="zh-CN" sz="20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sym typeface="+mn-ea"/>
              </a:rPr>
              <a:t>开放</a:t>
            </a:r>
            <a:r>
              <a:rPr lang="zh-CN" altLang="en-US" sz="2000" dirty="0">
                <a:latin typeface="微软雅黑" panose="020B0503020204020204" charset="-122"/>
                <a:ea typeface="微软雅黑" panose="020B0503020204020204" charset="-122"/>
                <a:cs typeface="微软雅黑" panose="020B0503020204020204" charset="-122"/>
                <a:sym typeface="+mn-ea"/>
              </a:rPr>
              <a:t>最短路径优先协议</a:t>
            </a:r>
            <a:r>
              <a:rPr lang="en-US" altLang="zh-CN" sz="2000" dirty="0">
                <a:latin typeface="微软雅黑" panose="020B0503020204020204" charset="-122"/>
                <a:ea typeface="微软雅黑" panose="020B0503020204020204" charset="-122"/>
                <a:cs typeface="微软雅黑" panose="020B0503020204020204" charset="-122"/>
                <a:sym typeface="+mn-ea"/>
              </a:rPr>
              <a:t>(Open Shortest Path First</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OSPF</a:t>
            </a:r>
            <a:r>
              <a:rPr lang="en-US" altLang="zh-CN" sz="2000" dirty="0">
                <a:latin typeface="微软雅黑" panose="020B0503020204020204" charset="-122"/>
                <a:ea typeface="微软雅黑" panose="020B0503020204020204" charset="-122"/>
                <a:cs typeface="微软雅黑" panose="020B0503020204020204" charset="-122"/>
                <a:sym typeface="+mn-ea"/>
              </a:rPr>
              <a:t>)</a:t>
            </a:r>
          </a:p>
        </p:txBody>
      </p:sp>
      <p:sp>
        <p:nvSpPr>
          <p:cNvPr id="20" name="左大括号 19"/>
          <p:cNvSpPr/>
          <p:nvPr/>
        </p:nvSpPr>
        <p:spPr>
          <a:xfrm>
            <a:off x="4978427" y="2120683"/>
            <a:ext cx="334925" cy="12961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矩形 8"/>
          <p:cNvSpPr/>
          <p:nvPr/>
        </p:nvSpPr>
        <p:spPr>
          <a:xfrm>
            <a:off x="5313352" y="5188414"/>
            <a:ext cx="5718168" cy="553998"/>
          </a:xfrm>
          <a:prstGeom prst="rect">
            <a:avLst/>
          </a:prstGeom>
        </p:spPr>
        <p:txBody>
          <a:bodyPr wrap="none">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边界网关协议</a:t>
            </a:r>
            <a:r>
              <a:rPr lang="en-US" altLang="zh-CN" sz="2000" dirty="0">
                <a:latin typeface="微软雅黑" panose="020B0503020204020204" charset="-122"/>
                <a:ea typeface="微软雅黑" panose="020B0503020204020204" charset="-122"/>
                <a:cs typeface="微软雅黑" panose="020B0503020204020204" charset="-122"/>
                <a:sym typeface="+mn-ea"/>
              </a:rPr>
              <a:t>(Border Gateway </a:t>
            </a:r>
            <a:r>
              <a:rPr lang="en-US" altLang="zh-CN" sz="2000" dirty="0" smtClean="0">
                <a:latin typeface="微软雅黑" panose="020B0503020204020204" charset="-122"/>
                <a:ea typeface="微软雅黑" panose="020B0503020204020204" charset="-122"/>
                <a:cs typeface="微软雅黑" panose="020B0503020204020204" charset="-122"/>
                <a:sym typeface="+mn-ea"/>
              </a:rPr>
              <a:t>Protocol</a:t>
            </a:r>
            <a:r>
              <a:rPr lang="zh-CN" altLang="en-US" sz="2000" dirty="0" smtClean="0">
                <a:latin typeface="微软雅黑" panose="020B0503020204020204" charset="-122"/>
                <a:ea typeface="微软雅黑" panose="020B0503020204020204" charset="-122"/>
                <a:cs typeface="微软雅黑" panose="020B0503020204020204" charset="-122"/>
                <a:sym typeface="+mn-ea"/>
              </a:rPr>
              <a:t>，</a:t>
            </a:r>
            <a:r>
              <a:rPr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sym typeface="+mn-ea"/>
              </a:rPr>
              <a:t>BGP</a:t>
            </a:r>
            <a:r>
              <a:rPr lang="en-US" altLang="zh-CN" sz="2000" dirty="0">
                <a:latin typeface="微软雅黑" panose="020B0503020204020204" charset="-122"/>
                <a:ea typeface="微软雅黑" panose="020B0503020204020204" charset="-122"/>
                <a:cs typeface="微软雅黑" panose="020B0503020204020204" charset="-122"/>
                <a:sym typeface="+mn-ea"/>
              </a:rPr>
              <a:t>)</a:t>
            </a:r>
          </a:p>
        </p:txBody>
      </p:sp>
    </p:spTree>
    <p:extLst>
      <p:ext uri="{BB962C8B-B14F-4D97-AF65-F5344CB8AC3E}">
        <p14:creationId xmlns:p14="http://schemas.microsoft.com/office/powerpoint/2010/main" val="883085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14" name="表格 13"/>
          <p:cNvGraphicFramePr/>
          <p:nvPr>
            <p:extLst>
              <p:ext uri="{D42A27DB-BD31-4B8C-83A1-F6EECF244321}">
                <p14:modId xmlns:p14="http://schemas.microsoft.com/office/powerpoint/2010/main" val="164580776"/>
              </p:ext>
            </p:extLst>
          </p:nvPr>
        </p:nvGraphicFramePr>
        <p:xfrm>
          <a:off x="398548" y="960240"/>
          <a:ext cx="10832669" cy="4426712"/>
        </p:xfrm>
        <a:graphic>
          <a:graphicData uri="http://schemas.openxmlformats.org/drawingml/2006/table">
            <a:tbl>
              <a:tblPr firstRow="1" bandRow="1">
                <a:tableStyleId>{5940675A-B579-460E-94D1-54222C63F5DA}</a:tableStyleId>
              </a:tblPr>
              <a:tblGrid>
                <a:gridCol w="1224181"/>
                <a:gridCol w="1547675"/>
                <a:gridCol w="4641753"/>
                <a:gridCol w="1888435"/>
                <a:gridCol w="1530625"/>
              </a:tblGrid>
              <a:tr h="381000">
                <a:tc>
                  <a:txBody>
                    <a:bodyPr/>
                    <a:lstStyle/>
                    <a:p>
                      <a:pPr algn="ctr">
                        <a:lnSpc>
                          <a:spcPct val="150000"/>
                        </a:lnSpc>
                        <a:buNone/>
                      </a:pPr>
                      <a:r>
                        <a:rPr lang="zh-CN" altLang="en-US" sz="2000" dirty="0">
                          <a:latin typeface="Microsoft YaHei" charset="-122"/>
                          <a:ea typeface="Microsoft YaHei" charset="-122"/>
                          <a:cs typeface="Microsoft YaHei" charset="-122"/>
                        </a:rPr>
                        <a:t>协议名称</a:t>
                      </a:r>
                    </a:p>
                  </a:txBody>
                  <a:tcPr anchor="ctr"/>
                </a:tc>
                <a:tc>
                  <a:txBody>
                    <a:bodyPr/>
                    <a:lstStyle/>
                    <a:p>
                      <a:pPr algn="ctr">
                        <a:lnSpc>
                          <a:spcPct val="150000"/>
                        </a:lnSpc>
                        <a:buNone/>
                      </a:pPr>
                      <a:r>
                        <a:rPr lang="zh-CN" altLang="en-US" sz="2000" dirty="0" smtClean="0">
                          <a:latin typeface="Microsoft YaHei" charset="-122"/>
                          <a:ea typeface="Microsoft YaHei" charset="-122"/>
                          <a:cs typeface="Microsoft YaHei" charset="-122"/>
                        </a:rPr>
                        <a:t>基于</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buNone/>
                      </a:pP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buNone/>
                      </a:pPr>
                      <a:r>
                        <a:rPr lang="zh-CN" altLang="en-US" sz="2000" dirty="0">
                          <a:latin typeface="Microsoft YaHei" charset="-122"/>
                          <a:ea typeface="Microsoft YaHei" charset="-122"/>
                          <a:cs typeface="Microsoft YaHei" charset="-122"/>
                        </a:rPr>
                        <a:t>封装</a:t>
                      </a:r>
                    </a:p>
                  </a:txBody>
                  <a:tcPr anchor="ctr"/>
                </a:tc>
                <a:tc>
                  <a:txBody>
                    <a:bodyPr/>
                    <a:lstStyle/>
                    <a:p>
                      <a:pPr algn="ctr">
                        <a:lnSpc>
                          <a:spcPct val="150000"/>
                        </a:lnSpc>
                        <a:buNone/>
                      </a:pPr>
                      <a:r>
                        <a:rPr lang="zh-CN" altLang="en-US" sz="2000" dirty="0">
                          <a:latin typeface="Microsoft YaHei" charset="-122"/>
                          <a:ea typeface="Microsoft YaHei" charset="-122"/>
                          <a:cs typeface="Microsoft YaHei" charset="-122"/>
                        </a:rPr>
                        <a:t>适用范围</a:t>
                      </a:r>
                    </a:p>
                  </a:txBody>
                  <a:tcPr anchor="ctr"/>
                </a:tc>
              </a:tr>
              <a:tr h="457200">
                <a:tc>
                  <a:txBody>
                    <a:bodyPr/>
                    <a:lstStyle/>
                    <a:p>
                      <a:pPr algn="ctr">
                        <a:lnSpc>
                          <a:spcPct val="150000"/>
                        </a:lnSpc>
                        <a:buNone/>
                      </a:pPr>
                      <a:r>
                        <a:rPr lang="en-US" altLang="zh-CN" sz="2000">
                          <a:latin typeface="Microsoft YaHei" charset="-122"/>
                          <a:ea typeface="Microsoft YaHei" charset="-122"/>
                          <a:cs typeface="Microsoft YaHei" charset="-122"/>
                        </a:rPr>
                        <a:t>RIP</a:t>
                      </a:r>
                    </a:p>
                  </a:txBody>
                  <a:tcPr anchor="ctr"/>
                </a:tc>
                <a:tc>
                  <a:txBody>
                    <a:bodyPr/>
                    <a:lstStyle/>
                    <a:p>
                      <a:pPr algn="ctr">
                        <a:lnSpc>
                          <a:spcPct val="150000"/>
                        </a:lnSpc>
                        <a:buNone/>
                      </a:pPr>
                      <a:r>
                        <a:rPr lang="zh-CN" altLang="en-US" sz="2000" dirty="0" smtClean="0">
                          <a:solidFill>
                            <a:srgbClr val="FF0000"/>
                          </a:solidFill>
                          <a:latin typeface="Microsoft YaHei" charset="-122"/>
                          <a:ea typeface="Microsoft YaHei" charset="-122"/>
                          <a:cs typeface="Microsoft YaHei" charset="-122"/>
                        </a:rPr>
                        <a:t>距离向量路由选择算法</a:t>
                      </a:r>
                      <a:endParaRPr lang="zh-CN" altLang="en-US" sz="2000" dirty="0">
                        <a:latin typeface="Microsoft YaHei" charset="-122"/>
                        <a:ea typeface="Microsoft YaHei" charset="-122"/>
                        <a:cs typeface="Microsoft YaHei" charset="-122"/>
                      </a:endParaRPr>
                    </a:p>
                  </a:txBody>
                  <a:tcPr anchor="ctr"/>
                </a:tc>
                <a:tc>
                  <a:txBody>
                    <a:bodyPr/>
                    <a:lstStyle/>
                    <a:p>
                      <a:pPr algn="l">
                        <a:lnSpc>
                          <a:spcPct val="150000"/>
                        </a:lnSpc>
                      </a:pPr>
                      <a:r>
                        <a:rPr lang="zh-CN" altLang="en-US" sz="2000" dirty="0" smtClean="0">
                          <a:latin typeface="Microsoft YaHei" charset="-122"/>
                          <a:ea typeface="Microsoft YaHei" charset="-122"/>
                          <a:cs typeface="Microsoft YaHei" charset="-122"/>
                        </a:rPr>
                        <a:t>网络直径不超过</a:t>
                      </a:r>
                      <a:r>
                        <a:rPr lang="en-US" altLang="zh-CN" sz="2000" dirty="0" smtClean="0">
                          <a:solidFill>
                            <a:srgbClr val="FF0000"/>
                          </a:solidFill>
                          <a:latin typeface="Microsoft YaHei" charset="-122"/>
                          <a:ea typeface="Microsoft YaHei" charset="-122"/>
                          <a:cs typeface="Microsoft YaHei" charset="-122"/>
                        </a:rPr>
                        <a:t>15</a:t>
                      </a:r>
                      <a:r>
                        <a:rPr lang="zh-CN" altLang="en-US" sz="2000" dirty="0" smtClean="0">
                          <a:solidFill>
                            <a:srgbClr val="FF0000"/>
                          </a:solidFill>
                          <a:latin typeface="Microsoft YaHei" charset="-122"/>
                          <a:ea typeface="Microsoft YaHei" charset="-122"/>
                          <a:cs typeface="Microsoft YaHei" charset="-122"/>
                        </a:rPr>
                        <a:t>跳</a:t>
                      </a:r>
                      <a:r>
                        <a:rPr lang="zh-CN" altLang="en-US" sz="2000" dirty="0" smtClean="0">
                          <a:latin typeface="Microsoft YaHei" charset="-122"/>
                          <a:ea typeface="Microsoft YaHei" charset="-122"/>
                          <a:cs typeface="Microsoft YaHei" charset="-122"/>
                        </a:rPr>
                        <a:t>的自治系统内使用。</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buNone/>
                      </a:pPr>
                      <a:r>
                        <a:rPr lang="en-US" altLang="zh-CN" sz="2000" dirty="0">
                          <a:latin typeface="Microsoft YaHei" charset="-122"/>
                          <a:ea typeface="Microsoft YaHei" charset="-122"/>
                          <a:cs typeface="Microsoft YaHei" charset="-122"/>
                        </a:rPr>
                        <a:t>UDP</a:t>
                      </a:r>
                      <a:r>
                        <a:rPr lang="zh-CN" altLang="en-US" sz="2000" dirty="0">
                          <a:latin typeface="Microsoft YaHei" charset="-122"/>
                          <a:ea typeface="Microsoft YaHei" charset="-122"/>
                          <a:cs typeface="Microsoft YaHei" charset="-122"/>
                        </a:rPr>
                        <a:t>数据报</a:t>
                      </a:r>
                    </a:p>
                  </a:txBody>
                  <a:tcPr anchor="ctr"/>
                </a:tc>
                <a:tc>
                  <a:txBody>
                    <a:bodyPr/>
                    <a:lstStyle/>
                    <a:p>
                      <a:pPr algn="ctr">
                        <a:lnSpc>
                          <a:spcPct val="150000"/>
                        </a:lnSpc>
                        <a:buNone/>
                      </a:pPr>
                      <a:r>
                        <a:rPr lang="zh-CN" altLang="en-US" sz="2000" dirty="0">
                          <a:latin typeface="Microsoft YaHei" charset="-122"/>
                          <a:ea typeface="Microsoft YaHei" charset="-122"/>
                          <a:cs typeface="Microsoft YaHei" charset="-122"/>
                        </a:rPr>
                        <a:t>较小</a:t>
                      </a:r>
                      <a:r>
                        <a:rPr lang="en-US" altLang="zh-CN" sz="2000" dirty="0">
                          <a:latin typeface="Microsoft YaHei" charset="-122"/>
                          <a:ea typeface="Microsoft YaHei" charset="-122"/>
                          <a:cs typeface="Microsoft YaHei" charset="-122"/>
                        </a:rPr>
                        <a:t>AS</a:t>
                      </a:r>
                      <a:r>
                        <a:rPr lang="zh-CN" altLang="en-US" sz="2000" dirty="0">
                          <a:latin typeface="Microsoft YaHei" charset="-122"/>
                          <a:ea typeface="Microsoft YaHei" charset="-122"/>
                          <a:cs typeface="Microsoft YaHei" charset="-122"/>
                        </a:rPr>
                        <a:t>内</a:t>
                      </a:r>
                    </a:p>
                  </a:txBody>
                  <a:tcPr anchor="ctr"/>
                </a:tc>
              </a:tr>
              <a:tr h="381000">
                <a:tc>
                  <a:txBody>
                    <a:bodyPr/>
                    <a:lstStyle/>
                    <a:p>
                      <a:pPr algn="ctr">
                        <a:lnSpc>
                          <a:spcPct val="150000"/>
                        </a:lnSpc>
                        <a:buNone/>
                      </a:pPr>
                      <a:r>
                        <a:rPr lang="en-US" altLang="zh-CN" sz="2000">
                          <a:latin typeface="Microsoft YaHei" charset="-122"/>
                          <a:ea typeface="Microsoft YaHei" charset="-122"/>
                          <a:cs typeface="Microsoft YaHei" charset="-122"/>
                        </a:rPr>
                        <a:t>OSPF</a:t>
                      </a:r>
                    </a:p>
                  </a:txBody>
                  <a:tcPr anchor="ctr"/>
                </a:tc>
                <a:tc>
                  <a:txBody>
                    <a:bodyPr/>
                    <a:lstStyle/>
                    <a:p>
                      <a:pPr algn="ctr">
                        <a:lnSpc>
                          <a:spcPct val="150000"/>
                        </a:lnSpc>
                        <a:buNone/>
                      </a:pPr>
                      <a:r>
                        <a:rPr lang="zh-CN" altLang="en-US" sz="2000" dirty="0" smtClean="0">
                          <a:latin typeface="Microsoft YaHei" charset="-122"/>
                          <a:ea typeface="Microsoft YaHei" charset="-122"/>
                          <a:cs typeface="Microsoft YaHei" charset="-122"/>
                        </a:rPr>
                        <a:t>链路状态路由选择算法</a:t>
                      </a:r>
                      <a:endParaRPr lang="zh-CN" altLang="en-US" sz="2000" dirty="0">
                        <a:latin typeface="Microsoft YaHei" charset="-122"/>
                        <a:ea typeface="Microsoft YaHei" charset="-122"/>
                        <a:cs typeface="Microsoft YaHei" charset="-122"/>
                      </a:endParaRPr>
                    </a:p>
                  </a:txBody>
                  <a:tcPr anchor="ctr"/>
                </a:tc>
                <a:tc>
                  <a:txBody>
                    <a:bodyPr/>
                    <a:lstStyle/>
                    <a:p>
                      <a:pPr algn="l">
                        <a:lnSpc>
                          <a:spcPct val="150000"/>
                        </a:lnSpc>
                      </a:pPr>
                      <a:r>
                        <a:rPr lang="zh-CN" altLang="en-US" sz="2000" dirty="0" smtClean="0">
                          <a:latin typeface="Microsoft YaHei" charset="-122"/>
                          <a:ea typeface="Microsoft YaHei" charset="-122"/>
                          <a:cs typeface="Microsoft YaHei" charset="-122"/>
                        </a:rPr>
                        <a:t>安全；</a:t>
                      </a:r>
                      <a:endParaRPr lang="en-US" altLang="zh-CN" sz="2000" dirty="0" smtClean="0">
                        <a:latin typeface="Microsoft YaHei" charset="-122"/>
                        <a:ea typeface="Microsoft YaHei" charset="-122"/>
                        <a:cs typeface="Microsoft YaHei" charset="-122"/>
                      </a:endParaRPr>
                    </a:p>
                    <a:p>
                      <a:pPr algn="l">
                        <a:lnSpc>
                          <a:spcPct val="150000"/>
                        </a:lnSpc>
                      </a:pPr>
                      <a:r>
                        <a:rPr lang="zh-CN" altLang="en-US" sz="2000" dirty="0" smtClean="0">
                          <a:latin typeface="Microsoft YaHei" charset="-122"/>
                          <a:ea typeface="Microsoft YaHei" charset="-122"/>
                          <a:cs typeface="Microsoft YaHei" charset="-122"/>
                        </a:rPr>
                        <a:t>支持多条相同费用路径；</a:t>
                      </a:r>
                      <a:endParaRPr lang="en-US" altLang="zh-CN" sz="2000" dirty="0" smtClean="0">
                        <a:latin typeface="Microsoft YaHei" charset="-122"/>
                        <a:ea typeface="Microsoft YaHei" charset="-122"/>
                        <a:cs typeface="Microsoft YaHei" charset="-122"/>
                      </a:endParaRPr>
                    </a:p>
                    <a:p>
                      <a:pPr algn="l">
                        <a:lnSpc>
                          <a:spcPct val="150000"/>
                        </a:lnSpc>
                      </a:pPr>
                      <a:r>
                        <a:rPr lang="zh-CN" altLang="en-US" sz="2000" dirty="0" smtClean="0">
                          <a:latin typeface="Microsoft YaHei" charset="-122"/>
                          <a:ea typeface="Microsoft YaHei" charset="-122"/>
                          <a:cs typeface="Microsoft YaHei" charset="-122"/>
                        </a:rPr>
                        <a:t>支持区别化费用度量；</a:t>
                      </a:r>
                      <a:endParaRPr lang="en-US" altLang="zh-CN" sz="2000" dirty="0" smtClean="0">
                        <a:latin typeface="Microsoft YaHei" charset="-122"/>
                        <a:ea typeface="Microsoft YaHei" charset="-122"/>
                        <a:cs typeface="Microsoft YaHei" charset="-122"/>
                      </a:endParaRPr>
                    </a:p>
                    <a:p>
                      <a:pPr lvl="0" algn="l">
                        <a:lnSpc>
                          <a:spcPct val="150000"/>
                        </a:lnSpc>
                      </a:pPr>
                      <a:r>
                        <a:rPr lang="zh-CN" altLang="en-US" sz="2000" dirty="0" smtClean="0">
                          <a:latin typeface="Microsoft YaHei" charset="-122"/>
                          <a:ea typeface="Microsoft YaHei" charset="-122"/>
                          <a:cs typeface="Microsoft YaHei" charset="-122"/>
                        </a:rPr>
                        <a:t>支持单播路由与多播路由；</a:t>
                      </a:r>
                      <a:endParaRPr lang="en-US" altLang="zh-CN" sz="2000" dirty="0" smtClean="0">
                        <a:latin typeface="Microsoft YaHei" charset="-122"/>
                        <a:ea typeface="Microsoft YaHei" charset="-122"/>
                        <a:cs typeface="Microsoft YaHei" charset="-122"/>
                      </a:endParaRPr>
                    </a:p>
                    <a:p>
                      <a:pPr lvl="0" algn="l">
                        <a:lnSpc>
                          <a:spcPct val="150000"/>
                        </a:lnSpc>
                      </a:pPr>
                      <a:r>
                        <a:rPr lang="zh-CN" altLang="en-US" sz="2000" dirty="0" smtClean="0">
                          <a:latin typeface="Microsoft YaHei" charset="-122"/>
                          <a:ea typeface="Microsoft YaHei" charset="-122"/>
                          <a:cs typeface="Microsoft YaHei" charset="-122"/>
                        </a:rPr>
                        <a:t>分层路由；</a:t>
                      </a:r>
                      <a:endParaRPr lang="zh-CN" altLang="en-US" sz="2000" dirty="0">
                        <a:latin typeface="Microsoft YaHei" charset="-122"/>
                        <a:ea typeface="Microsoft YaHei" charset="-122"/>
                        <a:cs typeface="Microsoft YaHei" charset="-122"/>
                      </a:endParaRPr>
                    </a:p>
                  </a:txBody>
                  <a:tcPr anchor="ctr"/>
                </a:tc>
                <a:tc>
                  <a:txBody>
                    <a:bodyPr/>
                    <a:lstStyle/>
                    <a:p>
                      <a:pPr algn="ctr">
                        <a:lnSpc>
                          <a:spcPct val="150000"/>
                        </a:lnSpc>
                        <a:buNone/>
                      </a:pPr>
                      <a:r>
                        <a:rPr lang="en-US" altLang="zh-CN" sz="2000" dirty="0">
                          <a:latin typeface="Microsoft YaHei" charset="-122"/>
                          <a:ea typeface="Microsoft YaHei" charset="-122"/>
                          <a:cs typeface="Microsoft YaHei" charset="-122"/>
                        </a:rPr>
                        <a:t>IP</a:t>
                      </a:r>
                      <a:r>
                        <a:rPr lang="zh-CN" altLang="en-US" sz="2000" dirty="0">
                          <a:latin typeface="Microsoft YaHei" charset="-122"/>
                          <a:ea typeface="Microsoft YaHei" charset="-122"/>
                          <a:cs typeface="Microsoft YaHei" charset="-122"/>
                        </a:rPr>
                        <a:t>数据报</a:t>
                      </a:r>
                    </a:p>
                  </a:txBody>
                  <a:tcPr anchor="ctr"/>
                </a:tc>
                <a:tc>
                  <a:txBody>
                    <a:bodyPr/>
                    <a:lstStyle/>
                    <a:p>
                      <a:pPr algn="ctr">
                        <a:lnSpc>
                          <a:spcPct val="150000"/>
                        </a:lnSpc>
                        <a:buNone/>
                      </a:pPr>
                      <a:r>
                        <a:rPr lang="zh-CN" altLang="en-US" sz="2000" dirty="0" smtClean="0">
                          <a:latin typeface="Microsoft YaHei" charset="-122"/>
                          <a:ea typeface="Microsoft YaHei" charset="-122"/>
                          <a:cs typeface="Microsoft YaHei" charset="-122"/>
                        </a:rPr>
                        <a:t>较大</a:t>
                      </a:r>
                      <a:r>
                        <a:rPr lang="en-US" altLang="zh-CN" sz="2000" dirty="0" smtClean="0">
                          <a:latin typeface="Microsoft YaHei" charset="-122"/>
                          <a:ea typeface="Microsoft YaHei" charset="-122"/>
                          <a:cs typeface="Microsoft YaHei" charset="-122"/>
                        </a:rPr>
                        <a:t>AS</a:t>
                      </a:r>
                      <a:r>
                        <a:rPr lang="zh-CN" altLang="en-US" sz="2000" dirty="0">
                          <a:latin typeface="Microsoft YaHei" charset="-122"/>
                          <a:ea typeface="Microsoft YaHei" charset="-122"/>
                          <a:cs typeface="Microsoft YaHei" charset="-122"/>
                        </a:rPr>
                        <a:t>内</a:t>
                      </a:r>
                    </a:p>
                  </a:txBody>
                  <a:tcPr anchor="ctr"/>
                </a:tc>
              </a:tr>
              <a:tr h="381000">
                <a:tc>
                  <a:txBody>
                    <a:bodyPr/>
                    <a:lstStyle/>
                    <a:p>
                      <a:pPr algn="ctr">
                        <a:lnSpc>
                          <a:spcPct val="150000"/>
                        </a:lnSpc>
                        <a:buNone/>
                      </a:pPr>
                      <a:r>
                        <a:rPr lang="en-US" altLang="zh-CN" sz="2000" dirty="0">
                          <a:latin typeface="Microsoft YaHei" charset="-122"/>
                          <a:ea typeface="Microsoft YaHei" charset="-122"/>
                          <a:cs typeface="Microsoft YaHei" charset="-122"/>
                        </a:rPr>
                        <a:t>BGP</a:t>
                      </a:r>
                    </a:p>
                  </a:txBody>
                  <a:tcPr anchor="ctr"/>
                </a:tc>
                <a:tc>
                  <a:txBody>
                    <a:bodyPr/>
                    <a:lstStyle/>
                    <a:p>
                      <a:pPr algn="ctr">
                        <a:lnSpc>
                          <a:spcPct val="150000"/>
                        </a:lnSpc>
                        <a:buNone/>
                      </a:pPr>
                      <a:endParaRPr lang="en-US" altLang="zh-CN" sz="2000" dirty="0">
                        <a:latin typeface="Microsoft YaHei" charset="-122"/>
                        <a:ea typeface="Microsoft YaHei" charset="-122"/>
                        <a:cs typeface="Microsoft YaHei" charset="-122"/>
                        <a:sym typeface="+mn-ea"/>
                      </a:endParaRPr>
                    </a:p>
                  </a:txBody>
                  <a:tcPr anchor="ctr"/>
                </a:tc>
                <a:tc>
                  <a:txBody>
                    <a:bodyPr/>
                    <a:lstStyle/>
                    <a:p>
                      <a:pPr algn="l">
                        <a:lnSpc>
                          <a:spcPct val="150000"/>
                        </a:lnSpc>
                        <a:buNone/>
                      </a:pPr>
                      <a:endParaRPr lang="en-US" altLang="zh-CN" sz="2000" dirty="0">
                        <a:latin typeface="Microsoft YaHei" charset="-122"/>
                        <a:ea typeface="Microsoft YaHei" charset="-122"/>
                        <a:cs typeface="Microsoft YaHei" charset="-122"/>
                      </a:endParaRPr>
                    </a:p>
                  </a:txBody>
                  <a:tcPr anchor="ctr"/>
                </a:tc>
                <a:tc>
                  <a:txBody>
                    <a:bodyPr/>
                    <a:lstStyle/>
                    <a:p>
                      <a:pPr algn="ctr">
                        <a:lnSpc>
                          <a:spcPct val="150000"/>
                        </a:lnSpc>
                        <a:buNone/>
                      </a:pPr>
                      <a:r>
                        <a:rPr lang="en-US" altLang="zh-CN" sz="2000" dirty="0" smtClean="0">
                          <a:latin typeface="Microsoft YaHei" charset="-122"/>
                          <a:ea typeface="Microsoft YaHei" charset="-122"/>
                          <a:cs typeface="Microsoft YaHei" charset="-122"/>
                          <a:sym typeface="+mn-ea"/>
                        </a:rPr>
                        <a:t>TCP</a:t>
                      </a:r>
                      <a:r>
                        <a:rPr lang="zh-CN" altLang="en-US" sz="2000" dirty="0" smtClean="0">
                          <a:latin typeface="Microsoft YaHei" charset="-122"/>
                          <a:ea typeface="Microsoft YaHei" charset="-122"/>
                          <a:cs typeface="Microsoft YaHei" charset="-122"/>
                          <a:sym typeface="+mn-ea"/>
                        </a:rPr>
                        <a:t>报文段</a:t>
                      </a:r>
                      <a:endParaRPr lang="en-US" altLang="zh-CN" sz="2000" dirty="0">
                        <a:latin typeface="Microsoft YaHei" charset="-122"/>
                        <a:ea typeface="Microsoft YaHei" charset="-122"/>
                        <a:cs typeface="Microsoft YaHei" charset="-122"/>
                        <a:sym typeface="+mn-ea"/>
                      </a:endParaRPr>
                    </a:p>
                  </a:txBody>
                  <a:tcPr anchor="ctr"/>
                </a:tc>
                <a:tc>
                  <a:txBody>
                    <a:bodyPr/>
                    <a:lstStyle/>
                    <a:p>
                      <a:pPr algn="ctr">
                        <a:lnSpc>
                          <a:spcPct val="150000"/>
                        </a:lnSpc>
                        <a:buNone/>
                      </a:pPr>
                      <a:r>
                        <a:rPr lang="zh-CN" altLang="en-US" sz="2000" dirty="0">
                          <a:latin typeface="Microsoft YaHei" charset="-122"/>
                          <a:ea typeface="Microsoft YaHei" charset="-122"/>
                          <a:cs typeface="Microsoft YaHei" charset="-122"/>
                        </a:rPr>
                        <a:t>跨</a:t>
                      </a:r>
                      <a:r>
                        <a:rPr lang="en-US" altLang="zh-CN" sz="2000" dirty="0">
                          <a:latin typeface="Microsoft YaHei" charset="-122"/>
                          <a:ea typeface="Microsoft YaHei" charset="-122"/>
                          <a:cs typeface="Microsoft YaHei" charset="-122"/>
                        </a:rPr>
                        <a:t>AS</a:t>
                      </a:r>
                    </a:p>
                  </a:txBody>
                  <a:tcPr anchor="ctr"/>
                </a:tc>
              </a:tr>
            </a:tbl>
          </a:graphicData>
        </a:graphic>
      </p:graphicFrame>
    </p:spTree>
    <p:extLst>
      <p:ext uri="{BB962C8B-B14F-4D97-AF65-F5344CB8AC3E}">
        <p14:creationId xmlns:p14="http://schemas.microsoft.com/office/powerpoint/2010/main" val="6288835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207327" y="338203"/>
            <a:ext cx="10994073" cy="1134413"/>
          </a:xfrm>
          <a:prstGeom prst="rect">
            <a:avLst/>
          </a:prstGeom>
          <a:noFill/>
        </p:spPr>
        <p:txBody>
          <a:bodyPr wrap="square" rtlCol="0" anchor="t">
            <a:spAutoFit/>
          </a:bodyPr>
          <a:lstStyle/>
          <a:p>
            <a:pPr>
              <a:lnSpc>
                <a:spcPct val="150000"/>
              </a:lnSpc>
            </a:pPr>
            <a:r>
              <a:rPr lang="zh-CN" altLang="en-US" sz="2400">
                <a:latin typeface="+mn-ea"/>
              </a:rPr>
              <a:t>设网络中路由器使用</a:t>
            </a:r>
            <a:r>
              <a:rPr lang="en-US" altLang="zh-CN" sz="2400" dirty="0">
                <a:latin typeface="+mn-ea"/>
              </a:rPr>
              <a:t>RIP</a:t>
            </a:r>
            <a:r>
              <a:rPr lang="zh-CN" altLang="en-US" sz="2400" dirty="0">
                <a:latin typeface="+mn-ea"/>
              </a:rPr>
              <a:t>协议，路由器</a:t>
            </a:r>
            <a:r>
              <a:rPr lang="en-US" altLang="zh-CN" sz="2400" dirty="0">
                <a:latin typeface="+mn-ea"/>
              </a:rPr>
              <a:t>B</a:t>
            </a:r>
            <a:r>
              <a:rPr lang="zh-CN" altLang="en-US" sz="2400" dirty="0">
                <a:latin typeface="+mn-ea"/>
              </a:rPr>
              <a:t>的当前路由表如表</a:t>
            </a:r>
            <a:r>
              <a:rPr lang="en-US" altLang="zh-CN" sz="2400" dirty="0">
                <a:latin typeface="+mn-ea"/>
              </a:rPr>
              <a:t>1</a:t>
            </a:r>
            <a:r>
              <a:rPr lang="zh-CN" altLang="en-US" sz="2400" dirty="0">
                <a:latin typeface="+mn-ea"/>
              </a:rPr>
              <a:t>所示，</a:t>
            </a:r>
            <a:r>
              <a:rPr lang="en-US" altLang="zh-CN" sz="2400" dirty="0">
                <a:latin typeface="+mn-ea"/>
              </a:rPr>
              <a:t>B</a:t>
            </a:r>
            <a:r>
              <a:rPr lang="zh-CN" altLang="en-US" sz="2400" dirty="0">
                <a:latin typeface="+mn-ea"/>
              </a:rPr>
              <a:t>收到从路由器</a:t>
            </a:r>
            <a:r>
              <a:rPr lang="en-US" altLang="zh-CN" sz="2400" dirty="0">
                <a:latin typeface="+mn-ea"/>
              </a:rPr>
              <a:t>C</a:t>
            </a:r>
            <a:r>
              <a:rPr lang="zh-CN" altLang="en-US" sz="2400" dirty="0">
                <a:latin typeface="+mn-ea"/>
              </a:rPr>
              <a:t>发来的路由信息如表</a:t>
            </a:r>
            <a:r>
              <a:rPr lang="en-US" altLang="zh-CN" sz="2400" dirty="0">
                <a:latin typeface="+mn-ea"/>
              </a:rPr>
              <a:t>2</a:t>
            </a:r>
            <a:r>
              <a:rPr lang="zh-CN" altLang="en-US" sz="2400" dirty="0">
                <a:latin typeface="+mn-ea"/>
              </a:rPr>
              <a:t>所示。试给出路由器</a:t>
            </a:r>
            <a:r>
              <a:rPr lang="en-US" altLang="zh-CN" sz="2400" dirty="0">
                <a:latin typeface="+mn-ea"/>
              </a:rPr>
              <a:t>B</a:t>
            </a:r>
            <a:r>
              <a:rPr lang="zh-CN" altLang="en-US" sz="2400" dirty="0">
                <a:latin typeface="+mn-ea"/>
              </a:rPr>
              <a:t>更新后的路由表。</a:t>
            </a:r>
          </a:p>
        </p:txBody>
      </p:sp>
      <p:graphicFrame>
        <p:nvGraphicFramePr>
          <p:cNvPr id="4" name="表格 3"/>
          <p:cNvGraphicFramePr>
            <a:graphicFrameLocks noGrp="1"/>
          </p:cNvGraphicFramePr>
          <p:nvPr>
            <p:extLst/>
          </p:nvPr>
        </p:nvGraphicFramePr>
        <p:xfrm>
          <a:off x="1874839" y="1805515"/>
          <a:ext cx="3868737" cy="2494280"/>
        </p:xfrm>
        <a:graphic>
          <a:graphicData uri="http://schemas.openxmlformats.org/drawingml/2006/table">
            <a:tbl>
              <a:tblPr firstRow="1" bandRow="1">
                <a:tableStyleId>{5940675A-B579-460E-94D1-54222C63F5DA}</a:tableStyleId>
              </a:tblPr>
              <a:tblGrid>
                <a:gridCol w="1289579"/>
                <a:gridCol w="1289579"/>
                <a:gridCol w="1289579"/>
              </a:tblGrid>
              <a:tr h="370840">
                <a:tc>
                  <a:txBody>
                    <a:bodyPr/>
                    <a:lstStyle/>
                    <a:p>
                      <a:pPr algn="ctr"/>
                      <a:r>
                        <a:rPr lang="zh-CN" altLang="en-US" dirty="0" smtClean="0">
                          <a:latin typeface="Microsoft YaHei" charset="-122"/>
                          <a:ea typeface="Microsoft YaHei" charset="-122"/>
                          <a:cs typeface="Microsoft YaHei" charset="-122"/>
                        </a:rPr>
                        <a:t>目的网络</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距离</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下一跳路由器</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N1</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7</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N2</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2</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N6</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8</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N8</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N9</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nchor="ctr"/>
                </a:tc>
              </a:tr>
            </a:tbl>
          </a:graphicData>
        </a:graphic>
      </p:graphicFrame>
      <p:sp>
        <p:nvSpPr>
          <p:cNvPr id="5" name="文本框 4"/>
          <p:cNvSpPr txBox="1"/>
          <p:nvPr/>
        </p:nvSpPr>
        <p:spPr>
          <a:xfrm>
            <a:off x="3360738" y="4299795"/>
            <a:ext cx="796925" cy="499624"/>
          </a:xfrm>
          <a:prstGeom prst="rect">
            <a:avLst/>
          </a:prstGeom>
          <a:noFill/>
        </p:spPr>
        <p:txBody>
          <a:bodyPr wrap="square" rtlCol="0" anchor="t">
            <a:spAutoFit/>
          </a:bodyPr>
          <a:lstStyle/>
          <a:p>
            <a:pPr algn="ctr">
              <a:lnSpc>
                <a:spcPct val="150000"/>
              </a:lnSpc>
            </a:pPr>
            <a:r>
              <a:rPr lang="zh-CN" altLang="en-US" sz="2000" dirty="0" smtClean="0">
                <a:latin typeface="+mn-ea"/>
              </a:rPr>
              <a:t>表</a:t>
            </a:r>
            <a:r>
              <a:rPr lang="en-US" altLang="zh-CN" sz="2000" dirty="0" smtClean="0">
                <a:latin typeface="+mn-ea"/>
              </a:rPr>
              <a:t>1</a:t>
            </a:r>
            <a:endParaRPr lang="zh-CN" altLang="en-US" sz="2000" dirty="0">
              <a:latin typeface="+mn-ea"/>
            </a:endParaRPr>
          </a:p>
        </p:txBody>
      </p:sp>
      <p:graphicFrame>
        <p:nvGraphicFramePr>
          <p:cNvPr id="6" name="表格 5"/>
          <p:cNvGraphicFramePr>
            <a:graphicFrameLocks noGrp="1"/>
          </p:cNvGraphicFramePr>
          <p:nvPr>
            <p:extLst/>
          </p:nvPr>
        </p:nvGraphicFramePr>
        <p:xfrm>
          <a:off x="6870701" y="1805515"/>
          <a:ext cx="2579158" cy="2494278"/>
        </p:xfrm>
        <a:graphic>
          <a:graphicData uri="http://schemas.openxmlformats.org/drawingml/2006/table">
            <a:tbl>
              <a:tblPr firstRow="1" bandRow="1">
                <a:tableStyleId>{5940675A-B579-460E-94D1-54222C63F5DA}</a:tableStyleId>
              </a:tblPr>
              <a:tblGrid>
                <a:gridCol w="1289579"/>
                <a:gridCol w="1289579"/>
              </a:tblGrid>
              <a:tr h="415713">
                <a:tc>
                  <a:txBody>
                    <a:bodyPr/>
                    <a:lstStyle/>
                    <a:p>
                      <a:pPr algn="ctr"/>
                      <a:r>
                        <a:rPr lang="zh-CN" altLang="en-US" dirty="0" smtClean="0">
                          <a:latin typeface="Microsoft YaHei" charset="-122"/>
                          <a:ea typeface="Microsoft YaHei" charset="-122"/>
                          <a:cs typeface="Microsoft YaHei" charset="-122"/>
                        </a:rPr>
                        <a:t>目的网络</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距离</a:t>
                      </a:r>
                      <a:endParaRPr lang="zh-CN" altLang="en-US" dirty="0">
                        <a:latin typeface="Microsoft YaHei" charset="-122"/>
                        <a:ea typeface="Microsoft YaHei" charset="-122"/>
                        <a:cs typeface="Microsoft YaHei" charset="-122"/>
                      </a:endParaRPr>
                    </a:p>
                  </a:txBody>
                  <a:tcPr anchor="ctr"/>
                </a:tc>
              </a:tr>
              <a:tr h="415713">
                <a:tc>
                  <a:txBody>
                    <a:bodyPr/>
                    <a:lstStyle/>
                    <a:p>
                      <a:pPr algn="ctr"/>
                      <a:r>
                        <a:rPr lang="en-US" altLang="zh-CN" dirty="0" smtClean="0">
                          <a:latin typeface="Microsoft YaHei" charset="-122"/>
                          <a:ea typeface="Microsoft YaHei" charset="-122"/>
                          <a:cs typeface="Microsoft YaHei" charset="-122"/>
                        </a:rPr>
                        <a:t>N2</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nchor="ctr"/>
                </a:tc>
              </a:tr>
              <a:tr h="415713">
                <a:tc>
                  <a:txBody>
                    <a:bodyPr/>
                    <a:lstStyle/>
                    <a:p>
                      <a:pPr algn="ctr"/>
                      <a:r>
                        <a:rPr lang="en-US" altLang="zh-CN" dirty="0" smtClean="0">
                          <a:latin typeface="Microsoft YaHei" charset="-122"/>
                          <a:ea typeface="Microsoft YaHei" charset="-122"/>
                          <a:cs typeface="Microsoft YaHei" charset="-122"/>
                        </a:rPr>
                        <a:t>N3</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8</a:t>
                      </a:r>
                      <a:endParaRPr lang="zh-CN" altLang="en-US" dirty="0">
                        <a:latin typeface="Microsoft YaHei" charset="-122"/>
                        <a:ea typeface="Microsoft YaHei" charset="-122"/>
                        <a:cs typeface="Microsoft YaHei" charset="-122"/>
                      </a:endParaRPr>
                    </a:p>
                  </a:txBody>
                  <a:tcPr anchor="ctr"/>
                </a:tc>
              </a:tr>
              <a:tr h="415713">
                <a:tc>
                  <a:txBody>
                    <a:bodyPr/>
                    <a:lstStyle/>
                    <a:p>
                      <a:pPr algn="ctr"/>
                      <a:r>
                        <a:rPr lang="en-US" altLang="zh-CN" dirty="0" smtClean="0">
                          <a:latin typeface="Microsoft YaHei" charset="-122"/>
                          <a:ea typeface="Microsoft YaHei" charset="-122"/>
                          <a:cs typeface="Microsoft YaHei" charset="-122"/>
                        </a:rPr>
                        <a:t>N6</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nchor="ctr"/>
                </a:tc>
              </a:tr>
              <a:tr h="415713">
                <a:tc>
                  <a:txBody>
                    <a:bodyPr/>
                    <a:lstStyle/>
                    <a:p>
                      <a:pPr algn="ctr"/>
                      <a:r>
                        <a:rPr lang="en-US" altLang="zh-CN" dirty="0" smtClean="0">
                          <a:latin typeface="Microsoft YaHei" charset="-122"/>
                          <a:ea typeface="Microsoft YaHei" charset="-122"/>
                          <a:cs typeface="Microsoft YaHei" charset="-122"/>
                        </a:rPr>
                        <a:t>N8</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a:txBody>
                  <a:tcPr anchor="ctr"/>
                </a:tc>
              </a:tr>
              <a:tr h="415713">
                <a:tc>
                  <a:txBody>
                    <a:bodyPr/>
                    <a:lstStyle/>
                    <a:p>
                      <a:pPr algn="ctr"/>
                      <a:r>
                        <a:rPr lang="en-US" altLang="zh-CN" dirty="0" smtClean="0">
                          <a:latin typeface="Microsoft YaHei" charset="-122"/>
                          <a:ea typeface="Microsoft YaHei" charset="-122"/>
                          <a:cs typeface="Microsoft YaHei" charset="-122"/>
                        </a:rPr>
                        <a:t>N9</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5</a:t>
                      </a:r>
                      <a:endParaRPr lang="zh-CN" altLang="en-US" dirty="0">
                        <a:latin typeface="Microsoft YaHei" charset="-122"/>
                        <a:ea typeface="Microsoft YaHei" charset="-122"/>
                        <a:cs typeface="Microsoft YaHei" charset="-122"/>
                      </a:endParaRPr>
                    </a:p>
                  </a:txBody>
                  <a:tcPr anchor="ctr"/>
                </a:tc>
              </a:tr>
            </a:tbl>
          </a:graphicData>
        </a:graphic>
      </p:graphicFrame>
      <p:sp>
        <p:nvSpPr>
          <p:cNvPr id="7" name="文本框 6"/>
          <p:cNvSpPr txBox="1"/>
          <p:nvPr/>
        </p:nvSpPr>
        <p:spPr>
          <a:xfrm>
            <a:off x="8356600" y="4299795"/>
            <a:ext cx="796925" cy="499624"/>
          </a:xfrm>
          <a:prstGeom prst="rect">
            <a:avLst/>
          </a:prstGeom>
          <a:noFill/>
        </p:spPr>
        <p:txBody>
          <a:bodyPr wrap="square" rtlCol="0" anchor="t">
            <a:spAutoFit/>
          </a:bodyPr>
          <a:lstStyle/>
          <a:p>
            <a:pPr algn="ctr">
              <a:lnSpc>
                <a:spcPct val="150000"/>
              </a:lnSpc>
            </a:pPr>
            <a:r>
              <a:rPr lang="zh-CN" altLang="en-US" sz="2000" dirty="0" smtClean="0">
                <a:latin typeface="+mn-ea"/>
              </a:rPr>
              <a:t>表</a:t>
            </a:r>
            <a:r>
              <a:rPr lang="en-US" altLang="zh-CN" sz="2000" dirty="0">
                <a:latin typeface="+mn-ea"/>
              </a:rPr>
              <a:t>2</a:t>
            </a:r>
            <a:endParaRPr lang="zh-CN" altLang="en-US" sz="2000" dirty="0">
              <a:latin typeface="+mn-ea"/>
            </a:endParaRPr>
          </a:p>
        </p:txBody>
      </p:sp>
    </p:spTree>
    <p:extLst>
      <p:ext uri="{BB962C8B-B14F-4D97-AF65-F5344CB8AC3E}">
        <p14:creationId xmlns:p14="http://schemas.microsoft.com/office/powerpoint/2010/main" val="20103638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207327" y="338203"/>
            <a:ext cx="10994073" cy="1134413"/>
          </a:xfrm>
          <a:prstGeom prst="rect">
            <a:avLst/>
          </a:prstGeom>
          <a:noFill/>
        </p:spPr>
        <p:txBody>
          <a:bodyPr wrap="square" rtlCol="0" anchor="t">
            <a:spAutoFit/>
          </a:bodyPr>
          <a:lstStyle/>
          <a:p>
            <a:pPr>
              <a:lnSpc>
                <a:spcPct val="150000"/>
              </a:lnSpc>
            </a:pPr>
            <a:r>
              <a:rPr lang="zh-CN" altLang="en-US" sz="2400">
                <a:latin typeface="+mn-ea"/>
              </a:rPr>
              <a:t>设网络中路由器使用</a:t>
            </a:r>
            <a:r>
              <a:rPr lang="en-US" altLang="zh-CN" sz="2400" dirty="0">
                <a:latin typeface="+mn-ea"/>
              </a:rPr>
              <a:t>RIP</a:t>
            </a:r>
            <a:r>
              <a:rPr lang="zh-CN" altLang="en-US" sz="2400" dirty="0">
                <a:latin typeface="+mn-ea"/>
              </a:rPr>
              <a:t>协议，路由器</a:t>
            </a:r>
            <a:r>
              <a:rPr lang="en-US" altLang="zh-CN" sz="2400" dirty="0">
                <a:latin typeface="+mn-ea"/>
              </a:rPr>
              <a:t>B</a:t>
            </a:r>
            <a:r>
              <a:rPr lang="zh-CN" altLang="en-US" sz="2400" dirty="0">
                <a:latin typeface="+mn-ea"/>
              </a:rPr>
              <a:t>的当前路由表如表</a:t>
            </a:r>
            <a:r>
              <a:rPr lang="en-US" altLang="zh-CN" sz="2400" dirty="0">
                <a:latin typeface="+mn-ea"/>
              </a:rPr>
              <a:t>1</a:t>
            </a:r>
            <a:r>
              <a:rPr lang="zh-CN" altLang="en-US" sz="2400" dirty="0">
                <a:latin typeface="+mn-ea"/>
              </a:rPr>
              <a:t>所示，</a:t>
            </a:r>
            <a:r>
              <a:rPr lang="en-US" altLang="zh-CN" sz="2400" dirty="0">
                <a:latin typeface="+mn-ea"/>
              </a:rPr>
              <a:t>B</a:t>
            </a:r>
            <a:r>
              <a:rPr lang="zh-CN" altLang="en-US" sz="2400" dirty="0">
                <a:latin typeface="+mn-ea"/>
              </a:rPr>
              <a:t>收到从路由器</a:t>
            </a:r>
            <a:r>
              <a:rPr lang="en-US" altLang="zh-CN" sz="2400" dirty="0">
                <a:latin typeface="+mn-ea"/>
              </a:rPr>
              <a:t>C</a:t>
            </a:r>
            <a:r>
              <a:rPr lang="zh-CN" altLang="en-US" sz="2400" dirty="0">
                <a:latin typeface="+mn-ea"/>
              </a:rPr>
              <a:t>发来的路由信息如表</a:t>
            </a:r>
            <a:r>
              <a:rPr lang="en-US" altLang="zh-CN" sz="2400" dirty="0">
                <a:latin typeface="+mn-ea"/>
              </a:rPr>
              <a:t>2</a:t>
            </a:r>
            <a:r>
              <a:rPr lang="zh-CN" altLang="en-US" sz="2400" dirty="0">
                <a:latin typeface="+mn-ea"/>
              </a:rPr>
              <a:t>所示。试给出路由器</a:t>
            </a:r>
            <a:r>
              <a:rPr lang="en-US" altLang="zh-CN" sz="2400" dirty="0">
                <a:latin typeface="+mn-ea"/>
              </a:rPr>
              <a:t>B</a:t>
            </a:r>
            <a:r>
              <a:rPr lang="zh-CN" altLang="en-US" sz="2400" dirty="0">
                <a:latin typeface="+mn-ea"/>
              </a:rPr>
              <a:t>更新后的路由表。</a:t>
            </a:r>
          </a:p>
        </p:txBody>
      </p:sp>
      <p:graphicFrame>
        <p:nvGraphicFramePr>
          <p:cNvPr id="4" name="表格 3"/>
          <p:cNvGraphicFramePr>
            <a:graphicFrameLocks noGrp="1"/>
          </p:cNvGraphicFramePr>
          <p:nvPr>
            <p:extLst/>
          </p:nvPr>
        </p:nvGraphicFramePr>
        <p:xfrm>
          <a:off x="3189289" y="2405590"/>
          <a:ext cx="3868737" cy="2865120"/>
        </p:xfrm>
        <a:graphic>
          <a:graphicData uri="http://schemas.openxmlformats.org/drawingml/2006/table">
            <a:tbl>
              <a:tblPr firstRow="1" bandRow="1">
                <a:tableStyleId>{5940675A-B579-460E-94D1-54222C63F5DA}</a:tableStyleId>
              </a:tblPr>
              <a:tblGrid>
                <a:gridCol w="1289579"/>
                <a:gridCol w="1289579"/>
                <a:gridCol w="1289579"/>
              </a:tblGrid>
              <a:tr h="370840">
                <a:tc>
                  <a:txBody>
                    <a:bodyPr/>
                    <a:lstStyle/>
                    <a:p>
                      <a:pPr algn="ctr"/>
                      <a:r>
                        <a:rPr lang="zh-CN" altLang="en-US" dirty="0" smtClean="0">
                          <a:latin typeface="Microsoft YaHei" charset="-122"/>
                          <a:ea typeface="Microsoft YaHei" charset="-122"/>
                          <a:cs typeface="Microsoft YaHei" charset="-122"/>
                        </a:rPr>
                        <a:t>目的网络</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距离</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下一跳路由器</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N1</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7</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N2</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b="1" dirty="0" smtClean="0">
                          <a:solidFill>
                            <a:srgbClr val="FF0000"/>
                          </a:solidFill>
                          <a:latin typeface="Microsoft YaHei" charset="-122"/>
                          <a:ea typeface="Microsoft YaHei" charset="-122"/>
                          <a:cs typeface="Microsoft YaHei" charset="-122"/>
                        </a:rPr>
                        <a:t>5</a:t>
                      </a:r>
                      <a:endParaRPr lang="zh-CN" altLang="en-US" b="1" dirty="0">
                        <a:solidFill>
                          <a:srgbClr val="FF0000"/>
                        </a:solidFill>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N3</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9</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N6</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5</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N8</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nchor="ctr"/>
                </a:tc>
              </a:tr>
              <a:tr h="370840">
                <a:tc>
                  <a:txBody>
                    <a:bodyPr/>
                    <a:lstStyle/>
                    <a:p>
                      <a:pPr algn="ctr"/>
                      <a:r>
                        <a:rPr lang="en-US" altLang="zh-CN" dirty="0" smtClean="0">
                          <a:latin typeface="Microsoft YaHei" charset="-122"/>
                          <a:ea typeface="Microsoft YaHei" charset="-122"/>
                          <a:cs typeface="Microsoft YaHei" charset="-122"/>
                        </a:rPr>
                        <a:t>N9</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nchor="ctr"/>
                </a:tc>
              </a:tr>
            </a:tbl>
          </a:graphicData>
        </a:graphic>
      </p:graphicFrame>
      <p:sp>
        <p:nvSpPr>
          <p:cNvPr id="8" name="文本框 7"/>
          <p:cNvSpPr txBox="1"/>
          <p:nvPr/>
        </p:nvSpPr>
        <p:spPr>
          <a:xfrm>
            <a:off x="207327" y="1472616"/>
            <a:ext cx="10994073" cy="581057"/>
          </a:xfrm>
          <a:prstGeom prst="rect">
            <a:avLst/>
          </a:prstGeom>
          <a:noFill/>
        </p:spPr>
        <p:txBody>
          <a:bodyPr wrap="square" rtlCol="0" anchor="t">
            <a:spAutoFit/>
          </a:bodyPr>
          <a:lstStyle/>
          <a:p>
            <a:pPr>
              <a:lnSpc>
                <a:spcPct val="150000"/>
              </a:lnSpc>
            </a:pPr>
            <a:r>
              <a:rPr lang="zh-CN" altLang="en-US" sz="2400" dirty="0" smtClean="0">
                <a:latin typeface="+mn-ea"/>
              </a:rPr>
              <a:t>答：路由器</a:t>
            </a:r>
            <a:r>
              <a:rPr lang="en-US" altLang="zh-CN" sz="2400" dirty="0" smtClean="0">
                <a:latin typeface="+mn-ea"/>
              </a:rPr>
              <a:t>B</a:t>
            </a:r>
            <a:r>
              <a:rPr lang="zh-CN" altLang="en-US" sz="2400" dirty="0" smtClean="0">
                <a:latin typeface="+mn-ea"/>
              </a:rPr>
              <a:t>更新后的路由表如下：</a:t>
            </a:r>
            <a:endParaRPr lang="zh-CN" altLang="en-US" sz="2400" dirty="0">
              <a:latin typeface="+mn-ea"/>
            </a:endParaRPr>
          </a:p>
        </p:txBody>
      </p:sp>
    </p:spTree>
    <p:extLst>
      <p:ext uri="{BB962C8B-B14F-4D97-AF65-F5344CB8AC3E}">
        <p14:creationId xmlns:p14="http://schemas.microsoft.com/office/powerpoint/2010/main" val="11141409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2065655" y="3183877"/>
            <a:ext cx="2420620" cy="646331"/>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计算机网络原理</a:t>
            </a:r>
          </a:p>
        </p:txBody>
      </p:sp>
      <p:sp>
        <p:nvSpPr>
          <p:cNvPr id="7" name="文本框 6"/>
          <p:cNvSpPr txBox="1"/>
          <p:nvPr/>
        </p:nvSpPr>
        <p:spPr>
          <a:xfrm>
            <a:off x="5073014" y="1244883"/>
            <a:ext cx="4771073" cy="4524315"/>
          </a:xfrm>
          <a:prstGeom prst="rect">
            <a:avLst/>
          </a:prstGeom>
          <a:noFill/>
        </p:spPr>
        <p:txBody>
          <a:bodyPr wrap="square" rtlCol="0">
            <a:spAutoFit/>
          </a:bodyPr>
          <a:lstStyle/>
          <a:p>
            <a:pPr>
              <a:lnSpc>
                <a:spcPct val="150000"/>
              </a:lnSpc>
            </a:pPr>
            <a:r>
              <a:rPr lang="zh-CN" altLang="en-US" sz="2400" dirty="0">
                <a:solidFill>
                  <a:schemeClr val="tx1"/>
                </a:solidFill>
              </a:rPr>
              <a:t>第一章 计算机网络</a:t>
            </a:r>
            <a:r>
              <a:rPr lang="zh-CN" altLang="en-US" sz="2400" dirty="0" smtClean="0">
                <a:solidFill>
                  <a:schemeClr val="tx1"/>
                </a:solidFill>
              </a:rPr>
              <a:t>概述</a:t>
            </a:r>
            <a:endParaRPr lang="zh-CN" altLang="en-US" sz="2400" dirty="0"/>
          </a:p>
          <a:p>
            <a:pPr>
              <a:lnSpc>
                <a:spcPct val="150000"/>
              </a:lnSpc>
            </a:pPr>
            <a:r>
              <a:rPr lang="zh-CN" altLang="en-US" sz="2400" dirty="0"/>
              <a:t>第二章 网络</a:t>
            </a:r>
            <a:r>
              <a:rPr lang="zh-CN" altLang="en-US" sz="2400" dirty="0" smtClean="0"/>
              <a:t>应用</a:t>
            </a:r>
            <a:endParaRPr lang="zh-CN" altLang="en-US" sz="2400" dirty="0"/>
          </a:p>
          <a:p>
            <a:pPr>
              <a:lnSpc>
                <a:spcPct val="150000"/>
              </a:lnSpc>
            </a:pPr>
            <a:r>
              <a:rPr lang="zh-CN" altLang="en-US" sz="2400" dirty="0"/>
              <a:t>第三</a:t>
            </a:r>
            <a:r>
              <a:rPr lang="zh-CN" altLang="en-US" sz="2400" dirty="0" smtClean="0"/>
              <a:t>章 传输层</a:t>
            </a:r>
            <a:endParaRPr lang="zh-CN" altLang="en-US" sz="2400" dirty="0"/>
          </a:p>
          <a:p>
            <a:pPr>
              <a:lnSpc>
                <a:spcPct val="150000"/>
              </a:lnSpc>
            </a:pPr>
            <a:r>
              <a:rPr lang="zh-CN" altLang="en-US" sz="2400" dirty="0"/>
              <a:t>第四章 网络</a:t>
            </a:r>
            <a:r>
              <a:rPr lang="zh-CN" altLang="en-US" sz="2400" dirty="0" smtClean="0"/>
              <a:t>层</a:t>
            </a:r>
            <a:endParaRPr lang="zh-CN" altLang="en-US" sz="2400" dirty="0"/>
          </a:p>
          <a:p>
            <a:pPr>
              <a:lnSpc>
                <a:spcPct val="150000"/>
              </a:lnSpc>
            </a:pPr>
            <a:r>
              <a:rPr lang="zh-CN" altLang="en-US" sz="2400" dirty="0">
                <a:solidFill>
                  <a:srgbClr val="FF0000"/>
                </a:solidFill>
              </a:rPr>
              <a:t>第五章 数据链路层与</a:t>
            </a:r>
            <a:r>
              <a:rPr lang="zh-CN" altLang="en-US" sz="2400" dirty="0" smtClean="0">
                <a:solidFill>
                  <a:srgbClr val="FF0000"/>
                </a:solidFill>
              </a:rPr>
              <a:t>局域网</a:t>
            </a:r>
            <a:endParaRPr lang="zh-CN" altLang="en-US" sz="2400" dirty="0">
              <a:solidFill>
                <a:srgbClr val="FF0000"/>
              </a:solidFill>
            </a:endParaRPr>
          </a:p>
          <a:p>
            <a:pPr>
              <a:lnSpc>
                <a:spcPct val="150000"/>
              </a:lnSpc>
            </a:pPr>
            <a:r>
              <a:rPr lang="zh-CN" altLang="en-US" sz="2400" dirty="0"/>
              <a:t>第六章 </a:t>
            </a:r>
            <a:r>
              <a:rPr lang="zh-CN" altLang="en-US" sz="2400" dirty="0" smtClean="0"/>
              <a:t>物理层</a:t>
            </a:r>
            <a:endParaRPr lang="zh-CN" altLang="en-US" sz="2400" dirty="0"/>
          </a:p>
          <a:p>
            <a:pPr>
              <a:lnSpc>
                <a:spcPct val="150000"/>
              </a:lnSpc>
            </a:pPr>
            <a:r>
              <a:rPr lang="zh-CN" altLang="en-US" sz="2400" dirty="0"/>
              <a:t>第七章 无线与移动</a:t>
            </a:r>
            <a:r>
              <a:rPr lang="zh-CN" altLang="en-US" sz="2400" dirty="0" smtClean="0"/>
              <a:t>网络</a:t>
            </a:r>
            <a:endParaRPr lang="zh-CN" altLang="en-US" sz="2400" dirty="0"/>
          </a:p>
          <a:p>
            <a:pPr>
              <a:lnSpc>
                <a:spcPct val="150000"/>
              </a:lnSpc>
            </a:pPr>
            <a:r>
              <a:rPr lang="zh-CN" altLang="en-US" sz="2400" dirty="0"/>
              <a:t>第八章 网络安全基础</a:t>
            </a:r>
          </a:p>
        </p:txBody>
      </p:sp>
      <p:sp>
        <p:nvSpPr>
          <p:cNvPr id="2" name="左大括号 1"/>
          <p:cNvSpPr/>
          <p:nvPr/>
        </p:nvSpPr>
        <p:spPr>
          <a:xfrm>
            <a:off x="4486275" y="1363599"/>
            <a:ext cx="429576" cy="4286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p>
        </p:txBody>
      </p:sp>
    </p:spTree>
    <p:custDataLst>
      <p:tags r:id="rId1"/>
    </p:custDataLst>
    <p:extLst>
      <p:ext uri="{BB962C8B-B14F-4D97-AF65-F5344CB8AC3E}">
        <p14:creationId xmlns:p14="http://schemas.microsoft.com/office/powerpoint/2010/main" val="21883407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11"/>
          <p:cNvSpPr txBox="1"/>
          <p:nvPr/>
        </p:nvSpPr>
        <p:spPr>
          <a:xfrm>
            <a:off x="1025673" y="2308328"/>
            <a:ext cx="9947127" cy="1200329"/>
          </a:xfrm>
          <a:prstGeom prst="rect">
            <a:avLst/>
          </a:prstGeom>
          <a:noFill/>
          <a:ln>
            <a:solidFill>
              <a:schemeClr val="tx1"/>
            </a:solidFill>
          </a:ln>
        </p:spPr>
        <p:txBody>
          <a:bodyPr wrap="square" rtlCol="0" anchor="ctr">
            <a:spAutoFit/>
          </a:bodyPr>
          <a:lstStyle/>
          <a:p>
            <a:pPr>
              <a:lnSpc>
                <a:spcPct val="150000"/>
              </a:lnSpc>
            </a:pPr>
            <a:r>
              <a:rPr lang="zh-CN" altLang="en-US" sz="2400" smtClean="0">
                <a:latin typeface="微软雅黑" panose="020B0503020204020204" charset="-122"/>
                <a:ea typeface="微软雅黑" panose="020B0503020204020204" charset="-122"/>
              </a:rPr>
              <a:t>数据链路层：负责</a:t>
            </a:r>
            <a:r>
              <a:rPr lang="zh-CN" altLang="en-US" sz="2400" dirty="0">
                <a:latin typeface="微软雅黑" panose="020B0503020204020204" charset="-122"/>
                <a:ea typeface="微软雅黑" panose="020B0503020204020204" charset="-122"/>
              </a:rPr>
              <a:t>通过一条链路，从一个结点向另一个物理链路直接相连的相邻结点，传送网络层数据报，中间不经过任何其他交换结点。</a:t>
            </a:r>
          </a:p>
        </p:txBody>
      </p:sp>
    </p:spTree>
    <p:custDataLst>
      <p:tags r:id="rId1"/>
    </p:custDataLst>
    <p:extLst>
      <p:ext uri="{BB962C8B-B14F-4D97-AF65-F5344CB8AC3E}">
        <p14:creationId xmlns:p14="http://schemas.microsoft.com/office/powerpoint/2010/main" val="115567544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0" y="2905581"/>
            <a:ext cx="1570383" cy="1015663"/>
          </a:xfrm>
          <a:prstGeom prst="rect">
            <a:avLst/>
          </a:prstGeom>
          <a:noFill/>
        </p:spPr>
        <p:txBody>
          <a:bodyPr wrap="square" rtlCol="0">
            <a:spAutoFit/>
          </a:bodyPr>
          <a:lstStyle/>
          <a:p>
            <a:pPr>
              <a:lnSpc>
                <a:spcPct val="150000"/>
              </a:lnSpc>
            </a:pPr>
            <a:r>
              <a:rPr lang="zh-CN" altLang="en-US" sz="2000" dirty="0"/>
              <a:t>数据链路</a:t>
            </a:r>
            <a:r>
              <a:rPr lang="zh-CN" altLang="en-US" sz="2000" dirty="0" smtClean="0"/>
              <a:t>层</a:t>
            </a:r>
            <a:endParaRPr lang="en-US" altLang="zh-CN" sz="2000" dirty="0" smtClean="0"/>
          </a:p>
          <a:p>
            <a:pPr>
              <a:lnSpc>
                <a:spcPct val="150000"/>
              </a:lnSpc>
            </a:pPr>
            <a:r>
              <a:rPr lang="zh-CN" altLang="en-US" sz="2000" dirty="0" smtClean="0"/>
              <a:t>与</a:t>
            </a:r>
            <a:r>
              <a:rPr lang="zh-CN" altLang="en-US" sz="2000" dirty="0"/>
              <a:t>局域网</a:t>
            </a:r>
          </a:p>
        </p:txBody>
      </p:sp>
      <p:sp>
        <p:nvSpPr>
          <p:cNvPr id="7" name="文本框 6"/>
          <p:cNvSpPr txBox="1"/>
          <p:nvPr/>
        </p:nvSpPr>
        <p:spPr>
          <a:xfrm>
            <a:off x="1948070" y="1676041"/>
            <a:ext cx="3185491" cy="3077253"/>
          </a:xfrm>
          <a:prstGeom prst="rect">
            <a:avLst/>
          </a:prstGeom>
          <a:noFill/>
        </p:spPr>
        <p:txBody>
          <a:bodyPr wrap="square" rtlCol="0">
            <a:spAutoFit/>
          </a:bodyPr>
          <a:lstStyle/>
          <a:p>
            <a:pPr lvl="0">
              <a:lnSpc>
                <a:spcPct val="200000"/>
              </a:lnSpc>
              <a:buNone/>
            </a:pPr>
            <a:r>
              <a:rPr lang="zh-CN" altLang="en-US" sz="2000" dirty="0">
                <a:latin typeface="Microsoft YaHei" charset="-122"/>
                <a:ea typeface="Microsoft YaHei" charset="-122"/>
                <a:cs typeface="Microsoft YaHei" charset="-122"/>
                <a:sym typeface="+mn-ea"/>
              </a:rPr>
              <a:t>数据链路</a:t>
            </a:r>
            <a:r>
              <a:rPr lang="zh-CN" altLang="en-US" sz="2000">
                <a:latin typeface="Microsoft YaHei" charset="-122"/>
                <a:ea typeface="Microsoft YaHei" charset="-122"/>
                <a:cs typeface="Microsoft YaHei" charset="-122"/>
                <a:sym typeface="+mn-ea"/>
              </a:rPr>
              <a:t>层</a:t>
            </a:r>
            <a:r>
              <a:rPr lang="zh-CN" altLang="en-US" sz="2000" smtClean="0">
                <a:latin typeface="Microsoft YaHei" charset="-122"/>
                <a:ea typeface="Microsoft YaHei" charset="-122"/>
                <a:cs typeface="Microsoft YaHei" charset="-122"/>
                <a:sym typeface="+mn-ea"/>
              </a:rPr>
              <a:t>服务</a:t>
            </a:r>
            <a:endParaRPr lang="en-US" altLang="zh-CN" sz="2000" dirty="0" smtClean="0">
              <a:latin typeface="Microsoft YaHei" charset="-122"/>
              <a:ea typeface="Microsoft YaHei" charset="-122"/>
              <a:cs typeface="Microsoft YaHei" charset="-122"/>
              <a:sym typeface="+mn-ea"/>
            </a:endParaRPr>
          </a:p>
          <a:p>
            <a:pPr lvl="0">
              <a:lnSpc>
                <a:spcPct val="200000"/>
              </a:lnSpc>
              <a:buNone/>
            </a:pPr>
            <a:r>
              <a:rPr lang="zh-CN" altLang="en-US" sz="2000" dirty="0">
                <a:latin typeface="Microsoft YaHei" charset="-122"/>
                <a:ea typeface="Microsoft YaHei" charset="-122"/>
                <a:cs typeface="Microsoft YaHei" charset="-122"/>
                <a:sym typeface="+mn-ea"/>
              </a:rPr>
              <a:t>差错</a:t>
            </a:r>
            <a:r>
              <a:rPr lang="zh-CN" altLang="en-US" sz="2000" dirty="0" smtClean="0">
                <a:latin typeface="Microsoft YaHei" charset="-122"/>
                <a:ea typeface="Microsoft YaHei" charset="-122"/>
                <a:cs typeface="Microsoft YaHei" charset="-122"/>
                <a:sym typeface="+mn-ea"/>
              </a:rPr>
              <a:t>控制</a:t>
            </a:r>
            <a:endParaRPr lang="zh-CN" altLang="en-US" sz="2000" dirty="0">
              <a:latin typeface="Microsoft YaHei" charset="-122"/>
              <a:ea typeface="Microsoft YaHei" charset="-122"/>
              <a:cs typeface="Microsoft YaHei" charset="-122"/>
              <a:sym typeface="+mn-ea"/>
            </a:endParaRPr>
          </a:p>
          <a:p>
            <a:pPr lvl="0">
              <a:lnSpc>
                <a:spcPct val="200000"/>
              </a:lnSpc>
              <a:buNone/>
            </a:pPr>
            <a:r>
              <a:rPr lang="zh-CN" altLang="en-US" sz="2000" dirty="0">
                <a:latin typeface="Microsoft YaHei" charset="-122"/>
                <a:ea typeface="Microsoft YaHei" charset="-122"/>
                <a:cs typeface="Microsoft YaHei" charset="-122"/>
                <a:sym typeface="+mn-ea"/>
              </a:rPr>
              <a:t>多路访问控制协议</a:t>
            </a:r>
          </a:p>
          <a:p>
            <a:pPr lvl="0">
              <a:lnSpc>
                <a:spcPct val="200000"/>
              </a:lnSpc>
              <a:buNone/>
            </a:pPr>
            <a:r>
              <a:rPr lang="zh-CN" altLang="en-US" sz="2000" dirty="0">
                <a:latin typeface="Microsoft YaHei" charset="-122"/>
                <a:ea typeface="Microsoft YaHei" charset="-122"/>
                <a:cs typeface="Microsoft YaHei" charset="-122"/>
                <a:sym typeface="+mn-ea"/>
              </a:rPr>
              <a:t>局域网</a:t>
            </a:r>
          </a:p>
          <a:p>
            <a:pPr lvl="0">
              <a:lnSpc>
                <a:spcPct val="200000"/>
              </a:lnSpc>
              <a:buNone/>
            </a:pPr>
            <a:r>
              <a:rPr lang="zh-CN" altLang="en-US" sz="2000" dirty="0">
                <a:latin typeface="Microsoft YaHei" charset="-122"/>
                <a:ea typeface="Microsoft YaHei" charset="-122"/>
                <a:cs typeface="Microsoft YaHei" charset="-122"/>
                <a:sym typeface="+mn-ea"/>
              </a:rPr>
              <a:t>点对点链路</a:t>
            </a:r>
            <a:r>
              <a:rPr lang="zh-CN" altLang="en-US" sz="2000" dirty="0" smtClean="0">
                <a:latin typeface="Microsoft YaHei" charset="-122"/>
                <a:ea typeface="Microsoft YaHei" charset="-122"/>
                <a:cs typeface="Microsoft YaHei" charset="-122"/>
                <a:sym typeface="+mn-ea"/>
              </a:rPr>
              <a:t>协议</a:t>
            </a:r>
            <a:endParaRPr lang="zh-CN" altLang="en-US" sz="2000" dirty="0">
              <a:latin typeface="Microsoft YaHei" charset="-122"/>
              <a:ea typeface="Microsoft YaHei" charset="-122"/>
              <a:cs typeface="Microsoft YaHei" charset="-122"/>
              <a:sym typeface="+mn-ea"/>
            </a:endParaRPr>
          </a:p>
        </p:txBody>
      </p:sp>
      <p:sp>
        <p:nvSpPr>
          <p:cNvPr id="2" name="左大括号 1"/>
          <p:cNvSpPr/>
          <p:nvPr/>
        </p:nvSpPr>
        <p:spPr>
          <a:xfrm>
            <a:off x="1570383" y="2073530"/>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000"/>
          </a:p>
        </p:txBody>
      </p:sp>
    </p:spTree>
    <p:custDataLst>
      <p:tags r:id="rId1"/>
    </p:custDataLst>
    <p:extLst>
      <p:ext uri="{BB962C8B-B14F-4D97-AF65-F5344CB8AC3E}">
        <p14:creationId xmlns:p14="http://schemas.microsoft.com/office/powerpoint/2010/main" val="7429922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0" y="2905581"/>
            <a:ext cx="1570383" cy="1015663"/>
          </a:xfrm>
          <a:prstGeom prst="rect">
            <a:avLst/>
          </a:prstGeom>
          <a:noFill/>
        </p:spPr>
        <p:txBody>
          <a:bodyPr wrap="square" rtlCol="0">
            <a:spAutoFit/>
          </a:bodyPr>
          <a:lstStyle/>
          <a:p>
            <a:pPr>
              <a:lnSpc>
                <a:spcPct val="150000"/>
              </a:lnSpc>
            </a:pPr>
            <a:r>
              <a:rPr lang="zh-CN" altLang="en-US" sz="2000" dirty="0"/>
              <a:t>数据链路</a:t>
            </a:r>
            <a:r>
              <a:rPr lang="zh-CN" altLang="en-US" sz="2000" dirty="0" smtClean="0"/>
              <a:t>层</a:t>
            </a:r>
            <a:endParaRPr lang="en-US" altLang="zh-CN" sz="2000" dirty="0" smtClean="0"/>
          </a:p>
          <a:p>
            <a:pPr>
              <a:lnSpc>
                <a:spcPct val="150000"/>
              </a:lnSpc>
            </a:pPr>
            <a:r>
              <a:rPr lang="zh-CN" altLang="en-US" sz="2000" dirty="0" smtClean="0"/>
              <a:t>与</a:t>
            </a:r>
            <a:r>
              <a:rPr lang="zh-CN" altLang="en-US" sz="2000" dirty="0"/>
              <a:t>局域网</a:t>
            </a:r>
          </a:p>
        </p:txBody>
      </p:sp>
      <p:sp>
        <p:nvSpPr>
          <p:cNvPr id="7" name="文本框 6"/>
          <p:cNvSpPr txBox="1"/>
          <p:nvPr/>
        </p:nvSpPr>
        <p:spPr>
          <a:xfrm>
            <a:off x="1948070" y="1676041"/>
            <a:ext cx="3185491" cy="3170099"/>
          </a:xfrm>
          <a:prstGeom prst="rect">
            <a:avLst/>
          </a:prstGeom>
          <a:noFill/>
        </p:spPr>
        <p:txBody>
          <a:bodyPr wrap="square" rtlCol="0">
            <a:spAutoFit/>
          </a:bodyPr>
          <a:lstStyle/>
          <a:p>
            <a:pPr lvl="0">
              <a:lnSpc>
                <a:spcPct val="200000"/>
              </a:lnSpc>
              <a:buNone/>
            </a:pPr>
            <a:r>
              <a:rPr lang="zh-CN" altLang="en-US" sz="2000" dirty="0">
                <a:solidFill>
                  <a:srgbClr val="FF0000"/>
                </a:solidFill>
                <a:latin typeface="Microsoft YaHei" charset="-122"/>
                <a:ea typeface="Microsoft YaHei" charset="-122"/>
                <a:cs typeface="Microsoft YaHei" charset="-122"/>
                <a:sym typeface="+mn-ea"/>
              </a:rPr>
              <a:t>数据链路层</a:t>
            </a:r>
            <a:r>
              <a:rPr lang="zh-CN" altLang="en-US" sz="2000" dirty="0" smtClean="0">
                <a:solidFill>
                  <a:srgbClr val="FF0000"/>
                </a:solidFill>
                <a:latin typeface="Microsoft YaHei" charset="-122"/>
                <a:ea typeface="Microsoft YaHei" charset="-122"/>
                <a:cs typeface="Microsoft YaHei" charset="-122"/>
                <a:sym typeface="+mn-ea"/>
              </a:rPr>
              <a:t>服务</a:t>
            </a:r>
            <a:endParaRPr lang="en-US" altLang="zh-CN" sz="2000" dirty="0" smtClean="0">
              <a:solidFill>
                <a:srgbClr val="FF0000"/>
              </a:solidFill>
              <a:latin typeface="Microsoft YaHei" charset="-122"/>
              <a:ea typeface="Microsoft YaHei" charset="-122"/>
              <a:cs typeface="Microsoft YaHei" charset="-122"/>
              <a:sym typeface="+mn-ea"/>
            </a:endParaRPr>
          </a:p>
          <a:p>
            <a:pPr lvl="0">
              <a:lnSpc>
                <a:spcPct val="200000"/>
              </a:lnSpc>
              <a:buNone/>
            </a:pPr>
            <a:r>
              <a:rPr lang="zh-CN" altLang="en-US" sz="2000" dirty="0">
                <a:latin typeface="Microsoft YaHei" charset="-122"/>
                <a:ea typeface="Microsoft YaHei" charset="-122"/>
                <a:cs typeface="Microsoft YaHei" charset="-122"/>
                <a:sym typeface="+mn-ea"/>
              </a:rPr>
              <a:t>差错</a:t>
            </a:r>
            <a:r>
              <a:rPr lang="zh-CN" altLang="en-US" sz="2000" dirty="0" smtClean="0">
                <a:latin typeface="Microsoft YaHei" charset="-122"/>
                <a:ea typeface="Microsoft YaHei" charset="-122"/>
                <a:cs typeface="Microsoft YaHei" charset="-122"/>
                <a:sym typeface="+mn-ea"/>
              </a:rPr>
              <a:t>控制</a:t>
            </a:r>
            <a:endParaRPr lang="zh-CN" altLang="en-US" sz="2000" dirty="0">
              <a:latin typeface="Microsoft YaHei" charset="-122"/>
              <a:ea typeface="Microsoft YaHei" charset="-122"/>
              <a:cs typeface="Microsoft YaHei" charset="-122"/>
              <a:sym typeface="+mn-ea"/>
            </a:endParaRPr>
          </a:p>
          <a:p>
            <a:pPr lvl="0">
              <a:lnSpc>
                <a:spcPct val="200000"/>
              </a:lnSpc>
              <a:buNone/>
            </a:pPr>
            <a:r>
              <a:rPr lang="zh-CN" altLang="en-US" sz="2000" dirty="0">
                <a:latin typeface="Microsoft YaHei" charset="-122"/>
                <a:ea typeface="Microsoft YaHei" charset="-122"/>
                <a:cs typeface="Microsoft YaHei" charset="-122"/>
                <a:sym typeface="+mn-ea"/>
              </a:rPr>
              <a:t>多路访问控制协议</a:t>
            </a:r>
          </a:p>
          <a:p>
            <a:pPr lvl="0">
              <a:lnSpc>
                <a:spcPct val="200000"/>
              </a:lnSpc>
              <a:buNone/>
            </a:pPr>
            <a:r>
              <a:rPr lang="zh-CN" altLang="en-US" sz="2000" dirty="0">
                <a:latin typeface="Microsoft YaHei" charset="-122"/>
                <a:ea typeface="Microsoft YaHei" charset="-122"/>
                <a:cs typeface="Microsoft YaHei" charset="-122"/>
                <a:sym typeface="+mn-ea"/>
              </a:rPr>
              <a:t>局域网</a:t>
            </a:r>
          </a:p>
          <a:p>
            <a:pPr lvl="0">
              <a:lnSpc>
                <a:spcPct val="200000"/>
              </a:lnSpc>
              <a:buNone/>
            </a:pPr>
            <a:r>
              <a:rPr lang="zh-CN" altLang="en-US" sz="2000" dirty="0">
                <a:latin typeface="Microsoft YaHei" charset="-122"/>
                <a:ea typeface="Microsoft YaHei" charset="-122"/>
                <a:cs typeface="Microsoft YaHei" charset="-122"/>
                <a:sym typeface="+mn-ea"/>
              </a:rPr>
              <a:t>点对点链路</a:t>
            </a:r>
            <a:r>
              <a:rPr lang="zh-CN" altLang="en-US" sz="2000" dirty="0" smtClean="0">
                <a:latin typeface="Microsoft YaHei" charset="-122"/>
                <a:ea typeface="Microsoft YaHei" charset="-122"/>
                <a:cs typeface="Microsoft YaHei" charset="-122"/>
                <a:sym typeface="+mn-ea"/>
              </a:rPr>
              <a:t>协议</a:t>
            </a:r>
            <a:endParaRPr lang="zh-CN" altLang="en-US" sz="2000" dirty="0">
              <a:latin typeface="Microsoft YaHei" charset="-122"/>
              <a:ea typeface="Microsoft YaHei" charset="-122"/>
              <a:cs typeface="Microsoft YaHei" charset="-122"/>
              <a:sym typeface="+mn-ea"/>
            </a:endParaRPr>
          </a:p>
        </p:txBody>
      </p:sp>
      <p:sp>
        <p:nvSpPr>
          <p:cNvPr id="2" name="左大括号 1"/>
          <p:cNvSpPr/>
          <p:nvPr/>
        </p:nvSpPr>
        <p:spPr>
          <a:xfrm>
            <a:off x="1570383" y="2073530"/>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000"/>
          </a:p>
        </p:txBody>
      </p:sp>
      <p:sp>
        <p:nvSpPr>
          <p:cNvPr id="8" name="矩形 7"/>
          <p:cNvSpPr/>
          <p:nvPr/>
        </p:nvSpPr>
        <p:spPr>
          <a:xfrm>
            <a:off x="4576428" y="776159"/>
            <a:ext cx="1415772" cy="2308324"/>
          </a:xfrm>
          <a:prstGeom prst="rect">
            <a:avLst/>
          </a:prstGeom>
        </p:spPr>
        <p:txBody>
          <a:bodyPr wrap="none" anchor="ctr">
            <a:spAutoFit/>
          </a:bodyPr>
          <a:lstStyle/>
          <a:p>
            <a:pPr>
              <a:lnSpc>
                <a:spcPct val="150000"/>
              </a:lnSpc>
            </a:pPr>
            <a:r>
              <a:rPr lang="zh-CN" altLang="en-US" sz="2400" dirty="0">
                <a:latin typeface="微软雅黑" panose="020B0503020204020204" charset="-122"/>
                <a:ea typeface="微软雅黑" panose="020B0503020204020204" charset="-122"/>
                <a:sym typeface="+mn-ea"/>
              </a:rPr>
              <a:t>组</a:t>
            </a:r>
            <a:r>
              <a:rPr lang="zh-CN" altLang="en-US" sz="2400" dirty="0" smtClean="0">
                <a:latin typeface="微软雅黑" panose="020B0503020204020204" charset="-122"/>
                <a:ea typeface="微软雅黑" panose="020B0503020204020204" charset="-122"/>
                <a:sym typeface="+mn-ea"/>
              </a:rPr>
              <a:t>帧</a:t>
            </a:r>
            <a:endParaRPr lang="en-US" altLang="zh-CN" sz="2400" dirty="0" smtClean="0">
              <a:latin typeface="微软雅黑" panose="020B0503020204020204" charset="-122"/>
              <a:ea typeface="微软雅黑" panose="020B0503020204020204" charset="-122"/>
              <a:sym typeface="+mn-ea"/>
            </a:endParaRPr>
          </a:p>
          <a:p>
            <a:pPr>
              <a:lnSpc>
                <a:spcPct val="150000"/>
              </a:lnSpc>
            </a:pPr>
            <a:r>
              <a:rPr lang="zh-CN" altLang="en-US" sz="2400" dirty="0" smtClean="0">
                <a:latin typeface="微软雅黑" panose="020B0503020204020204" charset="-122"/>
                <a:ea typeface="微软雅黑" panose="020B0503020204020204" charset="-122"/>
                <a:sym typeface="+mn-ea"/>
              </a:rPr>
              <a:t>链</a:t>
            </a:r>
            <a:r>
              <a:rPr lang="zh-CN" altLang="en-US" sz="2400" dirty="0">
                <a:latin typeface="微软雅黑" panose="020B0503020204020204" charset="-122"/>
                <a:ea typeface="微软雅黑" panose="020B0503020204020204" charset="-122"/>
                <a:sym typeface="+mn-ea"/>
              </a:rPr>
              <a:t>路</a:t>
            </a:r>
            <a:r>
              <a:rPr lang="zh-CN" altLang="en-US" sz="2400" dirty="0" smtClean="0">
                <a:latin typeface="微软雅黑" panose="020B0503020204020204" charset="-122"/>
                <a:ea typeface="微软雅黑" panose="020B0503020204020204" charset="-122"/>
                <a:sym typeface="+mn-ea"/>
              </a:rPr>
              <a:t>接入</a:t>
            </a:r>
            <a:endParaRPr lang="en-US" altLang="zh-CN" sz="2400" dirty="0" smtClean="0">
              <a:latin typeface="微软雅黑" panose="020B0503020204020204" charset="-122"/>
              <a:ea typeface="微软雅黑" panose="020B0503020204020204" charset="-122"/>
              <a:sym typeface="+mn-ea"/>
            </a:endParaRPr>
          </a:p>
          <a:p>
            <a:pPr>
              <a:lnSpc>
                <a:spcPct val="150000"/>
              </a:lnSpc>
            </a:pPr>
            <a:r>
              <a:rPr lang="zh-CN" altLang="en-US" sz="2400" dirty="0" smtClean="0">
                <a:latin typeface="微软雅黑" panose="020B0503020204020204" charset="-122"/>
                <a:ea typeface="微软雅黑" panose="020B0503020204020204" charset="-122"/>
                <a:sym typeface="+mn-ea"/>
              </a:rPr>
              <a:t>可靠交付</a:t>
            </a:r>
            <a:endParaRPr lang="en-US" altLang="zh-CN" sz="2400" dirty="0" smtClean="0">
              <a:latin typeface="微软雅黑" panose="020B0503020204020204" charset="-122"/>
              <a:ea typeface="微软雅黑" panose="020B0503020204020204" charset="-122"/>
              <a:sym typeface="+mn-ea"/>
            </a:endParaRPr>
          </a:p>
          <a:p>
            <a:pPr>
              <a:lnSpc>
                <a:spcPct val="150000"/>
              </a:lnSpc>
            </a:pPr>
            <a:r>
              <a:rPr lang="zh-CN" altLang="en-US" sz="2400" dirty="0" smtClean="0">
                <a:latin typeface="微软雅黑" panose="020B0503020204020204" charset="-122"/>
                <a:ea typeface="微软雅黑" panose="020B0503020204020204" charset="-122"/>
                <a:sym typeface="+mn-ea"/>
              </a:rPr>
              <a:t>差错</a:t>
            </a:r>
            <a:r>
              <a:rPr lang="zh-CN" altLang="en-US" sz="2400" dirty="0">
                <a:latin typeface="微软雅黑" panose="020B0503020204020204" charset="-122"/>
                <a:ea typeface="微软雅黑" panose="020B0503020204020204" charset="-122"/>
                <a:sym typeface="+mn-ea"/>
              </a:rPr>
              <a:t>控制</a:t>
            </a:r>
            <a:endParaRPr lang="zh-CN" altLang="en-US" sz="2400" dirty="0"/>
          </a:p>
        </p:txBody>
      </p:sp>
      <p:sp>
        <p:nvSpPr>
          <p:cNvPr id="9" name="左大括号 8"/>
          <p:cNvSpPr/>
          <p:nvPr/>
        </p:nvSpPr>
        <p:spPr>
          <a:xfrm>
            <a:off x="3991268" y="1182592"/>
            <a:ext cx="585159" cy="166303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450238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1134745" y="1351661"/>
            <a:ext cx="363283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计算校验</a:t>
            </a:r>
            <a:r>
              <a:rPr lang="zh-CN" altLang="en-US" sz="2400" dirty="0" smtClean="0">
                <a:latin typeface="微软雅黑" panose="020B0503020204020204" charset="-122"/>
                <a:ea typeface="微软雅黑" panose="020B0503020204020204" charset="-122"/>
                <a:cs typeface="微软雅黑" panose="020B0503020204020204" charset="-122"/>
              </a:rPr>
              <a:t>和：</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9" name="TextBox 4"/>
          <p:cNvSpPr txBox="1"/>
          <p:nvPr/>
        </p:nvSpPr>
        <p:spPr>
          <a:xfrm>
            <a:off x="2578371" y="2138754"/>
            <a:ext cx="4383903" cy="1754326"/>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第一步：求三个数值之和。</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第二步：溢出回卷。</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第三步：求反码</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919315" y="1351661"/>
            <a:ext cx="4620173" cy="2123658"/>
          </a:xfrm>
          <a:prstGeom prst="rect">
            <a:avLst/>
          </a:prstGeom>
          <a:noFill/>
          <a:ln>
            <a:solidFill>
              <a:schemeClr val="tx1"/>
            </a:solidFill>
          </a:ln>
        </p:spPr>
        <p:txBody>
          <a:bodyPr wrap="squar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计算校验和示例</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0110 0110 0110 0000</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0101 0101 0101 0101</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1000 1111 0000 </a:t>
            </a:r>
            <a:r>
              <a:rPr lang="en-US" altLang="zh-CN" sz="2400" dirty="0" smtClean="0">
                <a:latin typeface="微软雅黑" panose="020B0503020204020204" charset="-122"/>
                <a:ea typeface="微软雅黑" panose="020B0503020204020204" charset="-122"/>
                <a:cs typeface="微软雅黑" panose="020B0503020204020204" charset="-122"/>
              </a:rPr>
              <a:t>1100</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372528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TextBox 11"/>
          <p:cNvSpPr txBox="1"/>
          <p:nvPr/>
        </p:nvSpPr>
        <p:spPr>
          <a:xfrm>
            <a:off x="694726" y="887986"/>
            <a:ext cx="10002190" cy="1674817"/>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组</a:t>
            </a:r>
            <a:r>
              <a:rPr lang="zh-CN" altLang="en-US" sz="2400" dirty="0" smtClean="0">
                <a:latin typeface="微软雅黑" panose="020B0503020204020204" charset="-122"/>
                <a:ea typeface="微软雅黑" panose="020B0503020204020204" charset="-122"/>
                <a:cs typeface="微软雅黑" panose="020B0503020204020204" charset="-122"/>
              </a:rPr>
              <a:t>帧</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成帧</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帧</a:t>
            </a:r>
            <a:r>
              <a:rPr lang="zh-CN" altLang="en-US" sz="2400" dirty="0">
                <a:latin typeface="微软雅黑" panose="020B0503020204020204" charset="-122"/>
                <a:ea typeface="微软雅黑" panose="020B0503020204020204" charset="-122"/>
                <a:cs typeface="微软雅黑" panose="020B0503020204020204" charset="-122"/>
              </a:rPr>
              <a:t>头</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帧首</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：发送结点和接收结点的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地址信息</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定界字符</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帧</a:t>
            </a:r>
            <a:r>
              <a:rPr lang="zh-CN" altLang="en-US" sz="2400" dirty="0">
                <a:latin typeface="微软雅黑" panose="020B0503020204020204" charset="-122"/>
                <a:ea typeface="微软雅黑" panose="020B0503020204020204" charset="-122"/>
                <a:cs typeface="微软雅黑" panose="020B0503020204020204" charset="-122"/>
              </a:rPr>
              <a:t>尾：用于差错检测的差错编码</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8132089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0" y="2905581"/>
            <a:ext cx="1570383" cy="1015663"/>
          </a:xfrm>
          <a:prstGeom prst="rect">
            <a:avLst/>
          </a:prstGeom>
          <a:noFill/>
        </p:spPr>
        <p:txBody>
          <a:bodyPr wrap="square" rtlCol="0">
            <a:spAutoFit/>
          </a:bodyPr>
          <a:lstStyle/>
          <a:p>
            <a:pPr>
              <a:lnSpc>
                <a:spcPct val="150000"/>
              </a:lnSpc>
            </a:pPr>
            <a:r>
              <a:rPr lang="zh-CN" altLang="en-US" sz="2000" dirty="0"/>
              <a:t>数据链路</a:t>
            </a:r>
            <a:r>
              <a:rPr lang="zh-CN" altLang="en-US" sz="2000" dirty="0" smtClean="0"/>
              <a:t>层</a:t>
            </a:r>
            <a:endParaRPr lang="en-US" altLang="zh-CN" sz="2000" dirty="0" smtClean="0"/>
          </a:p>
          <a:p>
            <a:pPr>
              <a:lnSpc>
                <a:spcPct val="150000"/>
              </a:lnSpc>
            </a:pPr>
            <a:r>
              <a:rPr lang="zh-CN" altLang="en-US" sz="2000" dirty="0" smtClean="0"/>
              <a:t>与</a:t>
            </a:r>
            <a:r>
              <a:rPr lang="zh-CN" altLang="en-US" sz="2000" dirty="0"/>
              <a:t>局域网</a:t>
            </a:r>
          </a:p>
        </p:txBody>
      </p:sp>
      <p:sp>
        <p:nvSpPr>
          <p:cNvPr id="7" name="文本框 6"/>
          <p:cNvSpPr txBox="1"/>
          <p:nvPr/>
        </p:nvSpPr>
        <p:spPr>
          <a:xfrm>
            <a:off x="1948070" y="1676041"/>
            <a:ext cx="3185491" cy="3170099"/>
          </a:xfrm>
          <a:prstGeom prst="rect">
            <a:avLst/>
          </a:prstGeom>
          <a:noFill/>
        </p:spPr>
        <p:txBody>
          <a:bodyPr wrap="square" rtlCol="0">
            <a:spAutoFit/>
          </a:bodyPr>
          <a:lstStyle/>
          <a:p>
            <a:pPr lvl="0">
              <a:lnSpc>
                <a:spcPct val="200000"/>
              </a:lnSpc>
              <a:buNone/>
            </a:pPr>
            <a:r>
              <a:rPr lang="zh-CN" altLang="en-US" sz="2000" dirty="0">
                <a:latin typeface="Microsoft YaHei" charset="-122"/>
                <a:ea typeface="Microsoft YaHei" charset="-122"/>
                <a:cs typeface="Microsoft YaHei" charset="-122"/>
                <a:sym typeface="+mn-ea"/>
              </a:rPr>
              <a:t>数据链路层</a:t>
            </a:r>
            <a:r>
              <a:rPr lang="zh-CN" altLang="en-US" sz="2000" dirty="0" smtClean="0">
                <a:latin typeface="Microsoft YaHei" charset="-122"/>
                <a:ea typeface="Microsoft YaHei" charset="-122"/>
                <a:cs typeface="Microsoft YaHei" charset="-122"/>
                <a:sym typeface="+mn-ea"/>
              </a:rPr>
              <a:t>服务</a:t>
            </a:r>
            <a:endParaRPr lang="en-US" altLang="zh-CN" sz="2000" dirty="0" smtClean="0">
              <a:latin typeface="Microsoft YaHei" charset="-122"/>
              <a:ea typeface="Microsoft YaHei" charset="-122"/>
              <a:cs typeface="Microsoft YaHei" charset="-122"/>
              <a:sym typeface="+mn-ea"/>
            </a:endParaRPr>
          </a:p>
          <a:p>
            <a:pPr lvl="0">
              <a:lnSpc>
                <a:spcPct val="200000"/>
              </a:lnSpc>
              <a:buNone/>
            </a:pPr>
            <a:r>
              <a:rPr lang="zh-CN" altLang="en-US" sz="2000" dirty="0">
                <a:solidFill>
                  <a:srgbClr val="FF0000"/>
                </a:solidFill>
                <a:latin typeface="Microsoft YaHei" charset="-122"/>
                <a:ea typeface="Microsoft YaHei" charset="-122"/>
                <a:cs typeface="Microsoft YaHei" charset="-122"/>
                <a:sym typeface="+mn-ea"/>
              </a:rPr>
              <a:t>差错</a:t>
            </a:r>
            <a:r>
              <a:rPr lang="zh-CN" altLang="en-US" sz="2000" dirty="0" smtClean="0">
                <a:solidFill>
                  <a:srgbClr val="FF0000"/>
                </a:solidFill>
                <a:latin typeface="Microsoft YaHei" charset="-122"/>
                <a:ea typeface="Microsoft YaHei" charset="-122"/>
                <a:cs typeface="Microsoft YaHei" charset="-122"/>
                <a:sym typeface="+mn-ea"/>
              </a:rPr>
              <a:t>控制</a:t>
            </a:r>
            <a:endParaRPr lang="zh-CN" altLang="en-US" sz="2000" dirty="0">
              <a:solidFill>
                <a:srgbClr val="FF0000"/>
              </a:solidFill>
              <a:latin typeface="Microsoft YaHei" charset="-122"/>
              <a:ea typeface="Microsoft YaHei" charset="-122"/>
              <a:cs typeface="Microsoft YaHei" charset="-122"/>
              <a:sym typeface="+mn-ea"/>
            </a:endParaRPr>
          </a:p>
          <a:p>
            <a:pPr lvl="0">
              <a:lnSpc>
                <a:spcPct val="200000"/>
              </a:lnSpc>
              <a:buNone/>
            </a:pPr>
            <a:r>
              <a:rPr lang="zh-CN" altLang="en-US" sz="2000" dirty="0">
                <a:latin typeface="Microsoft YaHei" charset="-122"/>
                <a:ea typeface="Microsoft YaHei" charset="-122"/>
                <a:cs typeface="Microsoft YaHei" charset="-122"/>
                <a:sym typeface="+mn-ea"/>
              </a:rPr>
              <a:t>多路访问控制协议</a:t>
            </a:r>
          </a:p>
          <a:p>
            <a:pPr lvl="0">
              <a:lnSpc>
                <a:spcPct val="200000"/>
              </a:lnSpc>
              <a:buNone/>
            </a:pPr>
            <a:r>
              <a:rPr lang="zh-CN" altLang="en-US" sz="2000" dirty="0">
                <a:latin typeface="Microsoft YaHei" charset="-122"/>
                <a:ea typeface="Microsoft YaHei" charset="-122"/>
                <a:cs typeface="Microsoft YaHei" charset="-122"/>
                <a:sym typeface="+mn-ea"/>
              </a:rPr>
              <a:t>局域网</a:t>
            </a:r>
          </a:p>
          <a:p>
            <a:pPr lvl="0">
              <a:lnSpc>
                <a:spcPct val="200000"/>
              </a:lnSpc>
              <a:buNone/>
            </a:pPr>
            <a:r>
              <a:rPr lang="zh-CN" altLang="en-US" sz="2000" dirty="0">
                <a:latin typeface="Microsoft YaHei" charset="-122"/>
                <a:ea typeface="Microsoft YaHei" charset="-122"/>
                <a:cs typeface="Microsoft YaHei" charset="-122"/>
                <a:sym typeface="+mn-ea"/>
              </a:rPr>
              <a:t>点对点链路</a:t>
            </a:r>
            <a:r>
              <a:rPr lang="zh-CN" altLang="en-US" sz="2000" dirty="0" smtClean="0">
                <a:latin typeface="Microsoft YaHei" charset="-122"/>
                <a:ea typeface="Microsoft YaHei" charset="-122"/>
                <a:cs typeface="Microsoft YaHei" charset="-122"/>
                <a:sym typeface="+mn-ea"/>
              </a:rPr>
              <a:t>协议</a:t>
            </a:r>
            <a:endParaRPr lang="zh-CN" altLang="en-US" sz="2000" dirty="0">
              <a:latin typeface="Microsoft YaHei" charset="-122"/>
              <a:ea typeface="Microsoft YaHei" charset="-122"/>
              <a:cs typeface="Microsoft YaHei" charset="-122"/>
              <a:sym typeface="+mn-ea"/>
            </a:endParaRPr>
          </a:p>
        </p:txBody>
      </p:sp>
      <p:sp>
        <p:nvSpPr>
          <p:cNvPr id="2" name="左大括号 1"/>
          <p:cNvSpPr/>
          <p:nvPr/>
        </p:nvSpPr>
        <p:spPr>
          <a:xfrm>
            <a:off x="1570383" y="2073530"/>
            <a:ext cx="400050" cy="26797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000"/>
          </a:p>
        </p:txBody>
      </p:sp>
    </p:spTree>
    <p:custDataLst>
      <p:tags r:id="rId1"/>
    </p:custDataLst>
    <p:extLst>
      <p:ext uri="{BB962C8B-B14F-4D97-AF65-F5344CB8AC3E}">
        <p14:creationId xmlns:p14="http://schemas.microsoft.com/office/powerpoint/2010/main" val="92977453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2743200" y="3208991"/>
            <a:ext cx="1457325" cy="646331"/>
          </a:xfrm>
          <a:prstGeom prst="rect">
            <a:avLst/>
          </a:prstGeom>
          <a:noFill/>
        </p:spPr>
        <p:txBody>
          <a:bodyPr wrap="square" rtlCol="0">
            <a:spAutoFit/>
          </a:bodyPr>
          <a:lstStyle/>
          <a:p>
            <a:pPr>
              <a:lnSpc>
                <a:spcPct val="150000"/>
              </a:lnSpc>
            </a:pPr>
            <a:r>
              <a:rPr lang="zh-CN" altLang="en-US" sz="2400" dirty="0" smtClean="0"/>
              <a:t>差错控制</a:t>
            </a:r>
            <a:endParaRPr lang="zh-CN" altLang="en-US" sz="2400" dirty="0"/>
          </a:p>
        </p:txBody>
      </p:sp>
      <p:sp>
        <p:nvSpPr>
          <p:cNvPr id="6" name="文本框 5"/>
          <p:cNvSpPr txBox="1"/>
          <p:nvPr/>
        </p:nvSpPr>
        <p:spPr>
          <a:xfrm>
            <a:off x="4686300" y="2377995"/>
            <a:ext cx="4771073" cy="2308324"/>
          </a:xfrm>
          <a:prstGeom prst="rect">
            <a:avLst/>
          </a:prstGeom>
          <a:noFill/>
        </p:spPr>
        <p:txBody>
          <a:bodyPr wrap="square" rtlCol="0">
            <a:spAutoFit/>
          </a:bodyPr>
          <a:lstStyle/>
          <a:p>
            <a:pPr lvl="0">
              <a:lnSpc>
                <a:spcPct val="150000"/>
              </a:lnSpc>
              <a:buNone/>
            </a:pPr>
            <a:r>
              <a:rPr lang="zh-CN" altLang="en-US" sz="2400" dirty="0" smtClean="0">
                <a:latin typeface="Microsoft YaHei" charset="-122"/>
                <a:ea typeface="Microsoft YaHei" charset="-122"/>
                <a:cs typeface="Microsoft YaHei" charset="-122"/>
                <a:sym typeface="+mn-ea"/>
              </a:rPr>
              <a:t>差错控制的基本方式</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差错编码的基本原理</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差错编码的检错与纠错能力</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典型的差错编码</a:t>
            </a:r>
            <a:endParaRPr lang="zh-CN" altLang="en-US" sz="2400" dirty="0">
              <a:latin typeface="Microsoft YaHei" charset="-122"/>
              <a:ea typeface="Microsoft YaHei" charset="-122"/>
              <a:cs typeface="Microsoft YaHei" charset="-122"/>
              <a:sym typeface="+mn-ea"/>
            </a:endParaRPr>
          </a:p>
        </p:txBody>
      </p:sp>
      <p:sp>
        <p:nvSpPr>
          <p:cNvPr id="9" name="左大括号 8"/>
          <p:cNvSpPr/>
          <p:nvPr/>
        </p:nvSpPr>
        <p:spPr>
          <a:xfrm>
            <a:off x="4286250" y="2449469"/>
            <a:ext cx="400050" cy="22368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p>
        </p:txBody>
      </p:sp>
    </p:spTree>
    <p:extLst>
      <p:ext uri="{BB962C8B-B14F-4D97-AF65-F5344CB8AC3E}">
        <p14:creationId xmlns:p14="http://schemas.microsoft.com/office/powerpoint/2010/main" val="23251942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文本框 6"/>
          <p:cNvSpPr txBox="1"/>
          <p:nvPr/>
        </p:nvSpPr>
        <p:spPr>
          <a:xfrm>
            <a:off x="237603" y="1478782"/>
            <a:ext cx="11121462" cy="2308324"/>
          </a:xfrm>
          <a:prstGeom prst="rect">
            <a:avLst/>
          </a:prstGeom>
          <a:noFill/>
        </p:spPr>
        <p:txBody>
          <a:bodyPr wrap="square" rtlCol="0">
            <a:spAutoFit/>
          </a:bodyPr>
          <a:lstStyle/>
          <a:p>
            <a:pPr>
              <a:lnSpc>
                <a:spcPct val="150000"/>
              </a:lnSpc>
            </a:pPr>
            <a:r>
              <a:rPr lang="zh-CN" altLang="en-US" sz="2400" b="1" smtClean="0">
                <a:latin typeface="微软雅黑" panose="020B0503020204020204" charset="-122"/>
                <a:ea typeface="微软雅黑" panose="020B0503020204020204" charset="-122"/>
              </a:rPr>
              <a:t>噪声</a:t>
            </a:r>
            <a:endParaRPr lang="en-US" altLang="zh-CN" sz="2400" b="1"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信号</a:t>
            </a:r>
            <a:r>
              <a:rPr lang="zh-CN" altLang="en-US" sz="2400" dirty="0">
                <a:latin typeface="微软雅黑" panose="020B0503020204020204" charset="-122"/>
                <a:ea typeface="微软雅黑" panose="020B0503020204020204" charset="-122"/>
              </a:rPr>
              <a:t>在信道传输过程中，会受到各种</a:t>
            </a:r>
            <a:r>
              <a:rPr lang="zh-CN" altLang="en-US" sz="2400" dirty="0">
                <a:solidFill>
                  <a:srgbClr val="FF0000"/>
                </a:solidFill>
                <a:latin typeface="微软雅黑" panose="020B0503020204020204" charset="-122"/>
                <a:ea typeface="微软雅黑" panose="020B0503020204020204" charset="-122"/>
              </a:rPr>
              <a:t>噪声</a:t>
            </a:r>
            <a:r>
              <a:rPr lang="zh-CN" altLang="en-US" sz="2400" dirty="0">
                <a:latin typeface="微软雅黑" panose="020B0503020204020204" charset="-122"/>
                <a:ea typeface="微软雅黑" panose="020B0503020204020204" charset="-122"/>
              </a:rPr>
              <a:t>的干扰，从而导致</a:t>
            </a:r>
            <a:r>
              <a:rPr lang="zh-CN" altLang="en-US" sz="2400" dirty="0" smtClean="0">
                <a:latin typeface="微软雅黑" panose="020B0503020204020204" charset="-122"/>
                <a:ea typeface="微软雅黑" panose="020B0503020204020204" charset="-122"/>
              </a:rPr>
              <a:t>传输差错。    </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  随机噪声</a:t>
            </a:r>
            <a:r>
              <a:rPr lang="en-US" altLang="zh-CN"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随机差错或独立差错</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solidFill>
                  <a:srgbClr val="FF0000"/>
                </a:solidFill>
                <a:latin typeface="微软雅黑" panose="020B0503020204020204" charset="-122"/>
                <a:ea typeface="微软雅黑" panose="020B0503020204020204" charset="-122"/>
              </a:rPr>
              <a:t>  冲击噪声</a:t>
            </a:r>
            <a:r>
              <a:rPr lang="en-US" altLang="zh-CN" sz="2400" dirty="0" smtClean="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突发</a:t>
            </a:r>
            <a:r>
              <a:rPr lang="zh-CN" altLang="en-US" sz="2400" dirty="0" smtClean="0">
                <a:solidFill>
                  <a:srgbClr val="FF0000"/>
                </a:solidFill>
                <a:latin typeface="微软雅黑" panose="020B0503020204020204" charset="-122"/>
                <a:ea typeface="微软雅黑" panose="020B0503020204020204" charset="-122"/>
              </a:rPr>
              <a:t>差错。</a:t>
            </a: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6109429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文本框 6"/>
          <p:cNvSpPr txBox="1"/>
          <p:nvPr/>
        </p:nvSpPr>
        <p:spPr>
          <a:xfrm>
            <a:off x="177968" y="1916104"/>
            <a:ext cx="11526352" cy="1200329"/>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rPr>
              <a:t>差错</a:t>
            </a:r>
            <a:r>
              <a:rPr lang="zh-CN" altLang="en-US" sz="2400" dirty="0">
                <a:latin typeface="微软雅黑" panose="020B0503020204020204" charset="-122"/>
                <a:ea typeface="微软雅黑" panose="020B0503020204020204" charset="-122"/>
              </a:rPr>
              <a:t>控制：通过</a:t>
            </a:r>
            <a:r>
              <a:rPr lang="zh-CN" altLang="en-US" sz="2400" dirty="0">
                <a:solidFill>
                  <a:srgbClr val="FF0000"/>
                </a:solidFill>
                <a:latin typeface="微软雅黑" panose="020B0503020204020204" charset="-122"/>
                <a:ea typeface="微软雅黑" panose="020B0503020204020204" charset="-122"/>
              </a:rPr>
              <a:t>差错编码</a:t>
            </a:r>
            <a:r>
              <a:rPr lang="zh-CN" altLang="en-US" sz="2400" dirty="0">
                <a:latin typeface="微软雅黑" panose="020B0503020204020204" charset="-122"/>
                <a:ea typeface="微软雅黑" panose="020B0503020204020204" charset="-122"/>
              </a:rPr>
              <a:t>技术，实现对信息传输差错的检测，并基于某种机制运行差错</a:t>
            </a:r>
            <a:r>
              <a:rPr lang="zh-CN" altLang="en-US" sz="2400" dirty="0">
                <a:solidFill>
                  <a:srgbClr val="FF0000"/>
                </a:solidFill>
                <a:latin typeface="微软雅黑" panose="020B0503020204020204" charset="-122"/>
                <a:ea typeface="微软雅黑" panose="020B0503020204020204" charset="-122"/>
              </a:rPr>
              <a:t>纠正</a:t>
            </a:r>
            <a:r>
              <a:rPr lang="zh-CN" altLang="en-US" sz="2400" dirty="0">
                <a:latin typeface="微软雅黑" panose="020B0503020204020204" charset="-122"/>
                <a:ea typeface="微软雅黑" panose="020B0503020204020204" charset="-122"/>
              </a:rPr>
              <a:t>和</a:t>
            </a:r>
            <a:r>
              <a:rPr lang="zh-CN" altLang="en-US" sz="2400" dirty="0">
                <a:solidFill>
                  <a:srgbClr val="FF0000"/>
                </a:solidFill>
                <a:latin typeface="微软雅黑" panose="020B0503020204020204" charset="-122"/>
                <a:ea typeface="微软雅黑" panose="020B0503020204020204" charset="-122"/>
              </a:rPr>
              <a:t>处理</a:t>
            </a:r>
            <a:r>
              <a:rPr lang="zh-CN" altLang="en-US" sz="2400" dirty="0">
                <a:latin typeface="微软雅黑" panose="020B0503020204020204" charset="-122"/>
                <a:ea typeface="微软雅黑" panose="020B0503020204020204" charset="-122"/>
              </a:rPr>
              <a:t>。</a:t>
            </a:r>
          </a:p>
        </p:txBody>
      </p:sp>
      <p:sp>
        <p:nvSpPr>
          <p:cNvPr id="10" name="文本框 2"/>
          <p:cNvSpPr txBox="1"/>
          <p:nvPr>
            <p:custDataLst>
              <p:tags r:id="rId1"/>
            </p:custDataLst>
          </p:nvPr>
        </p:nvSpPr>
        <p:spPr>
          <a:xfrm>
            <a:off x="177968" y="434210"/>
            <a:ext cx="600852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smtClean="0">
                <a:solidFill>
                  <a:schemeClr val="tx1"/>
                </a:solidFill>
                <a:latin typeface="Microsoft YaHei" charset="-122"/>
                <a:ea typeface="Microsoft YaHei" charset="-122"/>
                <a:cs typeface="Microsoft YaHei" charset="-122"/>
                <a:sym typeface="+mn-ea"/>
              </a:rPr>
              <a:t>差错</a:t>
            </a:r>
            <a:r>
              <a:rPr lang="zh-CN" altLang="en-US" sz="2400" dirty="0" smtClean="0">
                <a:solidFill>
                  <a:schemeClr val="tx1"/>
                </a:solidFill>
                <a:latin typeface="Microsoft YaHei" charset="-122"/>
                <a:ea typeface="Microsoft YaHei" charset="-122"/>
                <a:cs typeface="Microsoft YaHei" charset="-122"/>
                <a:sym typeface="+mn-ea"/>
              </a:rPr>
              <a:t>控制的基本方式</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41175327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1359736568"/>
              </p:ext>
            </p:extLst>
          </p:nvPr>
        </p:nvGraphicFramePr>
        <p:xfrm>
          <a:off x="2807453" y="1831559"/>
          <a:ext cx="6758069" cy="3956950"/>
        </p:xfrm>
        <a:graphic>
          <a:graphicData uri="http://schemas.openxmlformats.org/drawingml/2006/table">
            <a:tbl>
              <a:tblPr firstRow="1" bandRow="1">
                <a:tableStyleId>{5940675A-B579-460E-94D1-54222C63F5DA}</a:tableStyleId>
              </a:tblPr>
              <a:tblGrid>
                <a:gridCol w="1836748"/>
                <a:gridCol w="4921321"/>
              </a:tblGrid>
              <a:tr h="791390">
                <a:tc>
                  <a:txBody>
                    <a:bodyPr/>
                    <a:lstStyle/>
                    <a:p>
                      <a:pPr algn="ctr">
                        <a:lnSpc>
                          <a:spcPct val="150000"/>
                        </a:lnSpc>
                        <a:buNone/>
                      </a:pPr>
                      <a:r>
                        <a:rPr lang="zh-CN" altLang="en-US" sz="2400" dirty="0">
                          <a:latin typeface="Microsoft YaHei" charset="-122"/>
                          <a:ea typeface="Microsoft YaHei" charset="-122"/>
                          <a:cs typeface="Microsoft YaHei" charset="-122"/>
                        </a:rPr>
                        <a:t>基本方式</a:t>
                      </a:r>
                    </a:p>
                  </a:txBody>
                  <a:tcPr>
                    <a:solidFill>
                      <a:srgbClr val="FFC000"/>
                    </a:solidFill>
                  </a:tcPr>
                </a:tc>
                <a:tc>
                  <a:txBody>
                    <a:bodyPr/>
                    <a:lstStyle/>
                    <a:p>
                      <a:pPr algn="ctr">
                        <a:lnSpc>
                          <a:spcPct val="150000"/>
                        </a:lnSpc>
                        <a:buNone/>
                      </a:pPr>
                      <a:r>
                        <a:rPr lang="zh-CN" altLang="en-US" sz="2400" dirty="0">
                          <a:latin typeface="Microsoft YaHei" charset="-122"/>
                          <a:ea typeface="Microsoft YaHei" charset="-122"/>
                          <a:cs typeface="Microsoft YaHei" charset="-122"/>
                        </a:rPr>
                        <a:t>特点</a:t>
                      </a:r>
                    </a:p>
                  </a:txBody>
                  <a:tcPr>
                    <a:solidFill>
                      <a:srgbClr val="FFC000"/>
                    </a:solidFill>
                  </a:tcPr>
                </a:tc>
              </a:tr>
              <a:tr h="791390">
                <a:tc>
                  <a:txBody>
                    <a:bodyPr/>
                    <a:lstStyle/>
                    <a:p>
                      <a:pPr algn="ctr">
                        <a:lnSpc>
                          <a:spcPct val="150000"/>
                        </a:lnSpc>
                        <a:buNone/>
                      </a:pPr>
                      <a:r>
                        <a:rPr lang="zh-CN" altLang="en-US" sz="2400">
                          <a:latin typeface="Microsoft YaHei" charset="-122"/>
                          <a:ea typeface="Microsoft YaHei" charset="-122"/>
                          <a:cs typeface="Microsoft YaHei" charset="-122"/>
                          <a:sym typeface="+mn-ea"/>
                        </a:rPr>
                        <a:t>检错重发</a:t>
                      </a:r>
                    </a:p>
                  </a:txBody>
                  <a:tcPr/>
                </a:tc>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重发数据加以纠正</a:t>
                      </a:r>
                    </a:p>
                  </a:txBody>
                  <a:tcPr/>
                </a:tc>
              </a:tr>
              <a:tr h="791390">
                <a:tc>
                  <a:txBody>
                    <a:bodyPr/>
                    <a:lstStyle/>
                    <a:p>
                      <a:pPr algn="ctr">
                        <a:lnSpc>
                          <a:spcPct val="150000"/>
                        </a:lnSpc>
                        <a:buNone/>
                      </a:pPr>
                      <a:r>
                        <a:rPr lang="zh-CN" altLang="en-US" sz="2400">
                          <a:latin typeface="Microsoft YaHei" charset="-122"/>
                          <a:ea typeface="Microsoft YaHei" charset="-122"/>
                          <a:cs typeface="Microsoft YaHei" charset="-122"/>
                          <a:sym typeface="+mn-ea"/>
                        </a:rPr>
                        <a:t>前向纠错</a:t>
                      </a:r>
                    </a:p>
                  </a:txBody>
                  <a:tcPr/>
                </a:tc>
                <a:tc>
                  <a:txBody>
                    <a:bodyPr/>
                    <a:lstStyle/>
                    <a:p>
                      <a:pPr algn="ctr">
                        <a:lnSpc>
                          <a:spcPct val="150000"/>
                        </a:lnSpc>
                        <a:buNone/>
                      </a:pPr>
                      <a:r>
                        <a:rPr lang="zh-CN" altLang="en-US" sz="2400" dirty="0">
                          <a:latin typeface="Microsoft YaHei" charset="-122"/>
                          <a:ea typeface="Microsoft YaHei" charset="-122"/>
                          <a:cs typeface="Microsoft YaHei" charset="-122"/>
                          <a:sym typeface="+mn-ea"/>
                        </a:rPr>
                        <a:t>检错、定位、纠正。</a:t>
                      </a:r>
                    </a:p>
                  </a:txBody>
                  <a:tcPr/>
                </a:tc>
              </a:tr>
              <a:tr h="791390">
                <a:tc>
                  <a:txBody>
                    <a:bodyPr/>
                    <a:lstStyle/>
                    <a:p>
                      <a:pPr algn="ctr">
                        <a:lnSpc>
                          <a:spcPct val="150000"/>
                        </a:lnSpc>
                        <a:buNone/>
                      </a:pPr>
                      <a:r>
                        <a:rPr lang="zh-CN" altLang="en-US" sz="2400">
                          <a:latin typeface="Microsoft YaHei" charset="-122"/>
                          <a:ea typeface="Microsoft YaHei" charset="-122"/>
                          <a:cs typeface="Microsoft YaHei" charset="-122"/>
                          <a:sym typeface="+mn-ea"/>
                        </a:rPr>
                        <a:t>反馈校验</a:t>
                      </a:r>
                    </a:p>
                  </a:txBody>
                  <a:tcPr/>
                </a:tc>
                <a:tc>
                  <a:txBody>
                    <a:bodyPr/>
                    <a:lstStyle/>
                    <a:p>
                      <a:pPr algn="ctr">
                        <a:lnSpc>
                          <a:spcPct val="150000"/>
                        </a:lnSpc>
                        <a:buNone/>
                      </a:pPr>
                      <a:r>
                        <a:rPr lang="zh-CN" altLang="en-US" sz="2400">
                          <a:latin typeface="Microsoft YaHei" charset="-122"/>
                          <a:ea typeface="Microsoft YaHei" charset="-122"/>
                          <a:cs typeface="Microsoft YaHei" charset="-122"/>
                        </a:rPr>
                        <a:t>数据返回</a:t>
                      </a:r>
                    </a:p>
                  </a:txBody>
                  <a:tcPr/>
                </a:tc>
              </a:tr>
              <a:tr h="791390">
                <a:tc>
                  <a:txBody>
                    <a:bodyPr/>
                    <a:lstStyle/>
                    <a:p>
                      <a:pPr algn="ctr">
                        <a:lnSpc>
                          <a:spcPct val="150000"/>
                        </a:lnSpc>
                        <a:buNone/>
                      </a:pPr>
                      <a:r>
                        <a:rPr lang="zh-CN" altLang="en-US" sz="2400">
                          <a:latin typeface="Microsoft YaHei" charset="-122"/>
                          <a:ea typeface="Microsoft YaHei" charset="-122"/>
                          <a:cs typeface="Microsoft YaHei" charset="-122"/>
                          <a:sym typeface="+mn-ea"/>
                        </a:rPr>
                        <a:t>检错丢弃</a:t>
                      </a:r>
                    </a:p>
                  </a:txBody>
                  <a:tcPr/>
                </a:tc>
                <a:tc>
                  <a:txBody>
                    <a:bodyPr/>
                    <a:lstStyle/>
                    <a:p>
                      <a:pPr algn="ctr">
                        <a:lnSpc>
                          <a:spcPct val="150000"/>
                        </a:lnSpc>
                        <a:buNone/>
                      </a:pPr>
                      <a:r>
                        <a:rPr lang="zh-CN" altLang="en-US" sz="2400" dirty="0" smtClean="0">
                          <a:latin typeface="Microsoft YaHei" charset="-122"/>
                          <a:ea typeface="Microsoft YaHei" charset="-122"/>
                          <a:cs typeface="Microsoft YaHei" charset="-122"/>
                          <a:sym typeface="+mn-ea"/>
                        </a:rPr>
                        <a:t>实时性高</a:t>
                      </a:r>
                      <a:r>
                        <a:rPr lang="zh-CN" altLang="en-US" sz="2400" dirty="0">
                          <a:latin typeface="Microsoft YaHei" charset="-122"/>
                          <a:ea typeface="Microsoft YaHei" charset="-122"/>
                          <a:cs typeface="Microsoft YaHei" charset="-122"/>
                          <a:sym typeface="+mn-ea"/>
                        </a:rPr>
                        <a:t>的系统</a:t>
                      </a:r>
                    </a:p>
                  </a:txBody>
                  <a:tcPr/>
                </a:tc>
              </a:tr>
            </a:tbl>
          </a:graphicData>
        </a:graphic>
      </p:graphicFrame>
      <p:sp>
        <p:nvSpPr>
          <p:cNvPr id="10" name="文本框 2"/>
          <p:cNvSpPr txBox="1"/>
          <p:nvPr>
            <p:custDataLst>
              <p:tags r:id="rId1"/>
            </p:custDataLst>
          </p:nvPr>
        </p:nvSpPr>
        <p:spPr>
          <a:xfrm>
            <a:off x="177968" y="434210"/>
            <a:ext cx="6008520"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smtClean="0">
                <a:solidFill>
                  <a:schemeClr val="tx1"/>
                </a:solidFill>
                <a:latin typeface="Microsoft YaHei" charset="-122"/>
                <a:ea typeface="Microsoft YaHei" charset="-122"/>
                <a:cs typeface="Microsoft YaHei" charset="-122"/>
                <a:sym typeface="+mn-ea"/>
              </a:rPr>
              <a:t>差错</a:t>
            </a:r>
            <a:r>
              <a:rPr lang="zh-CN" altLang="en-US" sz="2400" dirty="0" smtClean="0">
                <a:solidFill>
                  <a:schemeClr val="tx1"/>
                </a:solidFill>
                <a:latin typeface="Microsoft YaHei" charset="-122"/>
                <a:ea typeface="Microsoft YaHei" charset="-122"/>
                <a:cs typeface="Microsoft YaHei" charset="-122"/>
                <a:sym typeface="+mn-ea"/>
              </a:rPr>
              <a:t>控制的基本方式</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3811220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2261937" y="2933934"/>
            <a:ext cx="1652336"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差错控制</a:t>
            </a:r>
            <a:endParaRPr lang="zh-CN" altLang="en-US" sz="2400" dirty="0">
              <a:latin typeface="Microsoft YaHei" charset="-122"/>
              <a:ea typeface="Microsoft YaHei" charset="-122"/>
              <a:cs typeface="Microsoft YaHei" charset="-122"/>
            </a:endParaRPr>
          </a:p>
        </p:txBody>
      </p:sp>
      <p:sp>
        <p:nvSpPr>
          <p:cNvPr id="8" name="文本框 7"/>
          <p:cNvSpPr txBox="1"/>
          <p:nvPr/>
        </p:nvSpPr>
        <p:spPr>
          <a:xfrm>
            <a:off x="4104648" y="2070300"/>
            <a:ext cx="4445920" cy="2308324"/>
          </a:xfrm>
          <a:prstGeom prst="rect">
            <a:avLst/>
          </a:prstGeom>
          <a:noFill/>
        </p:spPr>
        <p:txBody>
          <a:bodyPr wrap="square" rtlCol="0">
            <a:spAutoFit/>
          </a:bodyPr>
          <a:lstStyle/>
          <a:p>
            <a:pPr lvl="0">
              <a:lnSpc>
                <a:spcPct val="150000"/>
              </a:lnSpc>
              <a:buNone/>
            </a:pPr>
            <a:r>
              <a:rPr lang="zh-CN" altLang="en-US" sz="2400" dirty="0" smtClean="0">
                <a:latin typeface="Microsoft YaHei" charset="-122"/>
                <a:ea typeface="Microsoft YaHei" charset="-122"/>
                <a:cs typeface="Microsoft YaHei" charset="-122"/>
                <a:sym typeface="+mn-ea"/>
              </a:rPr>
              <a:t>差错控制的基本方式</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solidFill>
                  <a:srgbClr val="FF0000"/>
                </a:solidFill>
                <a:latin typeface="Microsoft YaHei" charset="-122"/>
                <a:ea typeface="Microsoft YaHei" charset="-122"/>
                <a:cs typeface="Microsoft YaHei" charset="-122"/>
                <a:sym typeface="+mn-ea"/>
              </a:rPr>
              <a:t>差错编码的基本原理</a:t>
            </a:r>
            <a:endParaRPr lang="en-US" altLang="zh-CN" sz="2400" dirty="0" smtClean="0">
              <a:solidFill>
                <a:srgbClr val="FF0000"/>
              </a:solidFill>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差错编码的检错与纠错能力</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典型的差错编码</a:t>
            </a:r>
            <a:endParaRPr lang="zh-CN" altLang="en-US" sz="2400" dirty="0">
              <a:latin typeface="Microsoft YaHei" charset="-122"/>
              <a:ea typeface="Microsoft YaHei" charset="-122"/>
              <a:cs typeface="Microsoft YaHei" charset="-122"/>
              <a:sym typeface="+mn-ea"/>
            </a:endParaRPr>
          </a:p>
        </p:txBody>
      </p:sp>
      <p:sp>
        <p:nvSpPr>
          <p:cNvPr id="9" name="左大括号 8"/>
          <p:cNvSpPr/>
          <p:nvPr/>
        </p:nvSpPr>
        <p:spPr>
          <a:xfrm>
            <a:off x="3723898" y="2147902"/>
            <a:ext cx="380750" cy="22138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37362709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735180" y="2005478"/>
            <a:ext cx="10761622" cy="2862322"/>
          </a:xfrm>
          <a:prstGeom prst="rect">
            <a:avLst/>
          </a:prstGeom>
          <a:noFill/>
        </p:spPr>
        <p:txBody>
          <a:bodyPr wrap="square" rtlCol="0">
            <a:spAutoFit/>
          </a:bodyPr>
          <a:lstStyle/>
          <a:p>
            <a:pPr>
              <a:lnSpc>
                <a:spcPct val="150000"/>
              </a:lnSpc>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差错编码原理：</a:t>
            </a:r>
            <a:r>
              <a:rPr lang="zh-CN" altLang="en-US" sz="2400" dirty="0" smtClean="0">
                <a:latin typeface="微软雅黑" panose="020B0503020204020204" charset="-122"/>
                <a:ea typeface="微软雅黑" panose="020B0503020204020204" charset="-122"/>
                <a:cs typeface="微软雅黑" panose="020B0503020204020204" charset="-122"/>
              </a:rPr>
              <a:t>在待传输数据信息基础上，附加一定的</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冗余信息</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冗余信息：与数据信息建立某种关联关系。（复制一次、复制两次等）</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例如：</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复制一次：待传输数据为</a:t>
            </a:r>
            <a:r>
              <a:rPr lang="en-US" altLang="zh-CN" sz="2400" dirty="0" smtClean="0">
                <a:latin typeface="微软雅黑" panose="020B0503020204020204" charset="-122"/>
                <a:ea typeface="微软雅黑" panose="020B0503020204020204" charset="-122"/>
                <a:cs typeface="微软雅黑" panose="020B0503020204020204" charset="-122"/>
              </a:rPr>
              <a:t>10</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传输数据</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冗余信息：</a:t>
            </a:r>
            <a:r>
              <a:rPr lang="en-US" altLang="zh-CN" sz="2400" dirty="0" smtClean="0">
                <a:latin typeface="微软雅黑" panose="020B0503020204020204" charset="-122"/>
                <a:ea typeface="微软雅黑" panose="020B0503020204020204" charset="-122"/>
                <a:cs typeface="微软雅黑" panose="020B0503020204020204" charset="-122"/>
              </a:rPr>
              <a:t>10</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1</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0</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复制两次：</a:t>
            </a:r>
            <a:r>
              <a:rPr lang="zh-CN" altLang="en-US" sz="2400" dirty="0">
                <a:latin typeface="微软雅黑" panose="020B0503020204020204" charset="-122"/>
                <a:ea typeface="微软雅黑" panose="020B0503020204020204" charset="-122"/>
                <a:cs typeface="微软雅黑" panose="020B0503020204020204" charset="-122"/>
              </a:rPr>
              <a:t>待传输数据为</a:t>
            </a:r>
            <a:r>
              <a:rPr lang="en-US" altLang="zh-CN" sz="2400" dirty="0">
                <a:latin typeface="微软雅黑" panose="020B0503020204020204" charset="-122"/>
                <a:ea typeface="微软雅黑" panose="020B0503020204020204" charset="-122"/>
                <a:cs typeface="微软雅黑" panose="020B0503020204020204" charset="-122"/>
              </a:rPr>
              <a:t>10</a:t>
            </a:r>
            <a:r>
              <a:rPr lang="zh-CN" altLang="en-US" sz="2400" dirty="0">
                <a:latin typeface="微软雅黑" panose="020B0503020204020204" charset="-122"/>
                <a:ea typeface="微软雅黑" panose="020B0503020204020204" charset="-122"/>
                <a:cs typeface="微软雅黑" panose="020B0503020204020204" charset="-122"/>
              </a:rPr>
              <a:t>。 传输数据</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冗余信息：</a:t>
            </a:r>
            <a:r>
              <a:rPr lang="en-US" altLang="zh-CN" sz="2400" dirty="0" smtClean="0">
                <a:latin typeface="微软雅黑" panose="020B0503020204020204" charset="-122"/>
                <a:ea typeface="微软雅黑" panose="020B0503020204020204" charset="-122"/>
                <a:cs typeface="微软雅黑" panose="020B0503020204020204" charset="-122"/>
              </a:rPr>
              <a:t>10</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1010</a:t>
            </a:r>
          </a:p>
        </p:txBody>
      </p:sp>
      <p:sp>
        <p:nvSpPr>
          <p:cNvPr id="9" name="文本框 2"/>
          <p:cNvSpPr txBox="1"/>
          <p:nvPr>
            <p:custDataLst>
              <p:tags r:id="rId1"/>
            </p:custDataLst>
          </p:nvPr>
        </p:nvSpPr>
        <p:spPr>
          <a:xfrm>
            <a:off x="375340" y="777933"/>
            <a:ext cx="636234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dirty="0" smtClean="0">
                <a:solidFill>
                  <a:schemeClr val="tx1"/>
                </a:solidFill>
                <a:latin typeface="Microsoft YaHei" charset="-122"/>
                <a:ea typeface="Microsoft YaHei" charset="-122"/>
                <a:cs typeface="Microsoft YaHei" charset="-122"/>
                <a:sym typeface="+mn-ea"/>
              </a:rPr>
              <a:t>差错</a:t>
            </a:r>
            <a:r>
              <a:rPr lang="zh-CN" altLang="en-US" sz="2400" dirty="0" smtClean="0">
                <a:solidFill>
                  <a:schemeClr val="tx1"/>
                </a:solidFill>
                <a:latin typeface="Microsoft YaHei" charset="-122"/>
                <a:ea typeface="Microsoft YaHei" charset="-122"/>
                <a:cs typeface="Microsoft YaHei" charset="-122"/>
                <a:sym typeface="+mn-ea"/>
              </a:rPr>
              <a:t>编码的基本原理</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 </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149983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2261937" y="2933934"/>
            <a:ext cx="1652336"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差错控制</a:t>
            </a:r>
            <a:endParaRPr lang="zh-CN" altLang="en-US" sz="2400" dirty="0">
              <a:latin typeface="Microsoft YaHei" charset="-122"/>
              <a:ea typeface="Microsoft YaHei" charset="-122"/>
              <a:cs typeface="Microsoft YaHei" charset="-122"/>
            </a:endParaRPr>
          </a:p>
        </p:txBody>
      </p:sp>
      <p:sp>
        <p:nvSpPr>
          <p:cNvPr id="8" name="文本框 7"/>
          <p:cNvSpPr txBox="1"/>
          <p:nvPr/>
        </p:nvSpPr>
        <p:spPr>
          <a:xfrm>
            <a:off x="4104648" y="2070300"/>
            <a:ext cx="4445920" cy="2308324"/>
          </a:xfrm>
          <a:prstGeom prst="rect">
            <a:avLst/>
          </a:prstGeom>
          <a:noFill/>
        </p:spPr>
        <p:txBody>
          <a:bodyPr wrap="square" rtlCol="0">
            <a:spAutoFit/>
          </a:bodyPr>
          <a:lstStyle/>
          <a:p>
            <a:pPr lvl="0">
              <a:lnSpc>
                <a:spcPct val="150000"/>
              </a:lnSpc>
              <a:buNone/>
            </a:pPr>
            <a:r>
              <a:rPr lang="zh-CN" altLang="en-US" sz="2400" dirty="0" smtClean="0">
                <a:latin typeface="Microsoft YaHei" charset="-122"/>
                <a:ea typeface="Microsoft YaHei" charset="-122"/>
                <a:cs typeface="Microsoft YaHei" charset="-122"/>
                <a:sym typeface="+mn-ea"/>
              </a:rPr>
              <a:t>差错控制的基本方式</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差错编码的基本原理</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solidFill>
                  <a:srgbClr val="FF0000"/>
                </a:solidFill>
                <a:latin typeface="Microsoft YaHei" charset="-122"/>
                <a:ea typeface="Microsoft YaHei" charset="-122"/>
                <a:cs typeface="Microsoft YaHei" charset="-122"/>
                <a:sym typeface="+mn-ea"/>
              </a:rPr>
              <a:t>差错编码的检错与纠错能力</a:t>
            </a:r>
            <a:endParaRPr lang="en-US" altLang="zh-CN" sz="2400" dirty="0" smtClean="0">
              <a:solidFill>
                <a:srgbClr val="FF0000"/>
              </a:solidFill>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典型的差错编码</a:t>
            </a:r>
            <a:endParaRPr lang="zh-CN" altLang="en-US" sz="2400" dirty="0">
              <a:latin typeface="Microsoft YaHei" charset="-122"/>
              <a:ea typeface="Microsoft YaHei" charset="-122"/>
              <a:cs typeface="Microsoft YaHei" charset="-122"/>
              <a:sym typeface="+mn-ea"/>
            </a:endParaRPr>
          </a:p>
        </p:txBody>
      </p:sp>
      <p:sp>
        <p:nvSpPr>
          <p:cNvPr id="9" name="左大括号 8"/>
          <p:cNvSpPr/>
          <p:nvPr/>
        </p:nvSpPr>
        <p:spPr>
          <a:xfrm>
            <a:off x="3723898" y="2147902"/>
            <a:ext cx="380750" cy="22138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52761282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221832" y="1669374"/>
            <a:ext cx="11087852" cy="2862322"/>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编码</a:t>
            </a:r>
            <a:r>
              <a:rPr lang="zh-CN" altLang="en-US" sz="2400" dirty="0" smtClean="0">
                <a:latin typeface="微软雅黑" panose="020B0503020204020204" charset="-122"/>
                <a:ea typeface="微软雅黑" panose="020B0503020204020204" charset="-122"/>
                <a:cs typeface="微软雅黑" panose="020B0503020204020204" charset="-122"/>
              </a:rPr>
              <a:t>集的汉明</a:t>
            </a:r>
            <a:r>
              <a:rPr lang="zh-CN" altLang="en-US" sz="2400" dirty="0" smtClean="0">
                <a:latin typeface="微软雅黑" panose="020B0503020204020204" charset="-122"/>
                <a:ea typeface="微软雅黑" panose="020B0503020204020204" charset="-122"/>
                <a:cs typeface="微软雅黑" panose="020B0503020204020204" charset="-122"/>
              </a:rPr>
              <a:t>距离</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编码</a:t>
            </a:r>
            <a:r>
              <a:rPr lang="zh-CN" altLang="en-US" sz="2400" dirty="0">
                <a:latin typeface="微软雅黑" panose="020B0503020204020204" charset="-122"/>
                <a:ea typeface="微软雅黑" panose="020B0503020204020204" charset="-122"/>
                <a:cs typeface="微软雅黑" panose="020B0503020204020204" charset="-122"/>
              </a:rPr>
              <a:t>集中任意两个码字之间汉明距离的最小值，记为</a:t>
            </a:r>
            <a:r>
              <a:rPr lang="en-US" altLang="zh-CN" sz="2400" dirty="0">
                <a:latin typeface="微软雅黑" panose="020B0503020204020204" charset="-122"/>
                <a:ea typeface="微软雅黑" panose="020B0503020204020204" charset="-122"/>
                <a:cs typeface="微软雅黑" panose="020B0503020204020204" charset="-122"/>
                <a:sym typeface="+mn-ea"/>
              </a:rPr>
              <a:t>d</a:t>
            </a:r>
            <a:r>
              <a:rPr lang="en-US" altLang="zh-CN" sz="2400" baseline="-25000" dirty="0">
                <a:latin typeface="微软雅黑" panose="020B0503020204020204" charset="-122"/>
                <a:ea typeface="微软雅黑" panose="020B0503020204020204" charset="-122"/>
                <a:cs typeface="微软雅黑" panose="020B0503020204020204" charset="-122"/>
                <a:sym typeface="+mn-ea"/>
              </a:rPr>
              <a:t>s</a:t>
            </a: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编码集</a:t>
            </a:r>
            <a:r>
              <a:rPr lang="en-US" altLang="zh-CN" sz="2400" dirty="0">
                <a:latin typeface="微软雅黑" panose="020B0503020204020204" charset="-122"/>
                <a:ea typeface="微软雅黑" panose="020B0503020204020204" charset="-122"/>
                <a:cs typeface="微软雅黑" panose="020B0503020204020204" charset="-122"/>
                <a:sym typeface="+mn-ea"/>
              </a:rPr>
              <a:t>{10</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10</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01</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01</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11</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11</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00</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00</a:t>
            </a:r>
            <a:r>
              <a:rPr lang="en-US" altLang="zh-CN" sz="2400"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编码集的汉明距离： </a:t>
            </a:r>
            <a:r>
              <a:rPr lang="en-US" altLang="zh-CN" sz="2400" dirty="0">
                <a:latin typeface="微软雅黑" panose="020B0503020204020204" charset="-122"/>
                <a:ea typeface="微软雅黑" panose="020B0503020204020204" charset="-122"/>
                <a:cs typeface="微软雅黑" panose="020B0503020204020204" charset="-122"/>
                <a:sym typeface="+mn-ea"/>
              </a:rPr>
              <a:t>d</a:t>
            </a:r>
            <a:r>
              <a:rPr lang="en-US" altLang="zh-CN" sz="2400" baseline="-25000" dirty="0">
                <a:latin typeface="微软雅黑" panose="020B0503020204020204" charset="-122"/>
                <a:ea typeface="微软雅黑" panose="020B0503020204020204" charset="-122"/>
                <a:cs typeface="微软雅黑" panose="020B0503020204020204" charset="-122"/>
                <a:sym typeface="+mn-ea"/>
              </a:rPr>
              <a:t>s</a:t>
            </a:r>
            <a:r>
              <a:rPr lang="en-US" altLang="zh-CN" sz="2400" dirty="0">
                <a:latin typeface="微软雅黑" panose="020B0503020204020204" charset="-122"/>
                <a:ea typeface="微软雅黑" panose="020B0503020204020204" charset="-122"/>
                <a:cs typeface="微软雅黑" panose="020B0503020204020204" charset="-122"/>
                <a:sym typeface="+mn-ea"/>
              </a:rPr>
              <a:t>=min{4</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2</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2</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2</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2</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4}</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编码集的汉明距离：</a:t>
            </a:r>
            <a:r>
              <a:rPr lang="en-US" altLang="zh-CN" sz="2400" dirty="0">
                <a:latin typeface="微软雅黑" panose="020B0503020204020204" charset="-122"/>
                <a:ea typeface="微软雅黑" panose="020B0503020204020204" charset="-122"/>
                <a:cs typeface="微软雅黑" panose="020B0503020204020204" charset="-122"/>
                <a:sym typeface="+mn-ea"/>
              </a:rPr>
              <a:t>d</a:t>
            </a:r>
            <a:r>
              <a:rPr lang="en-US" altLang="zh-CN" sz="2400" baseline="-25000" dirty="0">
                <a:latin typeface="微软雅黑" panose="020B0503020204020204" charset="-122"/>
                <a:ea typeface="微软雅黑" panose="020B0503020204020204" charset="-122"/>
                <a:cs typeface="微软雅黑" panose="020B0503020204020204" charset="-122"/>
                <a:sym typeface="+mn-ea"/>
              </a:rPr>
              <a:t>s</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2</a:t>
            </a:r>
          </a:p>
          <a:p>
            <a:pPr>
              <a:lnSpc>
                <a:spcPct val="150000"/>
              </a:lnSpc>
            </a:pP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11" name="文本框 2"/>
          <p:cNvSpPr txBox="1"/>
          <p:nvPr>
            <p:custDataLst>
              <p:tags r:id="rId1"/>
            </p:custDataLst>
          </p:nvPr>
        </p:nvSpPr>
        <p:spPr>
          <a:xfrm>
            <a:off x="221832" y="558143"/>
            <a:ext cx="70612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差错</a:t>
            </a:r>
            <a:r>
              <a:rPr lang="zh-CN" altLang="en-US" sz="2400" dirty="0" smtClean="0">
                <a:solidFill>
                  <a:schemeClr val="tx1"/>
                </a:solidFill>
                <a:latin typeface="Microsoft YaHei" charset="-122"/>
                <a:ea typeface="Microsoft YaHei" charset="-122"/>
                <a:cs typeface="Microsoft YaHei" charset="-122"/>
                <a:sym typeface="+mn-ea"/>
              </a:rPr>
              <a:t>编码的检错与纠错能力</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755683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nvPr>
        </p:nvGraphicFramePr>
        <p:xfrm>
          <a:off x="1062890" y="2265572"/>
          <a:ext cx="10739385" cy="3094640"/>
        </p:xfrm>
        <a:graphic>
          <a:graphicData uri="http://schemas.openxmlformats.org/drawingml/2006/table">
            <a:tbl>
              <a:tblPr>
                <a:tableStyleId>{5940675A-B579-460E-94D1-54222C63F5DA}</a:tableStyleId>
              </a:tblPr>
              <a:tblGrid>
                <a:gridCol w="586938"/>
                <a:gridCol w="586938"/>
                <a:gridCol w="586938"/>
                <a:gridCol w="586938"/>
                <a:gridCol w="586938"/>
                <a:gridCol w="253813"/>
                <a:gridCol w="586938"/>
                <a:gridCol w="586938"/>
                <a:gridCol w="586938"/>
                <a:gridCol w="586938"/>
                <a:gridCol w="253813"/>
                <a:gridCol w="586938"/>
                <a:gridCol w="586938"/>
                <a:gridCol w="586938"/>
                <a:gridCol w="586938"/>
                <a:gridCol w="253813"/>
                <a:gridCol w="586938"/>
                <a:gridCol w="586938"/>
                <a:gridCol w="586938"/>
                <a:gridCol w="586938"/>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tr>
              <a:tr h="618928">
                <a:tc>
                  <a:txBody>
                    <a:bodyPr/>
                    <a:lstStyle/>
                    <a:p>
                      <a:pPr algn="ctr" fontAlgn="ctr">
                        <a:lnSpc>
                          <a:spcPct val="150000"/>
                        </a:lnSpc>
                      </a:pPr>
                      <a:r>
                        <a:rPr lang="en-US" altLang="zh-CN" sz="2000" u="none" strike="noStrike" dirty="0">
                          <a:solidFill>
                            <a:schemeClr val="accent6"/>
                          </a:solidFill>
                          <a:effectLst/>
                        </a:rPr>
                        <a:t>1</a:t>
                      </a: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第一步：求三个数值之和。</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smtClean="0">
                <a:latin typeface="微软雅黑" panose="020B0503020204020204" charset="-122"/>
                <a:ea typeface="微软雅黑" panose="020B0503020204020204" charset="-122"/>
                <a:cs typeface="微软雅黑" panose="020B0503020204020204" charset="-122"/>
              </a:rPr>
              <a:t>数值</a:t>
            </a:r>
            <a:r>
              <a:rPr lang="en-US" altLang="zh-CN" sz="2000" dirty="0" smtClean="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smtClean="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smtClean="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smtClean="0">
                <a:latin typeface="微软雅黑" panose="020B0503020204020204" charset="-122"/>
                <a:ea typeface="微软雅黑" panose="020B0503020204020204" charset="-122"/>
                <a:cs typeface="微软雅黑" panose="020B0503020204020204" charset="-122"/>
              </a:rPr>
              <a:t>1+2+3</a:t>
            </a:r>
            <a:endParaRPr lang="zh-CN" altLang="en-US" sz="2000" dirty="0"/>
          </a:p>
        </p:txBody>
      </p:sp>
      <p:sp>
        <p:nvSpPr>
          <p:cNvPr id="25" name="矩形 2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85366608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221832" y="1669374"/>
            <a:ext cx="11087852" cy="646331"/>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差错</a:t>
            </a:r>
            <a:r>
              <a:rPr lang="zh-CN" altLang="en-US" sz="2400" dirty="0" smtClean="0">
                <a:latin typeface="微软雅黑" panose="020B0503020204020204" charset="-122"/>
                <a:ea typeface="微软雅黑" panose="020B0503020204020204" charset="-122"/>
                <a:cs typeface="微软雅黑" panose="020B0503020204020204" charset="-122"/>
              </a:rPr>
              <a:t>编码：检错码和纠错码</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2"/>
          <p:cNvSpPr txBox="1"/>
          <p:nvPr>
            <p:custDataLst>
              <p:tags r:id="rId1"/>
            </p:custDataLst>
          </p:nvPr>
        </p:nvSpPr>
        <p:spPr>
          <a:xfrm>
            <a:off x="221832" y="558143"/>
            <a:ext cx="70612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差错</a:t>
            </a:r>
            <a:r>
              <a:rPr lang="zh-CN" altLang="en-US" sz="2400" dirty="0" smtClean="0">
                <a:solidFill>
                  <a:schemeClr val="tx1"/>
                </a:solidFill>
                <a:latin typeface="Microsoft YaHei" charset="-122"/>
                <a:ea typeface="Microsoft YaHei" charset="-122"/>
                <a:cs typeface="Microsoft YaHei" charset="-122"/>
                <a:sym typeface="+mn-ea"/>
              </a:rPr>
              <a:t>编码的检错与纠错能力</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203732305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221832" y="1669374"/>
            <a:ext cx="11087852" cy="2228815"/>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检</a:t>
            </a:r>
            <a:r>
              <a:rPr lang="zh-CN" altLang="en-US" sz="2400" b="1" dirty="0">
                <a:latin typeface="微软雅黑" panose="020B0503020204020204" charset="-122"/>
                <a:ea typeface="微软雅黑" panose="020B0503020204020204" charset="-122"/>
                <a:cs typeface="微软雅黑" panose="020B0503020204020204" charset="-122"/>
              </a:rPr>
              <a:t>错</a:t>
            </a:r>
            <a:r>
              <a:rPr lang="zh-CN" altLang="en-US" sz="2400" b="1" dirty="0" smtClean="0">
                <a:latin typeface="微软雅黑" panose="020B0503020204020204" charset="-122"/>
                <a:ea typeface="微软雅黑" panose="020B0503020204020204" charset="-122"/>
                <a:cs typeface="微软雅黑" panose="020B0503020204020204" charset="-122"/>
              </a:rPr>
              <a:t>编码</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ts val="37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编码</a:t>
            </a:r>
            <a:r>
              <a:rPr lang="zh-CN" altLang="en-US" sz="2400" dirty="0">
                <a:latin typeface="微软雅黑" panose="020B0503020204020204" charset="-122"/>
                <a:ea typeface="微软雅黑" panose="020B0503020204020204" charset="-122"/>
                <a:cs typeface="微软雅黑" panose="020B0503020204020204" charset="-122"/>
              </a:rPr>
              <a:t>集的汉明距离</a:t>
            </a:r>
            <a:r>
              <a:rPr lang="en-US" altLang="zh-CN" sz="2400" dirty="0">
                <a:latin typeface="微软雅黑" panose="020B0503020204020204" charset="-122"/>
                <a:ea typeface="微软雅黑" panose="020B0503020204020204" charset="-122"/>
                <a:cs typeface="微软雅黑" panose="020B0503020204020204" charset="-122"/>
              </a:rPr>
              <a:t>d</a:t>
            </a:r>
            <a:r>
              <a:rPr lang="en-US" altLang="zh-CN" sz="2400" baseline="-25000" dirty="0">
                <a:latin typeface="微软雅黑" panose="020B0503020204020204" charset="-122"/>
                <a:ea typeface="微软雅黑" panose="020B0503020204020204" charset="-122"/>
                <a:cs typeface="微软雅黑" panose="020B0503020204020204" charset="-122"/>
              </a:rPr>
              <a:t>s</a:t>
            </a:r>
            <a:r>
              <a:rPr lang="en-US" altLang="zh-CN" sz="2400" dirty="0">
                <a:latin typeface="微软雅黑" panose="020B0503020204020204" charset="-122"/>
                <a:ea typeface="微软雅黑" panose="020B0503020204020204" charset="-122"/>
                <a:cs typeface="微软雅黑" panose="020B0503020204020204" charset="-122"/>
              </a:rPr>
              <a:t>=r+1</a:t>
            </a:r>
            <a:r>
              <a:rPr lang="zh-CN" altLang="en-US" sz="2400" dirty="0">
                <a:latin typeface="微软雅黑" panose="020B0503020204020204" charset="-122"/>
                <a:ea typeface="微软雅黑" panose="020B0503020204020204" charset="-122"/>
                <a:cs typeface="微软雅黑" panose="020B0503020204020204" charset="-122"/>
              </a:rPr>
              <a:t>，则</a:t>
            </a:r>
            <a:r>
              <a:rPr lang="zh-CN" altLang="en-US" sz="2400" dirty="0" smtClean="0">
                <a:latin typeface="微软雅黑" panose="020B0503020204020204" charset="-122"/>
                <a:ea typeface="微软雅黑" panose="020B0503020204020204" charset="-122"/>
                <a:cs typeface="微软雅黑" panose="020B0503020204020204" charset="-122"/>
              </a:rPr>
              <a:t>该检错编码</a:t>
            </a:r>
            <a:r>
              <a:rPr lang="zh-CN" altLang="en-US" sz="2400" dirty="0">
                <a:latin typeface="微软雅黑" panose="020B0503020204020204" charset="-122"/>
                <a:ea typeface="微软雅黑" panose="020B0503020204020204" charset="-122"/>
                <a:cs typeface="微软雅黑" panose="020B0503020204020204" charset="-122"/>
              </a:rPr>
              <a:t>可以检测</a:t>
            </a:r>
            <a:r>
              <a:rPr lang="en-US" altLang="zh-CN" sz="2400" dirty="0">
                <a:latin typeface="微软雅黑" panose="020B0503020204020204" charset="-122"/>
                <a:ea typeface="微软雅黑" panose="020B0503020204020204" charset="-122"/>
                <a:cs typeface="微软雅黑" panose="020B0503020204020204" charset="-122"/>
              </a:rPr>
              <a:t>r</a:t>
            </a:r>
            <a:r>
              <a:rPr lang="zh-CN" altLang="en-US" sz="2400" dirty="0">
                <a:latin typeface="微软雅黑" panose="020B0503020204020204" charset="-122"/>
                <a:ea typeface="微软雅黑" panose="020B0503020204020204" charset="-122"/>
                <a:cs typeface="微软雅黑" panose="020B0503020204020204" charset="-122"/>
              </a:rPr>
              <a:t>位的差错</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纠错</a:t>
            </a:r>
            <a:r>
              <a:rPr lang="zh-CN" altLang="en-US" sz="2400" b="1" dirty="0">
                <a:latin typeface="微软雅黑" panose="020B0503020204020204" charset="-122"/>
                <a:ea typeface="微软雅黑" panose="020B0503020204020204" charset="-122"/>
                <a:cs typeface="微软雅黑" panose="020B0503020204020204" charset="-122"/>
              </a:rPr>
              <a:t>编码</a:t>
            </a:r>
            <a:endParaRPr lang="en-US" altLang="zh-CN" sz="2400"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编码集的汉明距离</a:t>
            </a:r>
            <a:r>
              <a:rPr lang="en-US" altLang="zh-CN" sz="2400" dirty="0">
                <a:latin typeface="微软雅黑" panose="020B0503020204020204" charset="-122"/>
                <a:ea typeface="微软雅黑" panose="020B0503020204020204" charset="-122"/>
                <a:cs typeface="微软雅黑" panose="020B0503020204020204" charset="-122"/>
              </a:rPr>
              <a:t>d</a:t>
            </a:r>
            <a:r>
              <a:rPr lang="en-US" altLang="zh-CN" sz="2400" baseline="-25000" dirty="0">
                <a:latin typeface="微软雅黑" panose="020B0503020204020204" charset="-122"/>
                <a:ea typeface="微软雅黑" panose="020B0503020204020204" charset="-122"/>
                <a:cs typeface="微软雅黑" panose="020B0503020204020204" charset="-122"/>
              </a:rPr>
              <a:t>s</a:t>
            </a:r>
            <a:r>
              <a:rPr lang="en-US" altLang="zh-CN" sz="2400" dirty="0">
                <a:latin typeface="微软雅黑" panose="020B0503020204020204" charset="-122"/>
                <a:ea typeface="微软雅黑" panose="020B0503020204020204" charset="-122"/>
                <a:cs typeface="微软雅黑" panose="020B0503020204020204" charset="-122"/>
              </a:rPr>
              <a:t>=2r+1</a:t>
            </a:r>
            <a:r>
              <a:rPr lang="zh-CN" altLang="en-US" sz="2400" dirty="0">
                <a:latin typeface="微软雅黑" panose="020B0503020204020204" charset="-122"/>
                <a:ea typeface="微软雅黑" panose="020B0503020204020204" charset="-122"/>
                <a:cs typeface="微软雅黑" panose="020B0503020204020204" charset="-122"/>
              </a:rPr>
              <a:t>，则该差错编码可以纠正</a:t>
            </a:r>
            <a:r>
              <a:rPr lang="en-US" altLang="zh-CN" sz="2400" dirty="0">
                <a:latin typeface="微软雅黑" panose="020B0503020204020204" charset="-122"/>
                <a:ea typeface="微软雅黑" panose="020B0503020204020204" charset="-122"/>
                <a:cs typeface="微软雅黑" panose="020B0503020204020204" charset="-122"/>
              </a:rPr>
              <a:t>r</a:t>
            </a:r>
            <a:r>
              <a:rPr lang="zh-CN" altLang="en-US" sz="2400" dirty="0">
                <a:latin typeface="微软雅黑" panose="020B0503020204020204" charset="-122"/>
                <a:ea typeface="微软雅黑" panose="020B0503020204020204" charset="-122"/>
                <a:cs typeface="微软雅黑" panose="020B0503020204020204" charset="-122"/>
              </a:rPr>
              <a:t>位的差错</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1" name="文本框 2"/>
          <p:cNvSpPr txBox="1"/>
          <p:nvPr>
            <p:custDataLst>
              <p:tags r:id="rId1"/>
            </p:custDataLst>
          </p:nvPr>
        </p:nvSpPr>
        <p:spPr>
          <a:xfrm>
            <a:off x="221832" y="558143"/>
            <a:ext cx="7061284"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smtClean="0">
                <a:solidFill>
                  <a:schemeClr val="tx1"/>
                </a:solidFill>
                <a:latin typeface="Microsoft YaHei" charset="-122"/>
                <a:ea typeface="Microsoft YaHei" charset="-122"/>
                <a:cs typeface="Microsoft YaHei" charset="-122"/>
                <a:sym typeface="+mn-ea"/>
              </a:rPr>
              <a:t>差错</a:t>
            </a:r>
            <a:r>
              <a:rPr lang="zh-CN" altLang="en-US" sz="2400" dirty="0" smtClean="0">
                <a:solidFill>
                  <a:schemeClr val="tx1"/>
                </a:solidFill>
                <a:latin typeface="Microsoft YaHei" charset="-122"/>
                <a:ea typeface="Microsoft YaHei" charset="-122"/>
                <a:cs typeface="Microsoft YaHei" charset="-122"/>
                <a:sym typeface="+mn-ea"/>
              </a:rPr>
              <a:t>编码的检错与纠错能力</a:t>
            </a:r>
            <a:r>
              <a:rPr lang="en-US" altLang="zh-CN" sz="24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选择、填空</a:t>
            </a:r>
            <a:r>
              <a:rPr lang="en-US" altLang="zh-CN" sz="2400" dirty="0" smtClean="0">
                <a:solidFill>
                  <a:schemeClr val="tx1"/>
                </a:solidFill>
                <a:latin typeface="Microsoft YaHei" charset="-122"/>
                <a:ea typeface="Microsoft YaHei" charset="-122"/>
                <a:cs typeface="Microsoft YaHei" charset="-122"/>
                <a:sym typeface="+mn-ea"/>
              </a:rPr>
              <a:t>】</a:t>
            </a:r>
            <a:endParaRPr lang="en-US" altLang="zh-CN" sz="2400" dirty="0">
              <a:solidFill>
                <a:schemeClr val="tx1"/>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25657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2261937" y="2933934"/>
            <a:ext cx="1652336"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差错控制</a:t>
            </a:r>
            <a:endParaRPr lang="zh-CN" altLang="en-US" sz="2400" dirty="0">
              <a:latin typeface="Microsoft YaHei" charset="-122"/>
              <a:ea typeface="Microsoft YaHei" charset="-122"/>
              <a:cs typeface="Microsoft YaHei" charset="-122"/>
            </a:endParaRPr>
          </a:p>
        </p:txBody>
      </p:sp>
      <p:sp>
        <p:nvSpPr>
          <p:cNvPr id="8" name="文本框 7"/>
          <p:cNvSpPr txBox="1"/>
          <p:nvPr/>
        </p:nvSpPr>
        <p:spPr>
          <a:xfrm>
            <a:off x="4104648" y="2070300"/>
            <a:ext cx="4445920" cy="2308324"/>
          </a:xfrm>
          <a:prstGeom prst="rect">
            <a:avLst/>
          </a:prstGeom>
          <a:noFill/>
        </p:spPr>
        <p:txBody>
          <a:bodyPr wrap="square" rtlCol="0">
            <a:spAutoFit/>
          </a:bodyPr>
          <a:lstStyle/>
          <a:p>
            <a:pPr lvl="0">
              <a:lnSpc>
                <a:spcPct val="150000"/>
              </a:lnSpc>
              <a:buNone/>
            </a:pPr>
            <a:r>
              <a:rPr lang="zh-CN" altLang="en-US" sz="2400" dirty="0" smtClean="0">
                <a:latin typeface="Microsoft YaHei" charset="-122"/>
                <a:ea typeface="Microsoft YaHei" charset="-122"/>
                <a:cs typeface="Microsoft YaHei" charset="-122"/>
                <a:sym typeface="+mn-ea"/>
              </a:rPr>
              <a:t>差错控制的基本方式</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差错编码的基本原理</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latin typeface="Microsoft YaHei" charset="-122"/>
                <a:ea typeface="Microsoft YaHei" charset="-122"/>
                <a:cs typeface="Microsoft YaHei" charset="-122"/>
                <a:sym typeface="+mn-ea"/>
              </a:rPr>
              <a:t>差错编码的检错与纠错能力</a:t>
            </a:r>
            <a:endParaRPr lang="en-US" altLang="zh-CN" sz="2400" dirty="0" smtClean="0">
              <a:latin typeface="Microsoft YaHei" charset="-122"/>
              <a:ea typeface="Microsoft YaHei" charset="-122"/>
              <a:cs typeface="Microsoft YaHei" charset="-122"/>
              <a:sym typeface="+mn-ea"/>
            </a:endParaRPr>
          </a:p>
          <a:p>
            <a:pPr lvl="0">
              <a:lnSpc>
                <a:spcPct val="150000"/>
              </a:lnSpc>
              <a:buNone/>
            </a:pPr>
            <a:r>
              <a:rPr lang="zh-CN" altLang="en-US" sz="2400" dirty="0" smtClean="0">
                <a:solidFill>
                  <a:srgbClr val="FF0000"/>
                </a:solidFill>
                <a:latin typeface="Microsoft YaHei" charset="-122"/>
                <a:ea typeface="Microsoft YaHei" charset="-122"/>
                <a:cs typeface="Microsoft YaHei" charset="-122"/>
                <a:sym typeface="+mn-ea"/>
              </a:rPr>
              <a:t>典型的差错编码</a:t>
            </a:r>
            <a:endParaRPr lang="zh-CN" altLang="en-US" sz="2400" dirty="0">
              <a:solidFill>
                <a:srgbClr val="FF0000"/>
              </a:solidFill>
              <a:latin typeface="Microsoft YaHei" charset="-122"/>
              <a:ea typeface="Microsoft YaHei" charset="-122"/>
              <a:cs typeface="Microsoft YaHei" charset="-122"/>
              <a:sym typeface="+mn-ea"/>
            </a:endParaRPr>
          </a:p>
        </p:txBody>
      </p:sp>
      <p:sp>
        <p:nvSpPr>
          <p:cNvPr id="9" name="左大括号 8"/>
          <p:cNvSpPr/>
          <p:nvPr/>
        </p:nvSpPr>
        <p:spPr>
          <a:xfrm>
            <a:off x="3723898" y="2147902"/>
            <a:ext cx="380750" cy="22138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endParaRPr lang="zh-CN" altLang="en-US" sz="240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208576849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77023" y="464991"/>
            <a:ext cx="10002190" cy="1200329"/>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奇</a:t>
            </a:r>
            <a:r>
              <a:rPr lang="zh-CN" altLang="en-US" sz="2400" b="1" dirty="0" smtClean="0">
                <a:latin typeface="微软雅黑" panose="020B0503020204020204" charset="-122"/>
                <a:ea typeface="微软雅黑" panose="020B0503020204020204" charset="-122"/>
                <a:cs typeface="微软雅黑" panose="020B0503020204020204" charset="-122"/>
              </a:rPr>
              <a:t>偶校验码</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sym typeface="+mn-ea"/>
              </a:rPr>
              <a:t>最简单的检错码。利用</a:t>
            </a:r>
            <a:r>
              <a:rPr lang="en-US" altLang="zh-CN" sz="2400" dirty="0" smtClean="0">
                <a:latin typeface="微软雅黑" panose="020B0503020204020204" charset="-122"/>
                <a:ea typeface="微软雅黑" panose="020B0503020204020204" charset="-122"/>
                <a:cs typeface="微软雅黑" panose="020B0503020204020204" charset="-122"/>
                <a:sym typeface="+mn-ea"/>
              </a:rPr>
              <a:t>1</a:t>
            </a:r>
            <a:r>
              <a:rPr lang="zh-CN" altLang="en-US" sz="2400" dirty="0" smtClean="0">
                <a:latin typeface="微软雅黑" panose="020B0503020204020204" charset="-122"/>
                <a:ea typeface="微软雅黑" panose="020B0503020204020204" charset="-122"/>
                <a:cs typeface="微软雅黑" panose="020B0503020204020204" charset="-122"/>
                <a:sym typeface="+mn-ea"/>
              </a:rPr>
              <a:t>位冗余信息实现差错检测</a:t>
            </a:r>
            <a:r>
              <a:rPr lang="zh-CN" altLang="en-US" sz="2400" dirty="0">
                <a:latin typeface="微软雅黑" panose="020B0503020204020204" charset="-122"/>
                <a:ea typeface="微软雅黑" panose="020B0503020204020204" charset="-122"/>
                <a:cs typeface="微软雅黑" panose="020B0503020204020204" charset="-122"/>
                <a:sym typeface="+mn-ea"/>
              </a:rPr>
              <a:t>。</a:t>
            </a:r>
            <a:endParaRPr lang="zh-CN" altLang="en-US" sz="24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分类：</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sym typeface="+mn-ea"/>
              </a:rPr>
              <a:t>奇校验码、偶校验码</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r>
              <a:rPr lang="en-US" altLang="zh-CN" sz="2400" dirty="0" smtClean="0">
                <a:latin typeface="微软雅黑" panose="020B0503020204020204" charset="-122"/>
                <a:ea typeface="微软雅黑" panose="020B0503020204020204" charset="-122"/>
                <a:cs typeface="微软雅黑" panose="020B0503020204020204" charset="-122"/>
                <a:sym typeface="+mn-ea"/>
              </a:rPr>
              <a:t>【</a:t>
            </a:r>
            <a:r>
              <a:rPr lang="zh-CN" altLang="en-US" sz="2400" dirty="0" smtClean="0">
                <a:latin typeface="微软雅黑" panose="020B0503020204020204" charset="-122"/>
                <a:ea typeface="微软雅黑" panose="020B0503020204020204" charset="-122"/>
                <a:cs typeface="微软雅黑" panose="020B0503020204020204" charset="-122"/>
                <a:sym typeface="+mn-ea"/>
              </a:rPr>
              <a:t>选择、填空</a:t>
            </a:r>
            <a:r>
              <a:rPr lang="en-US" altLang="zh-CN" sz="2400" dirty="0" smtClean="0">
                <a:latin typeface="微软雅黑" panose="020B0503020204020204" charset="-122"/>
                <a:ea typeface="微软雅黑" panose="020B0503020204020204" charset="-122"/>
                <a:cs typeface="微软雅黑" panose="020B0503020204020204" charset="-122"/>
                <a:sym typeface="+mn-ea"/>
              </a:rPr>
              <a:t>】</a:t>
            </a:r>
            <a:endParaRPr lang="zh-CN" altLang="en-US" sz="2400" dirty="0" smtClean="0">
              <a:latin typeface="微软雅黑" panose="020B0503020204020204" charset="-122"/>
              <a:ea typeface="微软雅黑" panose="020B0503020204020204" charset="-122"/>
              <a:cs typeface="微软雅黑" panose="020B0503020204020204" charset="-122"/>
              <a:sym typeface="+mn-ea"/>
            </a:endParaRPr>
          </a:p>
        </p:txBody>
      </p:sp>
      <p:sp>
        <p:nvSpPr>
          <p:cNvPr id="2" name="矩形 1"/>
          <p:cNvSpPr/>
          <p:nvPr/>
        </p:nvSpPr>
        <p:spPr>
          <a:xfrm>
            <a:off x="901148" y="1884942"/>
            <a:ext cx="10548730" cy="3970318"/>
          </a:xfrm>
          <a:prstGeom prst="rect">
            <a:avLst/>
          </a:prstGeom>
        </p:spPr>
        <p:txBody>
          <a:bodyPr wrap="square">
            <a:spAutoFit/>
          </a:bodyPr>
          <a:lstStyle/>
          <a:p>
            <a:pPr>
              <a:lnSpc>
                <a:spcPct val="150000"/>
              </a:lnSpc>
            </a:pP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sym typeface="+mn-ea"/>
              </a:rPr>
              <a:t>奇</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校验码</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a:t>
            </a:r>
            <a:r>
              <a:rPr lang="zh-CN" altLang="en-US" sz="2400" dirty="0">
                <a:latin typeface="微软雅黑" panose="020B0503020204020204" charset="-122"/>
                <a:ea typeface="微软雅黑" panose="020B0503020204020204" charset="-122"/>
                <a:cs typeface="微软雅黑" panose="020B0503020204020204" charset="-122"/>
                <a:sym typeface="+mn-ea"/>
              </a:rPr>
              <a:t>选择、填空</a:t>
            </a:r>
            <a:r>
              <a:rPr lang="en-US" altLang="zh-CN" sz="2400"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  </a:t>
            </a:r>
            <a:r>
              <a:rPr lang="en-US" altLang="zh-CN" sz="2400" dirty="0">
                <a:latin typeface="微软雅黑" panose="020B0503020204020204" charset="-122"/>
                <a:ea typeface="微软雅黑" panose="020B0503020204020204" charset="-122"/>
                <a:cs typeface="微软雅黑" panose="020B0503020204020204" charset="-122"/>
                <a:sym typeface="+mn-ea"/>
              </a:rPr>
              <a:t>1</a:t>
            </a:r>
            <a:r>
              <a:rPr lang="zh-CN" altLang="en-US" sz="2400" dirty="0">
                <a:latin typeface="微软雅黑" panose="020B0503020204020204" charset="-122"/>
                <a:ea typeface="微软雅黑" panose="020B0503020204020204" charset="-122"/>
                <a:cs typeface="微软雅黑" panose="020B0503020204020204" charset="-122"/>
                <a:sym typeface="+mn-ea"/>
              </a:rPr>
              <a:t>位冗余位的取值为</a:t>
            </a:r>
            <a:r>
              <a:rPr lang="en-US" altLang="zh-CN" sz="2400" dirty="0">
                <a:latin typeface="微软雅黑" panose="020B0503020204020204" charset="-122"/>
                <a:ea typeface="微软雅黑" panose="020B0503020204020204" charset="-122"/>
                <a:cs typeface="微软雅黑" panose="020B0503020204020204" charset="-122"/>
                <a:sym typeface="+mn-ea"/>
              </a:rPr>
              <a:t>“0”</a:t>
            </a:r>
            <a:r>
              <a:rPr lang="zh-CN" altLang="en-US" sz="2400" dirty="0">
                <a:latin typeface="微软雅黑" panose="020B0503020204020204" charset="-122"/>
                <a:ea typeface="微软雅黑" panose="020B0503020204020204" charset="-122"/>
                <a:cs typeface="微软雅黑" panose="020B0503020204020204" charset="-122"/>
                <a:sym typeface="+mn-ea"/>
              </a:rPr>
              <a:t>或</a:t>
            </a:r>
            <a:r>
              <a:rPr lang="en-US" altLang="zh-CN" sz="2400" dirty="0">
                <a:latin typeface="微软雅黑" panose="020B0503020204020204" charset="-122"/>
                <a:ea typeface="微软雅黑" panose="020B0503020204020204" charset="-122"/>
                <a:cs typeface="微软雅黑" panose="020B0503020204020204" charset="-122"/>
                <a:sym typeface="+mn-ea"/>
              </a:rPr>
              <a:t>“1”</a:t>
            </a:r>
            <a:r>
              <a:rPr lang="zh-CN" altLang="en-US" sz="2400" dirty="0">
                <a:latin typeface="微软雅黑" panose="020B0503020204020204" charset="-122"/>
                <a:ea typeface="微软雅黑" panose="020B0503020204020204" charset="-122"/>
                <a:cs typeface="微软雅黑" panose="020B0503020204020204" charset="-122"/>
                <a:sym typeface="+mn-ea"/>
              </a:rPr>
              <a:t>，使得</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编码后</a:t>
            </a:r>
            <a:r>
              <a:rPr lang="zh-CN" altLang="en-US" sz="2400" dirty="0">
                <a:latin typeface="微软雅黑" panose="020B0503020204020204" charset="-122"/>
                <a:ea typeface="微软雅黑" panose="020B0503020204020204" charset="-122"/>
                <a:cs typeface="微软雅黑" panose="020B0503020204020204" charset="-122"/>
                <a:sym typeface="+mn-ea"/>
              </a:rPr>
              <a:t>的码字中</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的个数为奇数</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sym typeface="+mn-ea"/>
              </a:rPr>
              <a:t>偶</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校验码</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a:t>
            </a:r>
            <a:r>
              <a:rPr lang="zh-CN" altLang="en-US" sz="2400" dirty="0">
                <a:latin typeface="微软雅黑" panose="020B0503020204020204" charset="-122"/>
                <a:ea typeface="微软雅黑" panose="020B0503020204020204" charset="-122"/>
                <a:cs typeface="微软雅黑" panose="020B0503020204020204" charset="-122"/>
                <a:sym typeface="+mn-ea"/>
              </a:rPr>
              <a:t>选择、填空</a:t>
            </a:r>
            <a:r>
              <a:rPr lang="en-US" altLang="zh-CN" sz="2400"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a:t>
            </a:r>
            <a:r>
              <a:rPr lang="en-US" altLang="zh-CN" sz="2400" dirty="0" smtClean="0">
                <a:latin typeface="微软雅黑" panose="020B0503020204020204" charset="-122"/>
                <a:ea typeface="微软雅黑" panose="020B0503020204020204" charset="-122"/>
                <a:cs typeface="微软雅黑" panose="020B0503020204020204" charset="-122"/>
                <a:sym typeface="+mn-ea"/>
              </a:rPr>
              <a:t>1</a:t>
            </a:r>
            <a:r>
              <a:rPr lang="zh-CN" altLang="en-US" sz="2400" dirty="0">
                <a:latin typeface="微软雅黑" panose="020B0503020204020204" charset="-122"/>
                <a:ea typeface="微软雅黑" panose="020B0503020204020204" charset="-122"/>
                <a:cs typeface="微软雅黑" panose="020B0503020204020204" charset="-122"/>
                <a:sym typeface="+mn-ea"/>
              </a:rPr>
              <a:t>位冗余位的取值为</a:t>
            </a:r>
            <a:r>
              <a:rPr lang="en-US" altLang="zh-CN" sz="2400" dirty="0">
                <a:latin typeface="微软雅黑" panose="020B0503020204020204" charset="-122"/>
                <a:ea typeface="微软雅黑" panose="020B0503020204020204" charset="-122"/>
                <a:cs typeface="微软雅黑" panose="020B0503020204020204" charset="-122"/>
                <a:sym typeface="+mn-ea"/>
              </a:rPr>
              <a:t>“0”</a:t>
            </a:r>
            <a:r>
              <a:rPr lang="zh-CN" altLang="en-US" sz="2400" dirty="0">
                <a:latin typeface="微软雅黑" panose="020B0503020204020204" charset="-122"/>
                <a:ea typeface="微软雅黑" panose="020B0503020204020204" charset="-122"/>
                <a:cs typeface="微软雅黑" panose="020B0503020204020204" charset="-122"/>
                <a:sym typeface="+mn-ea"/>
              </a:rPr>
              <a:t>或</a:t>
            </a:r>
            <a:r>
              <a:rPr lang="en-US" altLang="zh-CN" sz="2400" dirty="0">
                <a:latin typeface="微软雅黑" panose="020B0503020204020204" charset="-122"/>
                <a:ea typeface="微软雅黑" panose="020B0503020204020204" charset="-122"/>
                <a:cs typeface="微软雅黑" panose="020B0503020204020204" charset="-122"/>
                <a:sym typeface="+mn-ea"/>
              </a:rPr>
              <a:t>“1”</a:t>
            </a:r>
            <a:r>
              <a:rPr lang="zh-CN" altLang="en-US" sz="2400" dirty="0">
                <a:latin typeface="微软雅黑" panose="020B0503020204020204" charset="-122"/>
                <a:ea typeface="微软雅黑" panose="020B0503020204020204" charset="-122"/>
                <a:cs typeface="微软雅黑" panose="020B0503020204020204" charset="-122"/>
                <a:sym typeface="+mn-ea"/>
              </a:rPr>
              <a:t>，使得</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编码后</a:t>
            </a:r>
            <a:r>
              <a:rPr lang="zh-CN" altLang="en-US" sz="2400" dirty="0">
                <a:latin typeface="微软雅黑" panose="020B0503020204020204" charset="-122"/>
                <a:ea typeface="微软雅黑" panose="020B0503020204020204" charset="-122"/>
                <a:cs typeface="微软雅黑" panose="020B0503020204020204" charset="-122"/>
                <a:sym typeface="+mn-ea"/>
              </a:rPr>
              <a:t>的码字中</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的个数为偶数</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优缺点</a:t>
            </a:r>
            <a:r>
              <a:rPr lang="en-US" altLang="zh-CN" sz="2400" dirty="0">
                <a:latin typeface="微软雅黑" panose="020B0503020204020204" charset="-122"/>
                <a:ea typeface="微软雅黑" panose="020B0503020204020204" charset="-122"/>
                <a:cs typeface="微软雅黑" panose="020B0503020204020204" charset="-122"/>
                <a:sym typeface="+mn-ea"/>
              </a:rPr>
              <a:t>【</a:t>
            </a:r>
            <a:r>
              <a:rPr lang="zh-CN" altLang="en-US" sz="2400" dirty="0">
                <a:latin typeface="微软雅黑" panose="020B0503020204020204" charset="-122"/>
                <a:ea typeface="微软雅黑" panose="020B0503020204020204" charset="-122"/>
                <a:cs typeface="微软雅黑" panose="020B0503020204020204" charset="-122"/>
                <a:sym typeface="+mn-ea"/>
              </a:rPr>
              <a:t>选择、填空</a:t>
            </a:r>
            <a:r>
              <a:rPr lang="en-US" altLang="zh-CN" sz="2400" dirty="0">
                <a:latin typeface="微软雅黑" panose="020B0503020204020204" charset="-122"/>
                <a:ea typeface="微软雅黑" panose="020B0503020204020204" charset="-122"/>
                <a:cs typeface="微软雅黑" panose="020B0503020204020204" charset="-122"/>
                <a:sym typeface="+mn-ea"/>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优点：编码简单、编码效率高、开销最小的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检错</a:t>
            </a:r>
            <a:r>
              <a:rPr lang="zh-CN" altLang="en-US" sz="2400" dirty="0">
                <a:latin typeface="微软雅黑" panose="020B0503020204020204" charset="-122"/>
                <a:ea typeface="微软雅黑" panose="020B0503020204020204" charset="-122"/>
                <a:cs typeface="微软雅黑" panose="020B0503020204020204" charset="-122"/>
                <a:sym typeface="+mn-ea"/>
              </a:rPr>
              <a:t>编码；</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缺点：检错率不高</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507849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080467" y="1455563"/>
            <a:ext cx="10002190" cy="2862322"/>
          </a:xfrm>
          <a:prstGeom prst="rect">
            <a:avLst/>
          </a:prstGeom>
          <a:noFill/>
        </p:spPr>
        <p:txBody>
          <a:bodyPr wrap="square" rtlCol="0">
            <a:spAutoFit/>
          </a:bodyPr>
          <a:lstStyle/>
          <a:p>
            <a:pPr>
              <a:lnSpc>
                <a:spcPct val="150000"/>
              </a:lnSpc>
            </a:pPr>
            <a:r>
              <a:rPr lang="en-US" altLang="zh-CN" sz="240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sym typeface="+mn-ea"/>
              </a:rPr>
              <a:t>异或</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逻辑运算</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异或</a:t>
            </a:r>
            <a:r>
              <a:rPr lang="en-US" altLang="zh-CN" sz="2400" dirty="0" smtClean="0">
                <a:latin typeface="微软雅黑" panose="020B0503020204020204" charset="-122"/>
                <a:ea typeface="微软雅黑" panose="020B0503020204020204" charset="-122"/>
                <a:cs typeface="微软雅黑" panose="020B0503020204020204" charset="-122"/>
              </a:rPr>
              <a:t>1=0</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异或</a:t>
            </a:r>
            <a:r>
              <a:rPr lang="en-US" altLang="zh-CN" sz="2400" dirty="0" smtClean="0">
                <a:latin typeface="微软雅黑" panose="020B0503020204020204" charset="-122"/>
                <a:ea typeface="微软雅黑" panose="020B0503020204020204" charset="-122"/>
                <a:cs typeface="微软雅黑" panose="020B0503020204020204" charset="-122"/>
              </a:rPr>
              <a:t>0=0</a:t>
            </a:r>
            <a:endParaRPr lang="zh-CN" altLang="en-US"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异</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或</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0=1</a:t>
            </a:r>
          </a:p>
          <a:p>
            <a:pPr>
              <a:lnSpc>
                <a:spcPct val="150000"/>
              </a:lnSpc>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异</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或</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1=1</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261927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0721617" cy="830997"/>
          </a:xfrm>
          <a:prstGeom prst="rect">
            <a:avLst/>
          </a:prstGeom>
          <a:noFill/>
        </p:spPr>
        <p:txBody>
          <a:bodyPr wrap="square" rtlCol="0">
            <a:spAutoFit/>
          </a:bodyPr>
          <a:lstStyle/>
          <a:p>
            <a:pPr algn="l">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循环</a:t>
            </a:r>
            <a:r>
              <a:rPr lang="zh-CN" altLang="en-US" sz="2400" b="1" dirty="0" smtClean="0">
                <a:latin typeface="微软雅黑" panose="020B0503020204020204" charset="-122"/>
                <a:ea typeface="微软雅黑" panose="020B0503020204020204" charset="-122"/>
                <a:cs typeface="微软雅黑" panose="020B0503020204020204" charset="-122"/>
              </a:rPr>
              <a:t>冗余码</a:t>
            </a:r>
            <a:r>
              <a:rPr lang="zh-CN" altLang="en-US" sz="2400" b="1" dirty="0" smtClean="0">
                <a:latin typeface="微软雅黑" panose="020B0503020204020204" charset="-122"/>
                <a:ea typeface="微软雅黑" panose="020B0503020204020204" charset="-122"/>
                <a:cs typeface="微软雅黑" panose="020B0503020204020204" charset="-122"/>
              </a:rPr>
              <a:t>（</a:t>
            </a:r>
            <a:r>
              <a:rPr lang="en-US" altLang="zh-CN" sz="2400" b="1" dirty="0" smtClean="0">
                <a:latin typeface="微软雅黑" panose="020B0503020204020204" charset="-122"/>
                <a:ea typeface="微软雅黑" panose="020B0503020204020204" charset="-122"/>
                <a:cs typeface="微软雅黑" panose="020B0503020204020204" charset="-122"/>
              </a:rPr>
              <a:t>CRC</a:t>
            </a:r>
            <a:r>
              <a:rPr lang="zh-CN" altLang="en-US" sz="2400" b="1" dirty="0" smtClean="0">
                <a:latin typeface="微软雅黑" panose="020B0503020204020204" charset="-122"/>
                <a:ea typeface="微软雅黑" panose="020B0503020204020204" charset="-122"/>
                <a:cs typeface="微软雅黑" panose="020B0503020204020204" charset="-122"/>
              </a:rPr>
              <a:t>码）</a:t>
            </a:r>
            <a:r>
              <a:rPr lang="zh-CN" altLang="en-US" sz="2400" dirty="0" smtClean="0">
                <a:latin typeface="微软雅黑" panose="020B0503020204020204" charset="-122"/>
                <a:ea typeface="微软雅黑" panose="020B0503020204020204" charset="-122"/>
                <a:cs typeface="微软雅黑" panose="020B0503020204020204" charset="-122"/>
              </a:rPr>
              <a:t>：在数据链路层广泛应用的差错编码。</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选择、综合</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3200" dirty="0" smtClean="0">
                <a:latin typeface="微软雅黑" panose="020B0503020204020204" charset="-122"/>
                <a:ea typeface="微软雅黑" panose="020B0503020204020204" charset="-122"/>
                <a:cs typeface="微软雅黑" panose="020B0503020204020204" charset="-122"/>
                <a:sym typeface="+mn-ea"/>
              </a:rPr>
              <a:t>       </a:t>
            </a:r>
            <a:endParaRPr lang="en-US" altLang="zh-CN" sz="32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77215510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1882580" cy="1754326"/>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循环</a:t>
            </a:r>
            <a:r>
              <a:rPr lang="zh-CN" altLang="en-US" sz="2400" b="1" dirty="0" smtClean="0">
                <a:latin typeface="微软雅黑" panose="020B0503020204020204" charset="-122"/>
                <a:ea typeface="微软雅黑" panose="020B0503020204020204" charset="-122"/>
                <a:cs typeface="微软雅黑" panose="020B0503020204020204" charset="-122"/>
              </a:rPr>
              <a:t>冗余码（</a:t>
            </a:r>
            <a:r>
              <a:rPr lang="en-US" altLang="zh-CN" sz="2400" b="1" dirty="0" smtClean="0">
                <a:latin typeface="微软雅黑" panose="020B0503020204020204" charset="-122"/>
                <a:ea typeface="微软雅黑" panose="020B0503020204020204" charset="-122"/>
                <a:cs typeface="微软雅黑" panose="020B0503020204020204" charset="-122"/>
              </a:rPr>
              <a:t>CRC</a:t>
            </a:r>
            <a:r>
              <a:rPr lang="zh-CN" altLang="en-US" sz="2400" b="1" dirty="0" smtClean="0">
                <a:latin typeface="微软雅黑" panose="020B0503020204020204" charset="-122"/>
                <a:ea typeface="微软雅黑" panose="020B0503020204020204" charset="-122"/>
                <a:cs typeface="微软雅黑" panose="020B0503020204020204" charset="-122"/>
              </a:rPr>
              <a:t>码）</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选择、综合</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 </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      基本</a:t>
            </a:r>
            <a:r>
              <a:rPr lang="zh-CN" altLang="en-US" sz="2400" dirty="0">
                <a:latin typeface="微软雅黑" panose="020B0503020204020204" charset="-122"/>
                <a:ea typeface="微软雅黑" panose="020B0503020204020204" charset="-122"/>
                <a:cs typeface="微软雅黑" panose="020B0503020204020204" charset="-122"/>
                <a:sym typeface="+mn-ea"/>
              </a:rPr>
              <a:t>思想：将二进制位串看成是系数为</a:t>
            </a:r>
            <a:r>
              <a:rPr lang="en-US" altLang="zh-CN" sz="2400" dirty="0">
                <a:latin typeface="微软雅黑" panose="020B0503020204020204" charset="-122"/>
                <a:ea typeface="微软雅黑" panose="020B0503020204020204" charset="-122"/>
                <a:cs typeface="微软雅黑" panose="020B0503020204020204" charset="-122"/>
                <a:sym typeface="+mn-ea"/>
              </a:rPr>
              <a:t>0</a:t>
            </a:r>
            <a:r>
              <a:rPr lang="zh-CN" altLang="en-US" sz="2400" dirty="0">
                <a:latin typeface="微软雅黑" panose="020B0503020204020204" charset="-122"/>
                <a:ea typeface="微软雅黑" panose="020B0503020204020204" charset="-122"/>
                <a:cs typeface="微软雅黑" panose="020B0503020204020204" charset="-122"/>
                <a:sym typeface="+mn-ea"/>
              </a:rPr>
              <a:t>或</a:t>
            </a:r>
            <a:r>
              <a:rPr lang="en-US" altLang="zh-CN" sz="2400" dirty="0">
                <a:latin typeface="微软雅黑" panose="020B0503020204020204" charset="-122"/>
                <a:ea typeface="微软雅黑" panose="020B0503020204020204" charset="-122"/>
                <a:cs typeface="微软雅黑" panose="020B0503020204020204" charset="-122"/>
                <a:sym typeface="+mn-ea"/>
              </a:rPr>
              <a:t>1</a:t>
            </a:r>
            <a:r>
              <a:rPr lang="zh-CN" altLang="en-US" sz="2400" dirty="0">
                <a:latin typeface="微软雅黑" panose="020B0503020204020204" charset="-122"/>
                <a:ea typeface="微软雅黑" panose="020B0503020204020204" charset="-122"/>
                <a:cs typeface="微软雅黑" panose="020B0503020204020204" charset="-122"/>
                <a:sym typeface="+mn-ea"/>
              </a:rPr>
              <a:t>的多项式的系数。</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     例如</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100101</a:t>
            </a:r>
            <a:r>
              <a:rPr lang="zh-CN" altLang="en-US" sz="2400" dirty="0">
                <a:latin typeface="微软雅黑" panose="020B0503020204020204" charset="-122"/>
                <a:ea typeface="微软雅黑" panose="020B0503020204020204" charset="-122"/>
                <a:cs typeface="微软雅黑" panose="020B0503020204020204" charset="-122"/>
                <a:sym typeface="+mn-ea"/>
              </a:rPr>
              <a:t>有</a:t>
            </a:r>
            <a:r>
              <a:rPr lang="en-US" altLang="zh-CN" sz="2400" dirty="0">
                <a:latin typeface="微软雅黑" panose="020B0503020204020204" charset="-122"/>
                <a:ea typeface="微软雅黑" panose="020B0503020204020204" charset="-122"/>
                <a:cs typeface="微软雅黑" panose="020B0503020204020204" charset="-122"/>
                <a:sym typeface="+mn-ea"/>
              </a:rPr>
              <a:t>6</a:t>
            </a:r>
            <a:r>
              <a:rPr lang="zh-CN" altLang="en-US" sz="2400" dirty="0">
                <a:latin typeface="微软雅黑" panose="020B0503020204020204" charset="-122"/>
                <a:ea typeface="微软雅黑" panose="020B0503020204020204" charset="-122"/>
                <a:cs typeface="微软雅黑" panose="020B0503020204020204" charset="-122"/>
                <a:sym typeface="+mn-ea"/>
              </a:rPr>
              <a:t>位，写成一个多项式。位串</a:t>
            </a:r>
            <a:r>
              <a:rPr lang="zh-CN" altLang="en-US" sz="2400" dirty="0" smtClean="0">
                <a:latin typeface="微软雅黑" panose="020B0503020204020204" charset="-122"/>
                <a:ea typeface="微软雅黑" panose="020B0503020204020204" charset="-122"/>
                <a:cs typeface="微软雅黑" panose="020B0503020204020204" charset="-122"/>
                <a:sym typeface="+mn-ea"/>
              </a:rPr>
              <a:t>的二进制数就</a:t>
            </a:r>
            <a:r>
              <a:rPr lang="zh-CN" altLang="en-US" sz="2400" dirty="0">
                <a:latin typeface="微软雅黑" panose="020B0503020204020204" charset="-122"/>
                <a:ea typeface="微软雅黑" panose="020B0503020204020204" charset="-122"/>
                <a:cs typeface="微软雅黑" panose="020B0503020204020204" charset="-122"/>
                <a:sym typeface="+mn-ea"/>
              </a:rPr>
              <a:t>是每个多项式的系数</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0" name="表格 9"/>
          <p:cNvGraphicFramePr>
            <a:graphicFrameLocks noGrp="1"/>
          </p:cNvGraphicFramePr>
          <p:nvPr>
            <p:extLst/>
          </p:nvPr>
        </p:nvGraphicFramePr>
        <p:xfrm>
          <a:off x="1620913" y="3529707"/>
          <a:ext cx="9606730" cy="1371600"/>
        </p:xfrm>
        <a:graphic>
          <a:graphicData uri="http://schemas.openxmlformats.org/drawingml/2006/table">
            <a:tbl>
              <a:tblPr firstRow="1" bandRow="1">
                <a:tableStyleId>{5940675A-B579-460E-94D1-54222C63F5DA}</a:tableStyleId>
              </a:tblPr>
              <a:tblGrid>
                <a:gridCol w="1727024"/>
                <a:gridCol w="1017756"/>
                <a:gridCol w="1372390"/>
                <a:gridCol w="1372390"/>
                <a:gridCol w="1372390"/>
                <a:gridCol w="1372390"/>
                <a:gridCol w="1372390"/>
              </a:tblGrid>
              <a:tr h="370840">
                <a:tc>
                  <a:txBody>
                    <a:bodyPr/>
                    <a:lstStyle/>
                    <a:p>
                      <a:pPr algn="ctr"/>
                      <a:r>
                        <a:rPr lang="zh-CN" altLang="en-US" sz="2400" dirty="0" smtClean="0">
                          <a:latin typeface="Microsoft YaHei" charset="-122"/>
                          <a:ea typeface="Microsoft YaHei" charset="-122"/>
                          <a:cs typeface="Microsoft YaHei" charset="-122"/>
                        </a:rPr>
                        <a:t>多项式拆解</a:t>
                      </a:r>
                      <a:endParaRPr lang="zh-CN" altLang="en-US" sz="2400" dirty="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5</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4</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3</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2</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1</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0</a:t>
                      </a:r>
                      <a:endParaRPr lang="zh-CN" altLang="en-US" sz="2400" baseline="30000" dirty="0">
                        <a:latin typeface="Microsoft YaHei" charset="-122"/>
                        <a:ea typeface="Microsoft YaHei" charset="-122"/>
                        <a:cs typeface="Microsoft YaHei" charset="-122"/>
                      </a:endParaRPr>
                    </a:p>
                  </a:txBody>
                  <a:tcPr/>
                </a:tc>
              </a:tr>
              <a:tr h="370840">
                <a:tc>
                  <a:txBody>
                    <a:bodyPr/>
                    <a:lstStyle/>
                    <a:p>
                      <a:pPr algn="ctr"/>
                      <a:r>
                        <a:rPr lang="zh-CN" altLang="en-US" sz="2400" dirty="0" smtClean="0">
                          <a:latin typeface="Microsoft YaHei" charset="-122"/>
                          <a:ea typeface="Microsoft YaHei" charset="-122"/>
                          <a:cs typeface="Microsoft YaHei" charset="-122"/>
                        </a:rPr>
                        <a:t>位串</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zh-CN" altLang="en-US" sz="2400" dirty="0" smtClean="0">
                          <a:latin typeface="Microsoft YaHei" charset="-122"/>
                          <a:ea typeface="Microsoft YaHei" charset="-122"/>
                          <a:cs typeface="Microsoft YaHei" charset="-122"/>
                        </a:rPr>
                        <a:t>相乘</a:t>
                      </a:r>
                      <a:endParaRPr lang="zh-CN" altLang="en-US" sz="2400" dirty="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5</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4</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3</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2</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1</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0</a:t>
                      </a:r>
                      <a:endParaRPr lang="zh-CN" altLang="en-US" sz="2400" baseline="30000" dirty="0" smtClean="0">
                        <a:latin typeface="Microsoft YaHei" charset="-122"/>
                        <a:ea typeface="Microsoft YaHei" charset="-122"/>
                        <a:cs typeface="Microsoft YaHei" charset="-122"/>
                      </a:endParaRPr>
                    </a:p>
                  </a:txBody>
                  <a:tcPr/>
                </a:tc>
              </a:tr>
            </a:tbl>
          </a:graphicData>
        </a:graphic>
      </p:graphicFrame>
      <p:sp>
        <p:nvSpPr>
          <p:cNvPr id="11" name="TextBox 4"/>
          <p:cNvSpPr txBox="1"/>
          <p:nvPr/>
        </p:nvSpPr>
        <p:spPr>
          <a:xfrm>
            <a:off x="237875" y="5008309"/>
            <a:ext cx="11882580" cy="1754326"/>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整理得多项式为：</a:t>
            </a:r>
            <a:r>
              <a:rPr lang="en-US" altLang="zh-CN" sz="2400" dirty="0" smtClean="0">
                <a:latin typeface="微软雅黑" panose="020B0503020204020204" charset="-122"/>
                <a:ea typeface="微软雅黑" panose="020B0503020204020204" charset="-122"/>
                <a:cs typeface="微软雅黑" panose="020B0503020204020204" charset="-122"/>
              </a:rPr>
              <a:t>1x</a:t>
            </a:r>
            <a:r>
              <a:rPr lang="en-US" altLang="zh-CN" sz="2400" baseline="30000" dirty="0" smtClean="0">
                <a:latin typeface="微软雅黑" charset="0"/>
                <a:ea typeface="微软雅黑" panose="020B0503020204020204" charset="-122"/>
                <a:cs typeface="微软雅黑" panose="020B0503020204020204" charset="-122"/>
              </a:rPr>
              <a:t>5</a:t>
            </a:r>
            <a:r>
              <a:rPr lang="en-US" altLang="zh-CN" sz="2400" dirty="0" smtClean="0">
                <a:latin typeface="微软雅黑" panose="020B0503020204020204" charset="-122"/>
                <a:ea typeface="微软雅黑" panose="020B0503020204020204" charset="-122"/>
                <a:cs typeface="微软雅黑" panose="020B0503020204020204" charset="-122"/>
              </a:rPr>
              <a:t>+0x</a:t>
            </a:r>
            <a:r>
              <a:rPr lang="en-US" altLang="zh-CN" sz="2400" baseline="30000" dirty="0" smtClean="0">
                <a:latin typeface="微软雅黑" charset="0"/>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+0x</a:t>
            </a:r>
            <a:r>
              <a:rPr lang="en-US" altLang="zh-CN" sz="2400" baseline="30000" dirty="0" smtClean="0">
                <a:latin typeface="微软雅黑" charset="0"/>
                <a:ea typeface="微软雅黑" panose="020B0503020204020204" charset="-122"/>
                <a:cs typeface="微软雅黑" panose="020B0503020204020204" charset="-122"/>
              </a:rPr>
              <a:t>3</a:t>
            </a:r>
            <a:r>
              <a:rPr lang="en-US" altLang="zh-CN" sz="2400" dirty="0" smtClean="0">
                <a:latin typeface="微软雅黑" panose="020B0503020204020204" charset="-122"/>
                <a:ea typeface="微软雅黑" panose="020B0503020204020204" charset="-122"/>
                <a:cs typeface="微软雅黑" panose="020B0503020204020204" charset="-122"/>
              </a:rPr>
              <a:t>+1x</a:t>
            </a:r>
            <a:r>
              <a:rPr lang="en-US" altLang="zh-CN" sz="2400" baseline="30000" dirty="0" smtClean="0">
                <a:latin typeface="微软雅黑" charset="0"/>
                <a:ea typeface="微软雅黑" panose="020B0503020204020204" charset="-122"/>
                <a:cs typeface="微软雅黑" panose="020B0503020204020204" charset="-122"/>
              </a:rPr>
              <a:t>2</a:t>
            </a:r>
            <a:r>
              <a:rPr lang="en-US" altLang="zh-CN" sz="2400" dirty="0" smtClean="0">
                <a:latin typeface="微软雅黑" panose="020B0503020204020204" charset="-122"/>
                <a:ea typeface="微软雅黑" panose="020B0503020204020204" charset="-122"/>
                <a:cs typeface="微软雅黑" panose="020B0503020204020204" charset="-122"/>
              </a:rPr>
              <a:t>+0x</a:t>
            </a:r>
            <a:r>
              <a:rPr lang="en-US" altLang="zh-CN" sz="2400" baseline="30000" dirty="0" smtClean="0">
                <a:latin typeface="微软雅黑" charset="0"/>
                <a:ea typeface="微软雅黑" panose="020B0503020204020204" charset="-122"/>
                <a:cs typeface="微软雅黑" panose="020B0503020204020204" charset="-122"/>
              </a:rPr>
              <a:t>1</a:t>
            </a:r>
            <a:r>
              <a:rPr lang="en-US" altLang="zh-CN" sz="2400" dirty="0" smtClean="0">
                <a:latin typeface="微软雅黑" panose="020B0503020204020204" charset="-122"/>
                <a:ea typeface="微软雅黑" panose="020B0503020204020204" charset="-122"/>
                <a:cs typeface="微软雅黑" panose="020B0503020204020204" charset="-122"/>
              </a:rPr>
              <a:t>+1x</a:t>
            </a:r>
            <a:r>
              <a:rPr lang="en-US" altLang="zh-CN" sz="2400" baseline="30000" dirty="0" smtClean="0">
                <a:latin typeface="微软雅黑" charset="0"/>
                <a:ea typeface="微软雅黑" panose="020B0503020204020204" charset="-122"/>
                <a:cs typeface="微软雅黑" panose="020B0503020204020204" charset="-122"/>
              </a:rPr>
              <a:t>0</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化简后为：</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x</a:t>
            </a:r>
            <a:r>
              <a:rPr lang="en-US" altLang="zh-CN" sz="2400" baseline="30000" dirty="0" smtClean="0">
                <a:solidFill>
                  <a:srgbClr val="FF0000"/>
                </a:solidFill>
                <a:latin typeface="微软雅黑" charset="0"/>
                <a:ea typeface="微软雅黑" panose="020B0503020204020204" charset="-122"/>
                <a:cs typeface="微软雅黑" panose="020B0503020204020204" charset="-122"/>
                <a:sym typeface="+mn-ea"/>
              </a:rPr>
              <a:t>5</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x</a:t>
            </a:r>
            <a:r>
              <a:rPr lang="en-US" altLang="zh-CN" sz="2400" baseline="30000" dirty="0" smtClean="0">
                <a:solidFill>
                  <a:srgbClr val="FF0000"/>
                </a:solidFill>
                <a:latin typeface="微软雅黑" charset="0"/>
                <a:ea typeface="微软雅黑" panose="020B0503020204020204" charset="-122"/>
                <a:cs typeface="微软雅黑" panose="020B0503020204020204" charset="-122"/>
                <a:sym typeface="+mn-ea"/>
              </a:rPr>
              <a:t>2</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1</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76887068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1882580" cy="1754326"/>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循环</a:t>
            </a:r>
            <a:r>
              <a:rPr lang="zh-CN" altLang="en-US" sz="2400" b="1" dirty="0" smtClean="0">
                <a:latin typeface="微软雅黑" panose="020B0503020204020204" charset="-122"/>
                <a:ea typeface="微软雅黑" panose="020B0503020204020204" charset="-122"/>
                <a:cs typeface="微软雅黑" panose="020B0503020204020204" charset="-122"/>
              </a:rPr>
              <a:t>冗余码（</a:t>
            </a:r>
            <a:r>
              <a:rPr lang="en-US" altLang="zh-CN" sz="2400" b="1" dirty="0" smtClean="0">
                <a:latin typeface="微软雅黑" panose="020B0503020204020204" charset="-122"/>
                <a:ea typeface="微软雅黑" panose="020B0503020204020204" charset="-122"/>
                <a:cs typeface="微软雅黑" panose="020B0503020204020204" charset="-122"/>
              </a:rPr>
              <a:t>CRC</a:t>
            </a:r>
            <a:r>
              <a:rPr lang="zh-CN" altLang="en-US" sz="2400" b="1" dirty="0" smtClean="0">
                <a:latin typeface="微软雅黑" panose="020B0503020204020204" charset="-122"/>
                <a:ea typeface="微软雅黑" panose="020B0503020204020204" charset="-122"/>
                <a:cs typeface="微软雅黑" panose="020B0503020204020204" charset="-122"/>
              </a:rPr>
              <a:t>码）</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选择、综合</a:t>
            </a:r>
            <a:r>
              <a:rPr lang="en-US" altLang="zh-CN" sz="2400" b="1" dirty="0">
                <a:latin typeface="微软雅黑" panose="020B0503020204020204" charset="-122"/>
                <a:ea typeface="微软雅黑" panose="020B0503020204020204" charset="-122"/>
                <a:cs typeface="微软雅黑" panose="020B0503020204020204" charset="-122"/>
              </a:rPr>
              <a:t>】</a:t>
            </a:r>
            <a:r>
              <a:rPr lang="zh-CN" altLang="en-US" sz="2400" b="1" dirty="0">
                <a:latin typeface="微软雅黑" panose="020B0503020204020204" charset="-122"/>
                <a:ea typeface="微软雅黑" panose="020B0503020204020204" charset="-122"/>
                <a:cs typeface="微软雅黑" panose="020B0503020204020204" charset="-122"/>
              </a:rPr>
              <a:t> </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      基本</a:t>
            </a:r>
            <a:r>
              <a:rPr lang="zh-CN" altLang="en-US" sz="2400" dirty="0">
                <a:latin typeface="微软雅黑" panose="020B0503020204020204" charset="-122"/>
                <a:ea typeface="微软雅黑" panose="020B0503020204020204" charset="-122"/>
                <a:cs typeface="微软雅黑" panose="020B0503020204020204" charset="-122"/>
                <a:sym typeface="+mn-ea"/>
              </a:rPr>
              <a:t>思想：将二进制位串看成是系数为</a:t>
            </a:r>
            <a:r>
              <a:rPr lang="en-US" altLang="zh-CN" sz="2400" dirty="0">
                <a:latin typeface="微软雅黑" panose="020B0503020204020204" charset="-122"/>
                <a:ea typeface="微软雅黑" panose="020B0503020204020204" charset="-122"/>
                <a:cs typeface="微软雅黑" panose="020B0503020204020204" charset="-122"/>
                <a:sym typeface="+mn-ea"/>
              </a:rPr>
              <a:t>0</a:t>
            </a:r>
            <a:r>
              <a:rPr lang="zh-CN" altLang="en-US" sz="2400" dirty="0">
                <a:latin typeface="微软雅黑" panose="020B0503020204020204" charset="-122"/>
                <a:ea typeface="微软雅黑" panose="020B0503020204020204" charset="-122"/>
                <a:cs typeface="微软雅黑" panose="020B0503020204020204" charset="-122"/>
                <a:sym typeface="+mn-ea"/>
              </a:rPr>
              <a:t>或</a:t>
            </a:r>
            <a:r>
              <a:rPr lang="en-US" altLang="zh-CN" sz="2400" dirty="0">
                <a:latin typeface="微软雅黑" panose="020B0503020204020204" charset="-122"/>
                <a:ea typeface="微软雅黑" panose="020B0503020204020204" charset="-122"/>
                <a:cs typeface="微软雅黑" panose="020B0503020204020204" charset="-122"/>
                <a:sym typeface="+mn-ea"/>
              </a:rPr>
              <a:t>1</a:t>
            </a:r>
            <a:r>
              <a:rPr lang="zh-CN" altLang="en-US" sz="2400" dirty="0">
                <a:latin typeface="微软雅黑" panose="020B0503020204020204" charset="-122"/>
                <a:ea typeface="微软雅黑" panose="020B0503020204020204" charset="-122"/>
                <a:cs typeface="微软雅黑" panose="020B0503020204020204" charset="-122"/>
                <a:sym typeface="+mn-ea"/>
              </a:rPr>
              <a:t>的多项式的系数。</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     例如</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100101</a:t>
            </a:r>
            <a:r>
              <a:rPr lang="zh-CN" altLang="en-US" sz="2400" dirty="0">
                <a:latin typeface="微软雅黑" panose="020B0503020204020204" charset="-122"/>
                <a:ea typeface="微软雅黑" panose="020B0503020204020204" charset="-122"/>
                <a:cs typeface="微软雅黑" panose="020B0503020204020204" charset="-122"/>
                <a:sym typeface="+mn-ea"/>
              </a:rPr>
              <a:t>有</a:t>
            </a:r>
            <a:r>
              <a:rPr lang="en-US" altLang="zh-CN" sz="2400" dirty="0">
                <a:latin typeface="微软雅黑" panose="020B0503020204020204" charset="-122"/>
                <a:ea typeface="微软雅黑" panose="020B0503020204020204" charset="-122"/>
                <a:cs typeface="微软雅黑" panose="020B0503020204020204" charset="-122"/>
                <a:sym typeface="+mn-ea"/>
              </a:rPr>
              <a:t>6</a:t>
            </a:r>
            <a:r>
              <a:rPr lang="zh-CN" altLang="en-US" sz="2400" dirty="0">
                <a:latin typeface="微软雅黑" panose="020B0503020204020204" charset="-122"/>
                <a:ea typeface="微软雅黑" panose="020B0503020204020204" charset="-122"/>
                <a:cs typeface="微软雅黑" panose="020B0503020204020204" charset="-122"/>
                <a:sym typeface="+mn-ea"/>
              </a:rPr>
              <a:t>位，写成一个多项式。位串</a:t>
            </a:r>
            <a:r>
              <a:rPr lang="zh-CN" altLang="en-US" sz="2400" dirty="0" smtClean="0">
                <a:latin typeface="微软雅黑" panose="020B0503020204020204" charset="-122"/>
                <a:ea typeface="微软雅黑" panose="020B0503020204020204" charset="-122"/>
                <a:cs typeface="微软雅黑" panose="020B0503020204020204" charset="-122"/>
                <a:sym typeface="+mn-ea"/>
              </a:rPr>
              <a:t>的二进制数就</a:t>
            </a:r>
            <a:r>
              <a:rPr lang="zh-CN" altLang="en-US" sz="2400" dirty="0">
                <a:latin typeface="微软雅黑" panose="020B0503020204020204" charset="-122"/>
                <a:ea typeface="微软雅黑" panose="020B0503020204020204" charset="-122"/>
                <a:cs typeface="微软雅黑" panose="020B0503020204020204" charset="-122"/>
                <a:sym typeface="+mn-ea"/>
              </a:rPr>
              <a:t>是每个多项式的系数</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0" name="表格 9"/>
          <p:cNvGraphicFramePr>
            <a:graphicFrameLocks noGrp="1"/>
          </p:cNvGraphicFramePr>
          <p:nvPr>
            <p:extLst/>
          </p:nvPr>
        </p:nvGraphicFramePr>
        <p:xfrm>
          <a:off x="1620913" y="3529707"/>
          <a:ext cx="9606730" cy="1371600"/>
        </p:xfrm>
        <a:graphic>
          <a:graphicData uri="http://schemas.openxmlformats.org/drawingml/2006/table">
            <a:tbl>
              <a:tblPr firstRow="1" bandRow="1">
                <a:tableStyleId>{5940675A-B579-460E-94D1-54222C63F5DA}</a:tableStyleId>
              </a:tblPr>
              <a:tblGrid>
                <a:gridCol w="1727024"/>
                <a:gridCol w="1017756"/>
                <a:gridCol w="1372390"/>
                <a:gridCol w="1372390"/>
                <a:gridCol w="1372390"/>
                <a:gridCol w="1372390"/>
                <a:gridCol w="1372390"/>
              </a:tblGrid>
              <a:tr h="370840">
                <a:tc>
                  <a:txBody>
                    <a:bodyPr/>
                    <a:lstStyle/>
                    <a:p>
                      <a:pPr algn="ctr"/>
                      <a:r>
                        <a:rPr lang="zh-CN" altLang="en-US" sz="2400" dirty="0" smtClean="0">
                          <a:latin typeface="Microsoft YaHei" charset="-122"/>
                          <a:ea typeface="Microsoft YaHei" charset="-122"/>
                          <a:cs typeface="Microsoft YaHei" charset="-122"/>
                        </a:rPr>
                        <a:t>多项式拆解</a:t>
                      </a:r>
                      <a:endParaRPr lang="zh-CN" altLang="en-US" sz="2400" dirty="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5</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4</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3</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2</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1</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0</a:t>
                      </a:r>
                      <a:endParaRPr lang="zh-CN" altLang="en-US" sz="2400" baseline="30000" dirty="0">
                        <a:latin typeface="Microsoft YaHei" charset="-122"/>
                        <a:ea typeface="Microsoft YaHei" charset="-122"/>
                        <a:cs typeface="Microsoft YaHei" charset="-122"/>
                      </a:endParaRPr>
                    </a:p>
                  </a:txBody>
                  <a:tcPr/>
                </a:tc>
              </a:tr>
              <a:tr h="370840">
                <a:tc>
                  <a:txBody>
                    <a:bodyPr/>
                    <a:lstStyle/>
                    <a:p>
                      <a:pPr algn="ctr"/>
                      <a:r>
                        <a:rPr lang="zh-CN" altLang="en-US" sz="2400" dirty="0" smtClean="0">
                          <a:latin typeface="Microsoft YaHei" charset="-122"/>
                          <a:ea typeface="Microsoft YaHei" charset="-122"/>
                          <a:cs typeface="Microsoft YaHei" charset="-122"/>
                        </a:rPr>
                        <a:t>位串</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zh-CN" altLang="en-US" sz="2400" dirty="0" smtClean="0">
                          <a:latin typeface="Microsoft YaHei" charset="-122"/>
                          <a:ea typeface="Microsoft YaHei" charset="-122"/>
                          <a:cs typeface="Microsoft YaHei" charset="-122"/>
                        </a:rPr>
                        <a:t>相乘</a:t>
                      </a:r>
                      <a:endParaRPr lang="zh-CN" altLang="en-US" sz="2400" dirty="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5</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4</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3</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2</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1</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0</a:t>
                      </a:r>
                      <a:endParaRPr lang="zh-CN" altLang="en-US" sz="2400" baseline="30000" dirty="0" smtClean="0">
                        <a:latin typeface="Microsoft YaHei" charset="-122"/>
                        <a:ea typeface="Microsoft YaHei" charset="-122"/>
                        <a:cs typeface="Microsoft YaHei" charset="-122"/>
                      </a:endParaRPr>
                    </a:p>
                  </a:txBody>
                  <a:tcPr/>
                </a:tc>
              </a:tr>
            </a:tbl>
          </a:graphicData>
        </a:graphic>
      </p:graphicFrame>
      <p:sp>
        <p:nvSpPr>
          <p:cNvPr id="11" name="TextBox 4"/>
          <p:cNvSpPr txBox="1"/>
          <p:nvPr/>
        </p:nvSpPr>
        <p:spPr>
          <a:xfrm>
            <a:off x="237875" y="5008309"/>
            <a:ext cx="11882580" cy="1754326"/>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整理得多项式为：</a:t>
            </a:r>
            <a:r>
              <a:rPr lang="en-US" altLang="zh-CN" sz="2400" dirty="0" smtClean="0">
                <a:latin typeface="微软雅黑" panose="020B0503020204020204" charset="-122"/>
                <a:ea typeface="微软雅黑" panose="020B0503020204020204" charset="-122"/>
                <a:cs typeface="微软雅黑" panose="020B0503020204020204" charset="-122"/>
              </a:rPr>
              <a:t>1x</a:t>
            </a:r>
            <a:r>
              <a:rPr lang="en-US" altLang="zh-CN" sz="2400" baseline="30000" dirty="0" smtClean="0">
                <a:latin typeface="微软雅黑" charset="0"/>
                <a:ea typeface="微软雅黑" panose="020B0503020204020204" charset="-122"/>
                <a:cs typeface="微软雅黑" panose="020B0503020204020204" charset="-122"/>
              </a:rPr>
              <a:t>5</a:t>
            </a:r>
            <a:r>
              <a:rPr lang="en-US" altLang="zh-CN" sz="2400" dirty="0" smtClean="0">
                <a:latin typeface="微软雅黑" panose="020B0503020204020204" charset="-122"/>
                <a:ea typeface="微软雅黑" panose="020B0503020204020204" charset="-122"/>
                <a:cs typeface="微软雅黑" panose="020B0503020204020204" charset="-122"/>
              </a:rPr>
              <a:t>+0x</a:t>
            </a:r>
            <a:r>
              <a:rPr lang="en-US" altLang="zh-CN" sz="2400" baseline="30000" dirty="0" smtClean="0">
                <a:latin typeface="微软雅黑" charset="0"/>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+0x</a:t>
            </a:r>
            <a:r>
              <a:rPr lang="en-US" altLang="zh-CN" sz="2400" baseline="30000" dirty="0" smtClean="0">
                <a:latin typeface="微软雅黑" charset="0"/>
                <a:ea typeface="微软雅黑" panose="020B0503020204020204" charset="-122"/>
                <a:cs typeface="微软雅黑" panose="020B0503020204020204" charset="-122"/>
              </a:rPr>
              <a:t>3</a:t>
            </a:r>
            <a:r>
              <a:rPr lang="en-US" altLang="zh-CN" sz="2400" dirty="0" smtClean="0">
                <a:latin typeface="微软雅黑" panose="020B0503020204020204" charset="-122"/>
                <a:ea typeface="微软雅黑" panose="020B0503020204020204" charset="-122"/>
                <a:cs typeface="微软雅黑" panose="020B0503020204020204" charset="-122"/>
              </a:rPr>
              <a:t>+1x</a:t>
            </a:r>
            <a:r>
              <a:rPr lang="en-US" altLang="zh-CN" sz="2400" baseline="30000" dirty="0" smtClean="0">
                <a:latin typeface="微软雅黑" charset="0"/>
                <a:ea typeface="微软雅黑" panose="020B0503020204020204" charset="-122"/>
                <a:cs typeface="微软雅黑" panose="020B0503020204020204" charset="-122"/>
              </a:rPr>
              <a:t>2</a:t>
            </a:r>
            <a:r>
              <a:rPr lang="en-US" altLang="zh-CN" sz="2400" dirty="0" smtClean="0">
                <a:latin typeface="微软雅黑" panose="020B0503020204020204" charset="-122"/>
                <a:ea typeface="微软雅黑" panose="020B0503020204020204" charset="-122"/>
                <a:cs typeface="微软雅黑" panose="020B0503020204020204" charset="-122"/>
              </a:rPr>
              <a:t>+0x</a:t>
            </a:r>
            <a:r>
              <a:rPr lang="en-US" altLang="zh-CN" sz="2400" baseline="30000" dirty="0" smtClean="0">
                <a:latin typeface="微软雅黑" charset="0"/>
                <a:ea typeface="微软雅黑" panose="020B0503020204020204" charset="-122"/>
                <a:cs typeface="微软雅黑" panose="020B0503020204020204" charset="-122"/>
              </a:rPr>
              <a:t>1</a:t>
            </a:r>
            <a:r>
              <a:rPr lang="en-US" altLang="zh-CN" sz="2400" dirty="0" smtClean="0">
                <a:latin typeface="微软雅黑" panose="020B0503020204020204" charset="-122"/>
                <a:ea typeface="微软雅黑" panose="020B0503020204020204" charset="-122"/>
                <a:cs typeface="微软雅黑" panose="020B0503020204020204" charset="-122"/>
              </a:rPr>
              <a:t>+1x</a:t>
            </a:r>
            <a:r>
              <a:rPr lang="en-US" altLang="zh-CN" sz="2400" baseline="30000" dirty="0" smtClean="0">
                <a:latin typeface="微软雅黑" charset="0"/>
                <a:ea typeface="微软雅黑" panose="020B0503020204020204" charset="-122"/>
                <a:cs typeface="微软雅黑" panose="020B0503020204020204" charset="-122"/>
              </a:rPr>
              <a:t>0</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化简后为：</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x</a:t>
            </a:r>
            <a:r>
              <a:rPr lang="en-US" altLang="zh-CN" sz="2400" baseline="30000" dirty="0" smtClean="0">
                <a:solidFill>
                  <a:srgbClr val="FF0000"/>
                </a:solidFill>
                <a:latin typeface="微软雅黑" charset="0"/>
                <a:ea typeface="微软雅黑" panose="020B0503020204020204" charset="-122"/>
                <a:cs typeface="微软雅黑" panose="020B0503020204020204" charset="-122"/>
                <a:sym typeface="+mn-ea"/>
              </a:rPr>
              <a:t>5</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x</a:t>
            </a:r>
            <a:r>
              <a:rPr lang="en-US" altLang="zh-CN" sz="2400" baseline="30000" dirty="0" smtClean="0">
                <a:solidFill>
                  <a:srgbClr val="FF0000"/>
                </a:solidFill>
                <a:latin typeface="微软雅黑" charset="0"/>
                <a:ea typeface="微软雅黑" panose="020B0503020204020204" charset="-122"/>
                <a:cs typeface="微软雅黑" panose="020B0503020204020204" charset="-122"/>
                <a:sym typeface="+mn-ea"/>
              </a:rPr>
              <a:t>2</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1</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12" name="矩形 11"/>
          <p:cNvSpPr/>
          <p:nvPr/>
        </p:nvSpPr>
        <p:spPr>
          <a:xfrm>
            <a:off x="0" y="3185141"/>
            <a:ext cx="12192000" cy="2494358"/>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p:cNvCxnSpPr/>
          <p:nvPr/>
        </p:nvCxnSpPr>
        <p:spPr>
          <a:xfrm>
            <a:off x="2181726" y="3185141"/>
            <a:ext cx="176463" cy="24943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776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2162672"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例：假设</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编码采用的生成多项式</a:t>
            </a:r>
            <a:r>
              <a:rPr lang="en-US" altLang="zh-CN" sz="2400" dirty="0">
                <a:latin typeface="微软雅黑" panose="020B0503020204020204" charset="-122"/>
                <a:ea typeface="微软雅黑" panose="020B0503020204020204" charset="-122"/>
                <a:cs typeface="微软雅黑" panose="020B0503020204020204" charset="-122"/>
              </a:rPr>
              <a:t>G(x</a:t>
            </a:r>
            <a:r>
              <a:rPr lang="en-US" altLang="zh-CN" sz="2400" dirty="0" smtClean="0">
                <a:latin typeface="微软雅黑" panose="020B0503020204020204" charset="-122"/>
                <a:ea typeface="微软雅黑" panose="020B0503020204020204" charset="-122"/>
                <a:cs typeface="微软雅黑" panose="020B0503020204020204" charset="-122"/>
              </a:rPr>
              <a:t>)=x</a:t>
            </a:r>
            <a:r>
              <a:rPr lang="en-US" altLang="zh-CN" sz="2400" baseline="30000" dirty="0" smtClean="0">
                <a:latin typeface="微软雅黑" panose="020B0503020204020204" charset="-122"/>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+x+1</a:t>
            </a:r>
            <a:r>
              <a:rPr lang="zh-CN" altLang="en-US" sz="2400" dirty="0" smtClean="0">
                <a:latin typeface="微软雅黑" panose="020B0503020204020204" charset="-122"/>
                <a:ea typeface="微软雅黑" panose="020B0503020204020204" charset="-122"/>
                <a:cs typeface="微软雅黑" panose="020B0503020204020204" charset="-122"/>
              </a:rPr>
              <a:t>，请为位串</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zh-CN" altLang="en-US" sz="2400" dirty="0" smtClean="0">
                <a:latin typeface="微软雅黑" panose="020B0503020204020204" charset="-122"/>
                <a:ea typeface="微软雅黑" panose="020B0503020204020204" charset="-122"/>
                <a:cs typeface="微软雅黑" panose="020B0503020204020204" charset="-122"/>
              </a:rPr>
              <a:t>进行</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7740314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2162672"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例：假设</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编码采用的生成多项式</a:t>
            </a:r>
            <a:r>
              <a:rPr lang="en-US" altLang="zh-CN" sz="2400" dirty="0">
                <a:latin typeface="微软雅黑" panose="020B0503020204020204" charset="-122"/>
                <a:ea typeface="微软雅黑" panose="020B0503020204020204" charset="-122"/>
                <a:cs typeface="微软雅黑" panose="020B0503020204020204" charset="-122"/>
              </a:rPr>
              <a:t>G(x</a:t>
            </a:r>
            <a:r>
              <a:rPr lang="en-US" altLang="zh-CN" sz="2400" dirty="0" smtClean="0">
                <a:latin typeface="微软雅黑" panose="020B0503020204020204" charset="-122"/>
                <a:ea typeface="微软雅黑" panose="020B0503020204020204" charset="-122"/>
                <a:cs typeface="微软雅黑" panose="020B0503020204020204" charset="-122"/>
              </a:rPr>
              <a:t>)=x</a:t>
            </a:r>
            <a:r>
              <a:rPr lang="en-US" altLang="zh-CN" sz="2400" baseline="30000" dirty="0" smtClean="0">
                <a:latin typeface="微软雅黑" panose="020B0503020204020204" charset="-122"/>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+x+1</a:t>
            </a:r>
            <a:r>
              <a:rPr lang="zh-CN" altLang="en-US" sz="2400" dirty="0" smtClean="0">
                <a:latin typeface="微软雅黑" panose="020B0503020204020204" charset="-122"/>
                <a:ea typeface="微软雅黑" panose="020B0503020204020204" charset="-122"/>
                <a:cs typeface="微软雅黑" panose="020B0503020204020204" charset="-122"/>
              </a:rPr>
              <a:t>，请为位串</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zh-CN" altLang="en-US" sz="2400" dirty="0" smtClean="0">
                <a:latin typeface="微软雅黑" panose="020B0503020204020204" charset="-122"/>
                <a:ea typeface="微软雅黑" panose="020B0503020204020204" charset="-122"/>
                <a:cs typeface="微软雅黑" panose="020B0503020204020204" charset="-122"/>
              </a:rPr>
              <a:t>进行</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197125" y="2224915"/>
            <a:ext cx="5747086" cy="646331"/>
          </a:xfrm>
          <a:prstGeom prst="rect">
            <a:avLst/>
          </a:prstGeom>
        </p:spPr>
        <p:txBody>
          <a:bodyPr wrap="none">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第一步：写出多项式对应的位</a:t>
            </a:r>
            <a:r>
              <a:rPr lang="zh-CN" altLang="en-US" sz="2400" b="1" dirty="0" smtClean="0">
                <a:latin typeface="微软雅黑" panose="020B0503020204020204" charset="-122"/>
                <a:ea typeface="微软雅黑" panose="020B0503020204020204" charset="-122"/>
                <a:cs typeface="微软雅黑" panose="020B0503020204020204" charset="-122"/>
              </a:rPr>
              <a:t>串：</a:t>
            </a:r>
            <a:r>
              <a:rPr lang="en-US" altLang="zh-CN" sz="2400" b="1" dirty="0" smtClean="0">
                <a:latin typeface="微软雅黑" panose="020B0503020204020204" charset="-122"/>
                <a:ea typeface="微软雅黑" panose="020B0503020204020204" charset="-122"/>
                <a:cs typeface="微软雅黑" panose="020B0503020204020204" charset="-122"/>
              </a:rPr>
              <a:t>10011</a:t>
            </a:r>
            <a:endParaRPr lang="zh-CN" altLang="en-US" sz="2400" b="1" dirty="0">
              <a:latin typeface="微软雅黑" panose="020B0503020204020204" charset="-122"/>
              <a:ea typeface="微软雅黑" panose="020B0503020204020204" charset="-122"/>
              <a:cs typeface="微软雅黑" panose="020B0503020204020204" charset="-122"/>
            </a:endParaRPr>
          </a:p>
        </p:txBody>
      </p:sp>
      <p:graphicFrame>
        <p:nvGraphicFramePr>
          <p:cNvPr id="11" name="表格 10"/>
          <p:cNvGraphicFramePr>
            <a:graphicFrameLocks noGrp="1"/>
          </p:cNvGraphicFramePr>
          <p:nvPr>
            <p:extLst/>
          </p:nvPr>
        </p:nvGraphicFramePr>
        <p:xfrm>
          <a:off x="1567464" y="3072225"/>
          <a:ext cx="6861950" cy="1150874"/>
        </p:xfrm>
        <a:graphic>
          <a:graphicData uri="http://schemas.openxmlformats.org/drawingml/2006/table">
            <a:tbl>
              <a:tblPr firstRow="1" bandRow="1">
                <a:tableStyleId>{5940675A-B579-460E-94D1-54222C63F5DA}</a:tableStyleId>
              </a:tblPr>
              <a:tblGrid>
                <a:gridCol w="1372390"/>
                <a:gridCol w="1372390"/>
                <a:gridCol w="1372390"/>
                <a:gridCol w="1372390"/>
                <a:gridCol w="1372390"/>
              </a:tblGrid>
              <a:tr h="37084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4</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3</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2</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1</a:t>
                      </a:r>
                      <a:endParaRPr lang="zh-CN" altLang="en-US" sz="2400" baseline="30000" dirty="0" smtClean="0">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X</a:t>
                      </a:r>
                      <a:r>
                        <a:rPr lang="en-US" altLang="zh-CN" sz="2400" baseline="30000" dirty="0" smtClean="0">
                          <a:latin typeface="Microsoft YaHei" charset="-122"/>
                          <a:ea typeface="Microsoft YaHei" charset="-122"/>
                          <a:cs typeface="Microsoft YaHei" charset="-122"/>
                        </a:rPr>
                        <a:t>0</a:t>
                      </a:r>
                      <a:endParaRPr lang="zh-CN" altLang="en-US" sz="2400" baseline="30000" dirty="0">
                        <a:latin typeface="Microsoft YaHei" charset="-122"/>
                        <a:ea typeface="Microsoft YaHei" charset="-122"/>
                        <a:cs typeface="Microsoft YaHei" charset="-122"/>
                      </a:endParaRPr>
                    </a:p>
                  </a:txBody>
                  <a:tcPr/>
                </a:tc>
              </a:tr>
              <a:tr h="370840">
                <a:tc>
                  <a:txBody>
                    <a:bodyPr/>
                    <a:lstStyle/>
                    <a:p>
                      <a:pPr algn="ct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r>
            </a:tbl>
          </a:graphicData>
        </a:graphic>
      </p:graphicFrame>
    </p:spTree>
    <p:extLst>
      <p:ext uri="{BB962C8B-B14F-4D97-AF65-F5344CB8AC3E}">
        <p14:creationId xmlns:p14="http://schemas.microsoft.com/office/powerpoint/2010/main" val="563772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nvPr>
        </p:nvGraphicFramePr>
        <p:xfrm>
          <a:off x="1062890" y="2265572"/>
          <a:ext cx="10739385" cy="618928"/>
        </p:xfrm>
        <a:graphic>
          <a:graphicData uri="http://schemas.openxmlformats.org/drawingml/2006/table">
            <a:tbl>
              <a:tblPr>
                <a:tableStyleId>{5940675A-B579-460E-94D1-54222C63F5DA}</a:tableStyleId>
              </a:tblPr>
              <a:tblGrid>
                <a:gridCol w="586938"/>
                <a:gridCol w="586938"/>
                <a:gridCol w="586938"/>
                <a:gridCol w="586938"/>
                <a:gridCol w="586938"/>
                <a:gridCol w="253813"/>
                <a:gridCol w="586938"/>
                <a:gridCol w="586938"/>
                <a:gridCol w="586938"/>
                <a:gridCol w="586938"/>
                <a:gridCol w="253813"/>
                <a:gridCol w="586938"/>
                <a:gridCol w="586938"/>
                <a:gridCol w="586938"/>
                <a:gridCol w="586938"/>
                <a:gridCol w="253813"/>
                <a:gridCol w="586938"/>
                <a:gridCol w="586938"/>
                <a:gridCol w="586938"/>
                <a:gridCol w="586938"/>
              </a:tblGrid>
              <a:tr h="618928">
                <a:tc>
                  <a:txBody>
                    <a:bodyPr/>
                    <a:lstStyle/>
                    <a:p>
                      <a:pPr algn="ctr" fontAlgn="ctr">
                        <a:lnSpc>
                          <a:spcPct val="150000"/>
                        </a:lnSpc>
                      </a:pPr>
                      <a:r>
                        <a:rPr lang="en-US" altLang="zh-CN" sz="2000" u="none" strike="noStrike" dirty="0">
                          <a:solidFill>
                            <a:schemeClr val="accent6"/>
                          </a:solidFill>
                          <a:effectLst/>
                          <a:latin typeface="Microsoft YaHei" charset="-122"/>
                          <a:ea typeface="Microsoft YaHei" charset="-122"/>
                          <a:cs typeface="Microsoft YaHei" charset="-122"/>
                        </a:rPr>
                        <a:t>1</a:t>
                      </a: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latin typeface="Microsoft YaHei" charset="-122"/>
                          <a:ea typeface="Microsoft YaHei" charset="-122"/>
                          <a:cs typeface="Microsoft YaHei" charset="-122"/>
                        </a:rPr>
                        <a:t>0</a:t>
                      </a:r>
                      <a:endParaRPr lang="en-US" altLang="zh-CN"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latin typeface="Microsoft YaHei" charset="-122"/>
                          <a:ea typeface="Microsoft YaHei" charset="-122"/>
                          <a:cs typeface="Microsoft YaHei" charset="-122"/>
                        </a:rPr>
                        <a:t>1</a:t>
                      </a:r>
                      <a:endParaRPr lang="en-US" altLang="zh-CN"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第二步：溢出回卷。</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4" name="矩形 23"/>
          <p:cNvSpPr/>
          <p:nvPr/>
        </p:nvSpPr>
        <p:spPr>
          <a:xfrm>
            <a:off x="0" y="2374981"/>
            <a:ext cx="1018227" cy="400110"/>
          </a:xfrm>
          <a:prstGeom prst="rect">
            <a:avLst/>
          </a:prstGeom>
        </p:spPr>
        <p:txBody>
          <a:bodyPr wrap="none">
            <a:spAutoFit/>
          </a:bodyPr>
          <a:lstStyle/>
          <a:p>
            <a:r>
              <a:rPr lang="en-US" altLang="zh-CN" sz="2000" dirty="0" smtClean="0">
                <a:latin typeface="微软雅黑" panose="020B0503020204020204" charset="-122"/>
                <a:ea typeface="微软雅黑" panose="020B0503020204020204" charset="-122"/>
                <a:cs typeface="微软雅黑" panose="020B0503020204020204" charset="-122"/>
              </a:rPr>
              <a:t>1+2+3</a:t>
            </a:r>
            <a:endParaRPr lang="zh-CN" altLang="en-US" sz="2000" dirty="0"/>
          </a:p>
        </p:txBody>
      </p:sp>
      <p:graphicFrame>
        <p:nvGraphicFramePr>
          <p:cNvPr id="25" name="表格 24"/>
          <p:cNvGraphicFramePr>
            <a:graphicFrameLocks noGrp="1"/>
          </p:cNvGraphicFramePr>
          <p:nvPr>
            <p:extLst/>
          </p:nvPr>
        </p:nvGraphicFramePr>
        <p:xfrm>
          <a:off x="1062889" y="3593462"/>
          <a:ext cx="10739385" cy="1856784"/>
        </p:xfrm>
        <a:graphic>
          <a:graphicData uri="http://schemas.openxmlformats.org/drawingml/2006/table">
            <a:tbl>
              <a:tblPr>
                <a:tableStyleId>{5940675A-B579-460E-94D1-54222C63F5DA}</a:tableStyleId>
              </a:tblPr>
              <a:tblGrid>
                <a:gridCol w="586938"/>
                <a:gridCol w="586938"/>
                <a:gridCol w="586938"/>
                <a:gridCol w="586938"/>
                <a:gridCol w="586938"/>
                <a:gridCol w="253813"/>
                <a:gridCol w="586938"/>
                <a:gridCol w="586938"/>
                <a:gridCol w="586938"/>
                <a:gridCol w="586938"/>
                <a:gridCol w="253813"/>
                <a:gridCol w="586938"/>
                <a:gridCol w="586938"/>
                <a:gridCol w="586938"/>
                <a:gridCol w="586938"/>
                <a:gridCol w="253813"/>
                <a:gridCol w="586938"/>
                <a:gridCol w="586938"/>
                <a:gridCol w="586938"/>
                <a:gridCol w="586938"/>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r>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b="0" i="0" u="none" strike="noStrike" dirty="0" smtClean="0">
                          <a:solidFill>
                            <a:srgbClr val="000000"/>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r>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r>
            </a:tbl>
          </a:graphicData>
        </a:graphic>
      </p:graphicFrame>
      <p:sp>
        <p:nvSpPr>
          <p:cNvPr id="16" name="矩形 1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6635454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2162672"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例：假设</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编码采用的生成多项式</a:t>
            </a:r>
            <a:r>
              <a:rPr lang="en-US" altLang="zh-CN" sz="2400" dirty="0">
                <a:latin typeface="微软雅黑" panose="020B0503020204020204" charset="-122"/>
                <a:ea typeface="微软雅黑" panose="020B0503020204020204" charset="-122"/>
                <a:cs typeface="微软雅黑" panose="020B0503020204020204" charset="-122"/>
              </a:rPr>
              <a:t>G(x</a:t>
            </a:r>
            <a:r>
              <a:rPr lang="en-US" altLang="zh-CN" sz="2400" dirty="0" smtClean="0">
                <a:latin typeface="微软雅黑" panose="020B0503020204020204" charset="-122"/>
                <a:ea typeface="微软雅黑" panose="020B0503020204020204" charset="-122"/>
                <a:cs typeface="微软雅黑" panose="020B0503020204020204" charset="-122"/>
              </a:rPr>
              <a:t>)=x</a:t>
            </a:r>
            <a:r>
              <a:rPr lang="en-US" altLang="zh-CN" sz="2400" baseline="30000" dirty="0" smtClean="0">
                <a:latin typeface="微软雅黑" panose="020B0503020204020204" charset="-122"/>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+x+1</a:t>
            </a:r>
            <a:r>
              <a:rPr lang="zh-CN" altLang="en-US" sz="2400" dirty="0" smtClean="0">
                <a:latin typeface="微软雅黑" panose="020B0503020204020204" charset="-122"/>
                <a:ea typeface="微软雅黑" panose="020B0503020204020204" charset="-122"/>
                <a:cs typeface="微软雅黑" panose="020B0503020204020204" charset="-122"/>
              </a:rPr>
              <a:t>，请为位串</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zh-CN" altLang="en-US" sz="2400" dirty="0" smtClean="0">
                <a:latin typeface="微软雅黑" panose="020B0503020204020204" charset="-122"/>
                <a:ea typeface="微软雅黑" panose="020B0503020204020204" charset="-122"/>
                <a:cs typeface="微软雅黑" panose="020B0503020204020204" charset="-122"/>
              </a:rPr>
              <a:t>进行</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197125" y="2224915"/>
            <a:ext cx="11690075" cy="1200329"/>
          </a:xfrm>
          <a:prstGeom prst="rect">
            <a:avLst/>
          </a:prstGeom>
        </p:spPr>
        <p:txBody>
          <a:bodyPr wrap="square">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第一步：写出多项式对应的位</a:t>
            </a:r>
            <a:r>
              <a:rPr lang="zh-CN" altLang="en-US" sz="2400" b="1" dirty="0" smtClean="0">
                <a:latin typeface="微软雅黑" panose="020B0503020204020204" charset="-122"/>
                <a:ea typeface="微软雅黑" panose="020B0503020204020204" charset="-122"/>
                <a:cs typeface="微软雅黑" panose="020B0503020204020204" charset="-122"/>
              </a:rPr>
              <a:t>串：</a:t>
            </a:r>
            <a:r>
              <a:rPr lang="en-US" altLang="zh-CN" sz="2400" b="1" dirty="0" smtClean="0">
                <a:latin typeface="微软雅黑" panose="020B0503020204020204" charset="-122"/>
                <a:ea typeface="微软雅黑" panose="020B0503020204020204" charset="-122"/>
                <a:cs typeface="微软雅黑" panose="020B0503020204020204" charset="-122"/>
              </a:rPr>
              <a:t>10011</a:t>
            </a: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第二步</a:t>
            </a:r>
            <a:r>
              <a:rPr lang="zh-CN" altLang="en-US" sz="2400" b="1" dirty="0" smtClean="0">
                <a:latin typeface="微软雅黑" panose="020B0503020204020204" charset="-122"/>
                <a:ea typeface="微软雅黑" panose="020B0503020204020204" charset="-122"/>
                <a:cs typeface="微软雅黑" panose="020B0503020204020204" charset="-122"/>
              </a:rPr>
              <a:t>：在</a:t>
            </a:r>
            <a:r>
              <a:rPr lang="zh-CN" altLang="en-US" sz="2400" b="1" dirty="0">
                <a:latin typeface="微软雅黑" panose="020B0503020204020204" charset="-122"/>
                <a:ea typeface="微软雅黑" panose="020B0503020204020204" charset="-122"/>
                <a:cs typeface="微软雅黑" panose="020B0503020204020204" charset="-122"/>
              </a:rPr>
              <a:t>待编码位串后面添加</a:t>
            </a:r>
            <a:r>
              <a:rPr lang="en-US" altLang="zh-CN" sz="2400" b="1" dirty="0" smtClean="0">
                <a:latin typeface="微软雅黑" panose="020B0503020204020204" charset="-122"/>
                <a:ea typeface="微软雅黑" panose="020B0503020204020204" charset="-122"/>
                <a:cs typeface="微软雅黑" panose="020B0503020204020204" charset="-122"/>
              </a:rPr>
              <a:t>0</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237875" y="3409364"/>
            <a:ext cx="10349915" cy="2862322"/>
          </a:xfrm>
          <a:prstGeom prst="rect">
            <a:avLst/>
          </a:prstGeom>
        </p:spPr>
        <p:txBody>
          <a:bodyPr wrap="square">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添加</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的个数如何确定：</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看多项式对应的位串有几位，这个数值减</a:t>
            </a: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就是需要添加</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的个数。</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多项式对应的位串有几位：</a:t>
            </a:r>
            <a:r>
              <a:rPr lang="en-US" altLang="zh-CN" sz="2400" dirty="0" smtClean="0">
                <a:latin typeface="微软雅黑" panose="020B0503020204020204" charset="-122"/>
                <a:ea typeface="微软雅黑" panose="020B0503020204020204" charset="-122"/>
                <a:cs typeface="微软雅黑" panose="020B0503020204020204" charset="-122"/>
              </a:rPr>
              <a:t>5</a:t>
            </a:r>
            <a:r>
              <a:rPr lang="zh-CN" altLang="en-US" sz="2400" dirty="0" smtClean="0">
                <a:latin typeface="微软雅黑" panose="020B0503020204020204" charset="-122"/>
                <a:ea typeface="微软雅黑" panose="020B0503020204020204" charset="-122"/>
                <a:cs typeface="微软雅黑" panose="020B0503020204020204" charset="-122"/>
              </a:rPr>
              <a:t>位</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则在</a:t>
            </a:r>
            <a:r>
              <a:rPr lang="zh-CN" altLang="en-US" sz="2400" dirty="0">
                <a:latin typeface="微软雅黑" panose="020B0503020204020204" charset="-122"/>
                <a:ea typeface="微软雅黑" panose="020B0503020204020204" charset="-122"/>
                <a:cs typeface="微软雅黑" panose="020B0503020204020204" charset="-122"/>
              </a:rPr>
              <a:t>待编码位串后面添加</a:t>
            </a:r>
            <a:r>
              <a:rPr lang="en-US" altLang="zh-CN" sz="2400" dirty="0">
                <a:latin typeface="微软雅黑" panose="020B0503020204020204" charset="-122"/>
                <a:ea typeface="微软雅黑" panose="020B0503020204020204" charset="-122"/>
                <a:cs typeface="微软雅黑" panose="020B0503020204020204" charset="-122"/>
              </a:rPr>
              <a:t>0</a:t>
            </a:r>
            <a:r>
              <a:rPr lang="zh-CN" altLang="en-US" sz="2400" dirty="0">
                <a:latin typeface="微软雅黑" panose="020B0503020204020204" charset="-122"/>
                <a:ea typeface="微软雅黑" panose="020B0503020204020204" charset="-122"/>
                <a:cs typeface="微软雅黑" panose="020B0503020204020204" charset="-122"/>
              </a:rPr>
              <a:t>的个数</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5-1=4</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待编码位</a:t>
            </a:r>
            <a:r>
              <a:rPr lang="zh-CN" altLang="en-US" sz="2400" dirty="0" smtClean="0">
                <a:latin typeface="微软雅黑" panose="020B0503020204020204" charset="-122"/>
                <a:ea typeface="微软雅黑" panose="020B0503020204020204" charset="-122"/>
                <a:cs typeface="微软雅黑" panose="020B0503020204020204" charset="-122"/>
              </a:rPr>
              <a:t>串</a:t>
            </a:r>
            <a:r>
              <a:rPr lang="en-US" altLang="zh-CN" sz="2400" dirty="0" smtClean="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10111001——</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0000</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  新</a:t>
            </a:r>
            <a:r>
              <a:rPr lang="zh-CN" altLang="en-US" sz="2400" dirty="0" smtClean="0">
                <a:latin typeface="微软雅黑" panose="020B0503020204020204" charset="-122"/>
                <a:ea typeface="微软雅黑" panose="020B0503020204020204" charset="-122"/>
                <a:cs typeface="微软雅黑" panose="020B0503020204020204" charset="-122"/>
              </a:rPr>
              <a:t>待</a:t>
            </a:r>
            <a:r>
              <a:rPr lang="zh-CN" altLang="en-US" sz="2400" dirty="0">
                <a:latin typeface="微软雅黑" panose="020B0503020204020204" charset="-122"/>
                <a:ea typeface="微软雅黑" panose="020B0503020204020204" charset="-122"/>
                <a:cs typeface="微软雅黑" panose="020B0503020204020204" charset="-122"/>
              </a:rPr>
              <a:t>编码位串</a:t>
            </a:r>
            <a:r>
              <a:rPr lang="en-US" altLang="zh-CN" sz="2400" dirty="0">
                <a:latin typeface="微软雅黑" panose="020B0503020204020204" charset="-122"/>
                <a:ea typeface="微软雅黑" panose="020B0503020204020204" charset="-122"/>
                <a:cs typeface="微软雅黑" panose="020B0503020204020204" charset="-122"/>
              </a:rPr>
              <a:t> </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60734650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2162672"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例：假设</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编码采用的生成多项式</a:t>
            </a:r>
            <a:r>
              <a:rPr lang="en-US" altLang="zh-CN" sz="2400" dirty="0">
                <a:latin typeface="微软雅黑" panose="020B0503020204020204" charset="-122"/>
                <a:ea typeface="微软雅黑" panose="020B0503020204020204" charset="-122"/>
                <a:cs typeface="微软雅黑" panose="020B0503020204020204" charset="-122"/>
              </a:rPr>
              <a:t>G(x</a:t>
            </a:r>
            <a:r>
              <a:rPr lang="en-US" altLang="zh-CN" sz="2400" dirty="0" smtClean="0">
                <a:latin typeface="微软雅黑" panose="020B0503020204020204" charset="-122"/>
                <a:ea typeface="微软雅黑" panose="020B0503020204020204" charset="-122"/>
                <a:cs typeface="微软雅黑" panose="020B0503020204020204" charset="-122"/>
              </a:rPr>
              <a:t>)=x</a:t>
            </a:r>
            <a:r>
              <a:rPr lang="en-US" altLang="zh-CN" sz="2400" baseline="30000" dirty="0" smtClean="0">
                <a:latin typeface="微软雅黑" panose="020B0503020204020204" charset="-122"/>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+x+1</a:t>
            </a:r>
            <a:r>
              <a:rPr lang="zh-CN" altLang="en-US" sz="2400" dirty="0" smtClean="0">
                <a:latin typeface="微软雅黑" panose="020B0503020204020204" charset="-122"/>
                <a:ea typeface="微软雅黑" panose="020B0503020204020204" charset="-122"/>
                <a:cs typeface="微软雅黑" panose="020B0503020204020204" charset="-122"/>
              </a:rPr>
              <a:t>，请为位串</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zh-CN" altLang="en-US" sz="2400" dirty="0" smtClean="0">
                <a:latin typeface="微软雅黑" panose="020B0503020204020204" charset="-122"/>
                <a:ea typeface="微软雅黑" panose="020B0503020204020204" charset="-122"/>
                <a:cs typeface="微软雅黑" panose="020B0503020204020204" charset="-122"/>
              </a:rPr>
              <a:t>进行</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197125" y="2224915"/>
            <a:ext cx="11690075" cy="1754326"/>
          </a:xfrm>
          <a:prstGeom prst="rect">
            <a:avLst/>
          </a:prstGeom>
        </p:spPr>
        <p:txBody>
          <a:bodyPr wrap="square">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第一步：写出多项式对应的位</a:t>
            </a:r>
            <a:r>
              <a:rPr lang="zh-CN" altLang="en-US" sz="2400" b="1" dirty="0" smtClean="0">
                <a:latin typeface="微软雅黑" panose="020B0503020204020204" charset="-122"/>
                <a:ea typeface="微软雅黑" panose="020B0503020204020204" charset="-122"/>
                <a:cs typeface="微软雅黑" panose="020B0503020204020204" charset="-122"/>
              </a:rPr>
              <a:t>串：</a:t>
            </a:r>
            <a:r>
              <a:rPr lang="en-US" altLang="zh-CN" sz="2400" b="1" dirty="0" smtClean="0">
                <a:latin typeface="微软雅黑" panose="020B0503020204020204" charset="-122"/>
                <a:ea typeface="微软雅黑" panose="020B0503020204020204" charset="-122"/>
                <a:cs typeface="微软雅黑" panose="020B0503020204020204" charset="-122"/>
              </a:rPr>
              <a:t>10011</a:t>
            </a: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第二步</a:t>
            </a:r>
            <a:r>
              <a:rPr lang="zh-CN" altLang="en-US" sz="2400" b="1" dirty="0" smtClean="0">
                <a:latin typeface="微软雅黑" panose="020B0503020204020204" charset="-122"/>
                <a:ea typeface="微软雅黑" panose="020B0503020204020204" charset="-122"/>
                <a:cs typeface="微软雅黑" panose="020B0503020204020204" charset="-122"/>
              </a:rPr>
              <a:t>：在</a:t>
            </a:r>
            <a:r>
              <a:rPr lang="zh-CN" altLang="en-US" sz="2400" b="1" dirty="0">
                <a:latin typeface="微软雅黑" panose="020B0503020204020204" charset="-122"/>
                <a:ea typeface="微软雅黑" panose="020B0503020204020204" charset="-122"/>
                <a:cs typeface="微软雅黑" panose="020B0503020204020204" charset="-122"/>
              </a:rPr>
              <a:t>待编码位串后面添加</a:t>
            </a:r>
            <a:r>
              <a:rPr lang="en-US" altLang="zh-CN" sz="2400" b="1" dirty="0" smtClean="0">
                <a:latin typeface="微软雅黑" panose="020B0503020204020204" charset="-122"/>
                <a:ea typeface="微软雅黑" panose="020B0503020204020204" charset="-122"/>
                <a:cs typeface="微软雅黑" panose="020B0503020204020204" charset="-122"/>
              </a:rPr>
              <a:t>0</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第三步：</a:t>
            </a:r>
            <a:r>
              <a:rPr lang="zh-CN" altLang="de-DE" sz="2400" b="1" dirty="0" smtClean="0">
                <a:latin typeface="微软雅黑" panose="020B0503020204020204" charset="-122"/>
                <a:ea typeface="微软雅黑" panose="020B0503020204020204" charset="-122"/>
                <a:cs typeface="微软雅黑" panose="020B0503020204020204" charset="-122"/>
              </a:rPr>
              <a:t>用新</a:t>
            </a:r>
            <a:r>
              <a:rPr lang="zh-CN" altLang="de-DE" sz="2400" b="1" dirty="0">
                <a:latin typeface="微软雅黑" panose="020B0503020204020204" charset="-122"/>
                <a:ea typeface="微软雅黑" panose="020B0503020204020204" charset="-122"/>
                <a:cs typeface="微软雅黑" panose="020B0503020204020204" charset="-122"/>
              </a:rPr>
              <a:t>的待编码位</a:t>
            </a:r>
            <a:r>
              <a:rPr lang="zh-CN" altLang="de-DE" sz="2400" b="1" dirty="0" smtClean="0">
                <a:latin typeface="微软雅黑" panose="020B0503020204020204" charset="-122"/>
                <a:ea typeface="微软雅黑" panose="020B0503020204020204" charset="-122"/>
                <a:cs typeface="微软雅黑" panose="020B0503020204020204" charset="-122"/>
              </a:rPr>
              <a:t>串除以</a:t>
            </a:r>
            <a:r>
              <a:rPr lang="zh-CN" altLang="de-DE" sz="2400" b="1" dirty="0">
                <a:latin typeface="微软雅黑" panose="020B0503020204020204" charset="-122"/>
                <a:ea typeface="微软雅黑" panose="020B0503020204020204" charset="-122"/>
                <a:cs typeface="微软雅黑" panose="020B0503020204020204" charset="-122"/>
              </a:rPr>
              <a:t>多项式对应</a:t>
            </a:r>
            <a:r>
              <a:rPr lang="zh-CN" altLang="de-DE" sz="2400" b="1" dirty="0" smtClean="0">
                <a:latin typeface="微软雅黑" panose="020B0503020204020204" charset="-122"/>
                <a:ea typeface="微软雅黑" panose="020B0503020204020204" charset="-122"/>
                <a:cs typeface="微软雅黑" panose="020B0503020204020204" charset="-122"/>
              </a:rPr>
              <a:t>的</a:t>
            </a:r>
            <a:r>
              <a:rPr lang="zh-CN" altLang="en-US" sz="2400" b="1" dirty="0" smtClean="0">
                <a:latin typeface="微软雅黑" panose="020B0503020204020204" charset="-122"/>
                <a:ea typeface="微软雅黑" panose="020B0503020204020204" charset="-122"/>
                <a:cs typeface="微软雅黑" panose="020B0503020204020204" charset="-122"/>
              </a:rPr>
              <a:t>位</a:t>
            </a:r>
            <a:r>
              <a:rPr lang="zh-CN" altLang="de-DE" sz="2400" b="1" dirty="0" smtClean="0">
                <a:latin typeface="微软雅黑" panose="020B0503020204020204" charset="-122"/>
                <a:ea typeface="微软雅黑" panose="020B0503020204020204" charset="-122"/>
                <a:cs typeface="微软雅黑" panose="020B0503020204020204" charset="-122"/>
              </a:rPr>
              <a:t>串。</a:t>
            </a:r>
            <a:endParaRPr lang="zh-CN" altLang="de-DE" sz="2400" b="1" dirty="0">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237874" y="4075768"/>
            <a:ext cx="9066547" cy="1200329"/>
          </a:xfrm>
          <a:prstGeom prst="rect">
            <a:avLst/>
          </a:prstGeom>
        </p:spPr>
        <p:txBody>
          <a:bodyPr wrap="square">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新待</a:t>
            </a:r>
            <a:r>
              <a:rPr lang="zh-CN" altLang="en-US" sz="2400" dirty="0">
                <a:latin typeface="微软雅黑" panose="020B0503020204020204" charset="-122"/>
                <a:ea typeface="微软雅黑" panose="020B0503020204020204" charset="-122"/>
                <a:cs typeface="微软雅黑" panose="020B0503020204020204" charset="-122"/>
              </a:rPr>
              <a:t>编码位</a:t>
            </a:r>
            <a:r>
              <a:rPr lang="zh-CN" altLang="en-US" sz="2400" dirty="0" smtClean="0">
                <a:latin typeface="微软雅黑" panose="020B0503020204020204" charset="-122"/>
                <a:ea typeface="微软雅黑" panose="020B0503020204020204" charset="-122"/>
                <a:cs typeface="微软雅黑" panose="020B0503020204020204" charset="-122"/>
              </a:rPr>
              <a:t>串：</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0000</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多</a:t>
            </a:r>
            <a:r>
              <a:rPr lang="zh-CN" altLang="en-US" sz="2400" dirty="0">
                <a:latin typeface="微软雅黑" panose="020B0503020204020204" charset="-122"/>
                <a:ea typeface="微软雅黑" panose="020B0503020204020204" charset="-122"/>
                <a:cs typeface="微软雅黑" panose="020B0503020204020204" charset="-122"/>
              </a:rPr>
              <a:t>项式对应</a:t>
            </a:r>
            <a:r>
              <a:rPr lang="zh-CN" altLang="en-US" sz="2400" dirty="0" smtClean="0">
                <a:latin typeface="微软雅黑" panose="020B0503020204020204" charset="-122"/>
                <a:ea typeface="微软雅黑" panose="020B0503020204020204" charset="-122"/>
                <a:cs typeface="微软雅黑" panose="020B0503020204020204" charset="-122"/>
              </a:rPr>
              <a:t>的位串</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10011</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74377148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63285" y="999258"/>
            <a:ext cx="7356259" cy="5228416"/>
          </a:xfrm>
          <a:prstGeom prst="rect">
            <a:avLst/>
          </a:prstGeom>
        </p:spPr>
      </p:pic>
      <p:sp>
        <p:nvSpPr>
          <p:cNvPr id="7" name="矩形 6"/>
          <p:cNvSpPr/>
          <p:nvPr/>
        </p:nvSpPr>
        <p:spPr>
          <a:xfrm>
            <a:off x="219740" y="2369503"/>
            <a:ext cx="3552159" cy="1200329"/>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sym typeface="+mn-ea"/>
              </a:rPr>
              <a:t>异或</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逻辑</a:t>
            </a:r>
            <a:r>
              <a:rPr lang="zh-CN" altLang="en-US" sz="2400" dirty="0" smtClean="0">
                <a:latin typeface="微软雅黑" panose="020B0503020204020204" charset="-122"/>
                <a:ea typeface="微软雅黑" panose="020B0503020204020204" charset="-122"/>
                <a:cs typeface="微软雅黑" panose="020B0503020204020204" charset="-122"/>
              </a:rPr>
              <a:t>运算</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相同为</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不相同为</a:t>
            </a:r>
            <a:r>
              <a:rPr lang="en-US" altLang="zh-CN" sz="2400" dirty="0" smtClean="0">
                <a:latin typeface="微软雅黑" panose="020B0503020204020204" charset="-122"/>
                <a:ea typeface="微软雅黑" panose="020B0503020204020204" charset="-122"/>
                <a:cs typeface="微软雅黑" panose="020B0503020204020204" charset="-122"/>
                <a:sym typeface="+mn-ea"/>
              </a:rPr>
              <a:t>1</a:t>
            </a:r>
            <a:r>
              <a:rPr lang="zh-CN" altLang="en-US" sz="2400" dirty="0" smtClean="0">
                <a:latin typeface="微软雅黑" panose="020B0503020204020204" charset="-122"/>
                <a:ea typeface="微软雅黑" panose="020B0503020204020204" charset="-122"/>
                <a:cs typeface="微软雅黑" panose="020B0503020204020204" charset="-122"/>
                <a:sym typeface="+mn-ea"/>
              </a:rPr>
              <a:t>；  </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3963286" y="2369503"/>
            <a:ext cx="7779536" cy="3858171"/>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070065" y="1208056"/>
            <a:ext cx="3249479" cy="315944"/>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5801778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63285" y="999258"/>
            <a:ext cx="7356259" cy="5228416"/>
          </a:xfrm>
          <a:prstGeom prst="rect">
            <a:avLst/>
          </a:prstGeom>
        </p:spPr>
      </p:pic>
      <p:sp>
        <p:nvSpPr>
          <p:cNvPr id="3" name="圆角矩形 2"/>
          <p:cNvSpPr/>
          <p:nvPr/>
        </p:nvSpPr>
        <p:spPr>
          <a:xfrm>
            <a:off x="9016409" y="5635256"/>
            <a:ext cx="1616149" cy="382772"/>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 name="文本框 3"/>
          <p:cNvSpPr txBox="1"/>
          <p:nvPr/>
        </p:nvSpPr>
        <p:spPr>
          <a:xfrm>
            <a:off x="7641414" y="5595809"/>
            <a:ext cx="1531089"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余数</a:t>
            </a:r>
            <a:r>
              <a:rPr kumimoji="1" lang="en-US" altLang="zh-CN" sz="2400" dirty="0" smtClean="0">
                <a:latin typeface="Microsoft YaHei" charset="-122"/>
                <a:ea typeface="Microsoft YaHei" charset="-122"/>
                <a:cs typeface="Microsoft YaHei" charset="-122"/>
              </a:rPr>
              <a:t>R</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8" name="矩形 7"/>
          <p:cNvSpPr/>
          <p:nvPr/>
        </p:nvSpPr>
        <p:spPr>
          <a:xfrm>
            <a:off x="219740" y="2369503"/>
            <a:ext cx="3552159" cy="1200329"/>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sym typeface="+mn-ea"/>
              </a:rPr>
              <a:t>异或</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逻辑</a:t>
            </a:r>
            <a:r>
              <a:rPr lang="zh-CN" altLang="en-US" sz="2400" dirty="0" smtClean="0">
                <a:latin typeface="微软雅黑" panose="020B0503020204020204" charset="-122"/>
                <a:ea typeface="微软雅黑" panose="020B0503020204020204" charset="-122"/>
                <a:cs typeface="微软雅黑" panose="020B0503020204020204" charset="-122"/>
              </a:rPr>
              <a:t>运算</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相同为</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不相同为</a:t>
            </a:r>
            <a:r>
              <a:rPr lang="en-US" altLang="zh-CN" sz="2400" dirty="0" smtClean="0">
                <a:latin typeface="微软雅黑" panose="020B0503020204020204" charset="-122"/>
                <a:ea typeface="微软雅黑" panose="020B0503020204020204" charset="-122"/>
                <a:cs typeface="微软雅黑" panose="020B0503020204020204" charset="-122"/>
                <a:sym typeface="+mn-ea"/>
              </a:rPr>
              <a:t>1</a:t>
            </a:r>
            <a:r>
              <a:rPr lang="zh-CN" altLang="en-US" sz="2400" dirty="0" smtClean="0">
                <a:latin typeface="微软雅黑" panose="020B0503020204020204" charset="-122"/>
                <a:ea typeface="微软雅黑" panose="020B0503020204020204" charset="-122"/>
                <a:cs typeface="微软雅黑" panose="020B0503020204020204" charset="-122"/>
                <a:sym typeface="+mn-ea"/>
              </a:rPr>
              <a:t>；  </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4533524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197125" y="1561566"/>
            <a:ext cx="12162672"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例：假设</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编码采用的生成多项式</a:t>
            </a:r>
            <a:r>
              <a:rPr lang="en-US" altLang="zh-CN" sz="2400" dirty="0">
                <a:latin typeface="微软雅黑" panose="020B0503020204020204" charset="-122"/>
                <a:ea typeface="微软雅黑" panose="020B0503020204020204" charset="-122"/>
                <a:cs typeface="微软雅黑" panose="020B0503020204020204" charset="-122"/>
              </a:rPr>
              <a:t>G(x</a:t>
            </a:r>
            <a:r>
              <a:rPr lang="en-US" altLang="zh-CN" sz="2400" dirty="0" smtClean="0">
                <a:latin typeface="微软雅黑" panose="020B0503020204020204" charset="-122"/>
                <a:ea typeface="微软雅黑" panose="020B0503020204020204" charset="-122"/>
                <a:cs typeface="微软雅黑" panose="020B0503020204020204" charset="-122"/>
              </a:rPr>
              <a:t>)=x</a:t>
            </a:r>
            <a:r>
              <a:rPr lang="en-US" altLang="zh-CN" sz="2400" baseline="30000" dirty="0" smtClean="0">
                <a:latin typeface="微软雅黑" panose="020B0503020204020204" charset="-122"/>
                <a:ea typeface="微软雅黑" panose="020B0503020204020204" charset="-122"/>
                <a:cs typeface="微软雅黑" panose="020B0503020204020204" charset="-122"/>
              </a:rPr>
              <a:t>4</a:t>
            </a:r>
            <a:r>
              <a:rPr lang="en-US" altLang="zh-CN" sz="2400" dirty="0" smtClean="0">
                <a:latin typeface="微软雅黑" panose="020B0503020204020204" charset="-122"/>
                <a:ea typeface="微软雅黑" panose="020B0503020204020204" charset="-122"/>
                <a:cs typeface="微软雅黑" panose="020B0503020204020204" charset="-122"/>
              </a:rPr>
              <a:t>+x+1</a:t>
            </a:r>
            <a:r>
              <a:rPr lang="zh-CN" altLang="en-US" sz="2400" dirty="0" smtClean="0">
                <a:latin typeface="微软雅黑" panose="020B0503020204020204" charset="-122"/>
                <a:ea typeface="微软雅黑" panose="020B0503020204020204" charset="-122"/>
                <a:cs typeface="微软雅黑" panose="020B0503020204020204" charset="-122"/>
              </a:rPr>
              <a:t>，请为位串</a:t>
            </a:r>
            <a:r>
              <a:rPr lang="en-US" altLang="zh-CN" sz="2400" dirty="0" smtClean="0">
                <a:latin typeface="微软雅黑" panose="020B0503020204020204" charset="-122"/>
                <a:ea typeface="微软雅黑" panose="020B0503020204020204" charset="-122"/>
                <a:cs typeface="微软雅黑" panose="020B0503020204020204" charset="-122"/>
              </a:rPr>
              <a:t>10111001</a:t>
            </a:r>
            <a:r>
              <a:rPr lang="zh-CN" altLang="en-US" sz="2400" dirty="0" smtClean="0">
                <a:latin typeface="微软雅黑" panose="020B0503020204020204" charset="-122"/>
                <a:ea typeface="微软雅黑" panose="020B0503020204020204" charset="-122"/>
                <a:cs typeface="微软雅黑" panose="020B0503020204020204" charset="-122"/>
              </a:rPr>
              <a:t>进行</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197125" y="2224915"/>
            <a:ext cx="11690075" cy="2308324"/>
          </a:xfrm>
          <a:prstGeom prst="rect">
            <a:avLst/>
          </a:prstGeom>
        </p:spPr>
        <p:txBody>
          <a:bodyPr wrap="square">
            <a:spAutoFit/>
          </a:bodyPr>
          <a:lstStyle/>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第一步：写出多项式对应的位</a:t>
            </a:r>
            <a:r>
              <a:rPr lang="zh-CN" altLang="en-US" sz="2400" b="1" dirty="0" smtClean="0">
                <a:latin typeface="微软雅黑" panose="020B0503020204020204" charset="-122"/>
                <a:ea typeface="微软雅黑" panose="020B0503020204020204" charset="-122"/>
                <a:cs typeface="微软雅黑" panose="020B0503020204020204" charset="-122"/>
              </a:rPr>
              <a:t>串：</a:t>
            </a:r>
            <a:r>
              <a:rPr lang="en-US" altLang="zh-CN" sz="2400" b="1" dirty="0" smtClean="0">
                <a:latin typeface="微软雅黑" panose="020B0503020204020204" charset="-122"/>
                <a:ea typeface="微软雅黑" panose="020B0503020204020204" charset="-122"/>
                <a:cs typeface="微软雅黑" panose="020B0503020204020204" charset="-122"/>
              </a:rPr>
              <a:t>10011</a:t>
            </a: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第二步</a:t>
            </a:r>
            <a:r>
              <a:rPr lang="zh-CN" altLang="en-US" sz="2400" b="1" dirty="0" smtClean="0">
                <a:latin typeface="微软雅黑" panose="020B0503020204020204" charset="-122"/>
                <a:ea typeface="微软雅黑" panose="020B0503020204020204" charset="-122"/>
                <a:cs typeface="微软雅黑" panose="020B0503020204020204" charset="-122"/>
              </a:rPr>
              <a:t>：在</a:t>
            </a:r>
            <a:r>
              <a:rPr lang="zh-CN" altLang="en-US" sz="2400" b="1" dirty="0">
                <a:latin typeface="微软雅黑" panose="020B0503020204020204" charset="-122"/>
                <a:ea typeface="微软雅黑" panose="020B0503020204020204" charset="-122"/>
                <a:cs typeface="微软雅黑" panose="020B0503020204020204" charset="-122"/>
              </a:rPr>
              <a:t>待编码位串后面添加</a:t>
            </a:r>
            <a:r>
              <a:rPr lang="en-US" altLang="zh-CN" sz="2400" b="1" dirty="0" smtClean="0">
                <a:latin typeface="微软雅黑" panose="020B0503020204020204" charset="-122"/>
                <a:ea typeface="微软雅黑" panose="020B0503020204020204" charset="-122"/>
                <a:cs typeface="微软雅黑" panose="020B0503020204020204" charset="-122"/>
              </a:rPr>
              <a:t>0</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第三步：</a:t>
            </a:r>
            <a:r>
              <a:rPr lang="zh-CN" altLang="de-DE" sz="2400" b="1" dirty="0" smtClean="0">
                <a:latin typeface="微软雅黑" panose="020B0503020204020204" charset="-122"/>
                <a:ea typeface="微软雅黑" panose="020B0503020204020204" charset="-122"/>
                <a:cs typeface="微软雅黑" panose="020B0503020204020204" charset="-122"/>
              </a:rPr>
              <a:t>用新</a:t>
            </a:r>
            <a:r>
              <a:rPr lang="zh-CN" altLang="de-DE" sz="2400" b="1" dirty="0">
                <a:latin typeface="微软雅黑" panose="020B0503020204020204" charset="-122"/>
                <a:ea typeface="微软雅黑" panose="020B0503020204020204" charset="-122"/>
                <a:cs typeface="微软雅黑" panose="020B0503020204020204" charset="-122"/>
              </a:rPr>
              <a:t>的待编码位</a:t>
            </a:r>
            <a:r>
              <a:rPr lang="zh-CN" altLang="de-DE" sz="2400" b="1" dirty="0" smtClean="0">
                <a:latin typeface="微软雅黑" panose="020B0503020204020204" charset="-122"/>
                <a:ea typeface="微软雅黑" panose="020B0503020204020204" charset="-122"/>
                <a:cs typeface="微软雅黑" panose="020B0503020204020204" charset="-122"/>
              </a:rPr>
              <a:t>串除以</a:t>
            </a:r>
            <a:r>
              <a:rPr lang="zh-CN" altLang="de-DE" sz="2400" b="1" dirty="0">
                <a:latin typeface="微软雅黑" panose="020B0503020204020204" charset="-122"/>
                <a:ea typeface="微软雅黑" panose="020B0503020204020204" charset="-122"/>
                <a:cs typeface="微软雅黑" panose="020B0503020204020204" charset="-122"/>
              </a:rPr>
              <a:t>多项式对应</a:t>
            </a:r>
            <a:r>
              <a:rPr lang="zh-CN" altLang="de-DE" sz="2400" b="1" dirty="0" smtClean="0">
                <a:latin typeface="微软雅黑" panose="020B0503020204020204" charset="-122"/>
                <a:ea typeface="微软雅黑" panose="020B0503020204020204" charset="-122"/>
                <a:cs typeface="微软雅黑" panose="020B0503020204020204" charset="-122"/>
              </a:rPr>
              <a:t>的</a:t>
            </a:r>
            <a:r>
              <a:rPr lang="zh-CN" altLang="en-US" sz="2400" b="1" dirty="0" smtClean="0">
                <a:latin typeface="微软雅黑" panose="020B0503020204020204" charset="-122"/>
                <a:ea typeface="微软雅黑" panose="020B0503020204020204" charset="-122"/>
                <a:cs typeface="微软雅黑" panose="020B0503020204020204" charset="-122"/>
              </a:rPr>
              <a:t>位</a:t>
            </a:r>
            <a:r>
              <a:rPr lang="zh-CN" altLang="de-DE" sz="2400" b="1" dirty="0" smtClean="0">
                <a:latin typeface="微软雅黑" panose="020B0503020204020204" charset="-122"/>
                <a:ea typeface="微软雅黑" panose="020B0503020204020204" charset="-122"/>
                <a:cs typeface="微软雅黑" panose="020B0503020204020204" charset="-122"/>
              </a:rPr>
              <a:t>串。</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de-DE" sz="2400" b="1" dirty="0">
                <a:latin typeface="微软雅黑" panose="020B0503020204020204" charset="-122"/>
                <a:ea typeface="微软雅黑" panose="020B0503020204020204" charset="-122"/>
                <a:cs typeface="微软雅黑" panose="020B0503020204020204" charset="-122"/>
              </a:rPr>
              <a:t>第四步：求得的</a:t>
            </a:r>
            <a:r>
              <a:rPr lang="zh-CN" altLang="de-DE" sz="2400" b="1" dirty="0" smtClean="0">
                <a:latin typeface="微软雅黑" panose="020B0503020204020204" charset="-122"/>
                <a:ea typeface="微软雅黑" panose="020B0503020204020204" charset="-122"/>
                <a:cs typeface="微软雅黑" panose="020B0503020204020204" charset="-122"/>
              </a:rPr>
              <a:t>余数添加</a:t>
            </a:r>
            <a:r>
              <a:rPr lang="zh-CN" altLang="de-DE" sz="2400" b="1" dirty="0">
                <a:latin typeface="微软雅黑" panose="020B0503020204020204" charset="-122"/>
                <a:ea typeface="微软雅黑" panose="020B0503020204020204" charset="-122"/>
                <a:cs typeface="微软雅黑" panose="020B0503020204020204" charset="-122"/>
              </a:rPr>
              <a:t>在待编码位串后，即为</a:t>
            </a:r>
            <a:r>
              <a:rPr lang="de-DE" altLang="zh-CN" sz="2400" b="1" dirty="0">
                <a:latin typeface="微软雅黑" panose="020B0503020204020204" charset="-122"/>
                <a:ea typeface="微软雅黑" panose="020B0503020204020204" charset="-122"/>
                <a:cs typeface="微软雅黑" panose="020B0503020204020204" charset="-122"/>
              </a:rPr>
              <a:t>CRC</a:t>
            </a:r>
            <a:r>
              <a:rPr lang="zh-CN" altLang="de-DE" sz="2400" b="1" dirty="0">
                <a:latin typeface="微软雅黑" panose="020B0503020204020204" charset="-122"/>
                <a:ea typeface="微软雅黑" panose="020B0503020204020204" charset="-122"/>
                <a:cs typeface="微软雅黑" panose="020B0503020204020204" charset="-122"/>
              </a:rPr>
              <a:t>编码后的码</a:t>
            </a:r>
            <a:r>
              <a:rPr lang="zh-CN" altLang="de-DE" sz="2400" b="1" dirty="0" smtClean="0">
                <a:latin typeface="微软雅黑" panose="020B0503020204020204" charset="-122"/>
                <a:ea typeface="微软雅黑" panose="020B0503020204020204" charset="-122"/>
                <a:cs typeface="微软雅黑" panose="020B0503020204020204" charset="-122"/>
              </a:rPr>
              <a:t>。</a:t>
            </a:r>
            <a:endParaRPr lang="zh-CN" altLang="de-DE" sz="2400" b="1"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402305" y="4533239"/>
            <a:ext cx="6096000" cy="1689052"/>
          </a:xfrm>
          <a:prstGeom prst="rect">
            <a:avLst/>
          </a:prstGeom>
        </p:spPr>
        <p:txBody>
          <a:bodyPr>
            <a:spAutoFit/>
          </a:bodyPr>
          <a:lstStyle/>
          <a:p>
            <a:pP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待</a:t>
            </a:r>
            <a:r>
              <a:rPr lang="zh-CN" altLang="en-US" sz="2400" dirty="0" smtClean="0">
                <a:latin typeface="微软雅黑" panose="020B0503020204020204" charset="-122"/>
                <a:ea typeface="微软雅黑" panose="020B0503020204020204" charset="-122"/>
                <a:cs typeface="微软雅黑" panose="020B0503020204020204" charset="-122"/>
              </a:rPr>
              <a:t>编码位串：</a:t>
            </a:r>
            <a:r>
              <a:rPr lang="en-US" altLang="zh-CN" sz="2400" dirty="0" smtClean="0">
                <a:latin typeface="微软雅黑" panose="020B0503020204020204" charset="-122"/>
                <a:ea typeface="微软雅黑" panose="020B0503020204020204" charset="-122"/>
                <a:cs typeface="微软雅黑" panose="020B0503020204020204" charset="-122"/>
              </a:rPr>
              <a:t>10111001</a:t>
            </a: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余数：</a:t>
            </a:r>
            <a:r>
              <a:rPr lang="en-US" altLang="zh-CN" sz="2400" dirty="0" smtClean="0">
                <a:latin typeface="微软雅黑" panose="020B0503020204020204" charset="-122"/>
                <a:ea typeface="微软雅黑" panose="020B0503020204020204" charset="-122"/>
                <a:cs typeface="微软雅黑" panose="020B0503020204020204" charset="-122"/>
              </a:rPr>
              <a:t>1001</a:t>
            </a:r>
            <a:r>
              <a:rPr lang="zh-CN" altLang="en-US" sz="2400" dirty="0" smtClean="0">
                <a:latin typeface="微软雅黑" panose="020B0503020204020204" charset="-122"/>
                <a:ea typeface="微软雅黑" panose="020B0503020204020204" charset="-122"/>
                <a:cs typeface="微软雅黑" panose="020B0503020204020204" charset="-122"/>
                <a:sym typeface="+mn-ea"/>
              </a:rPr>
              <a:t>             </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sym typeface="+mn-ea"/>
              </a:rPr>
              <a:t>CRC</a:t>
            </a:r>
            <a:r>
              <a:rPr lang="zh-CN" altLang="en-US" sz="2400" dirty="0" smtClean="0">
                <a:latin typeface="微软雅黑" panose="020B0503020204020204" charset="-122"/>
                <a:ea typeface="微软雅黑" panose="020B0503020204020204" charset="-122"/>
                <a:cs typeface="微软雅黑" panose="020B0503020204020204" charset="-122"/>
                <a:sym typeface="+mn-ea"/>
              </a:rPr>
              <a:t>码： </a:t>
            </a:r>
            <a:r>
              <a:rPr lang="en-US" altLang="zh-CN" sz="2400" dirty="0">
                <a:latin typeface="微软雅黑" panose="020B0503020204020204" charset="-122"/>
                <a:ea typeface="微软雅黑" panose="020B0503020204020204" charset="-122"/>
                <a:cs typeface="微软雅黑" panose="020B0503020204020204" charset="-122"/>
              </a:rPr>
              <a:t>10111001</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1001</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82895637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975721" y="1656124"/>
            <a:ext cx="10518259" cy="2862322"/>
          </a:xfrm>
          <a:prstGeom prst="rect">
            <a:avLst/>
          </a:prstGeom>
          <a:noFill/>
          <a:ln>
            <a:solidFill>
              <a:schemeClr val="tx1"/>
            </a:solidFill>
          </a:ln>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方法总结：用编码多项式</a:t>
            </a:r>
            <a:r>
              <a:rPr lang="en-US" altLang="zh-CN" sz="2400" dirty="0">
                <a:latin typeface="微软雅黑" panose="020B0503020204020204" charset="-122"/>
                <a:ea typeface="微软雅黑" panose="020B0503020204020204" charset="-122"/>
                <a:cs typeface="微软雅黑" panose="020B0503020204020204" charset="-122"/>
              </a:rPr>
              <a:t>G(x</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，对位串进行</a:t>
            </a:r>
            <a:r>
              <a:rPr lang="en-US" altLang="zh-CN" sz="2400" dirty="0" smtClean="0">
                <a:latin typeface="微软雅黑" panose="020B0503020204020204" charset="-122"/>
                <a:ea typeface="微软雅黑" panose="020B0503020204020204" charset="-122"/>
                <a:cs typeface="微软雅黑" panose="020B0503020204020204" charset="-122"/>
              </a:rPr>
              <a:t>CRC</a:t>
            </a:r>
            <a:r>
              <a:rPr lang="zh-CN" altLang="en-US" sz="2400" dirty="0" smtClean="0">
                <a:latin typeface="微软雅黑" panose="020B0503020204020204" charset="-122"/>
                <a:ea typeface="微软雅黑" panose="020B0503020204020204" charset="-122"/>
                <a:cs typeface="微软雅黑" panose="020B0503020204020204" charset="-122"/>
              </a:rPr>
              <a:t>编码。</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第一步：写出多项式对应</a:t>
            </a:r>
            <a:r>
              <a:rPr lang="zh-CN" altLang="en-US" sz="2400" dirty="0" smtClean="0">
                <a:latin typeface="微软雅黑" panose="020B0503020204020204" charset="-122"/>
                <a:ea typeface="微软雅黑" panose="020B0503020204020204" charset="-122"/>
                <a:cs typeface="微软雅黑" panose="020B0503020204020204" charset="-122"/>
              </a:rPr>
              <a:t>的位串，并确定有</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r</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位</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第二步</a:t>
            </a:r>
            <a:r>
              <a:rPr lang="zh-CN" altLang="en-US" sz="2400" dirty="0" smtClean="0">
                <a:latin typeface="微软雅黑" panose="020B0503020204020204" charset="-122"/>
                <a:ea typeface="微软雅黑" panose="020B0503020204020204" charset="-122"/>
                <a:cs typeface="微软雅黑" panose="020B0503020204020204" charset="-122"/>
              </a:rPr>
              <a:t>：在</a:t>
            </a:r>
            <a:r>
              <a:rPr lang="zh-CN" altLang="en-US" sz="2400" dirty="0">
                <a:latin typeface="微软雅黑" panose="020B0503020204020204" charset="-122"/>
                <a:ea typeface="微软雅黑" panose="020B0503020204020204" charset="-122"/>
                <a:cs typeface="微软雅黑" panose="020B0503020204020204" charset="-122"/>
              </a:rPr>
              <a:t>待编码位串后面添加</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的的个数：</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添加</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r-1</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个</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第三</a:t>
            </a:r>
            <a:r>
              <a:rPr lang="zh-CN" altLang="en-US" sz="2400" dirty="0">
                <a:latin typeface="微软雅黑" panose="020B0503020204020204" charset="-122"/>
                <a:ea typeface="微软雅黑" panose="020B0503020204020204" charset="-122"/>
                <a:cs typeface="微软雅黑" panose="020B0503020204020204" charset="-122"/>
              </a:rPr>
              <a:t>步：</a:t>
            </a:r>
            <a:r>
              <a:rPr lang="zh-CN" altLang="en-US" sz="2400" dirty="0" smtClean="0">
                <a:latin typeface="微软雅黑" panose="020B0503020204020204" charset="-122"/>
                <a:ea typeface="微软雅黑" panose="020B0503020204020204" charset="-122"/>
                <a:cs typeface="微软雅黑" panose="020B0503020204020204" charset="-122"/>
              </a:rPr>
              <a:t>用新待</a:t>
            </a:r>
            <a:r>
              <a:rPr lang="zh-CN" altLang="en-US" sz="2400" dirty="0">
                <a:latin typeface="微软雅黑" panose="020B0503020204020204" charset="-122"/>
                <a:ea typeface="微软雅黑" panose="020B0503020204020204" charset="-122"/>
                <a:cs typeface="微软雅黑" panose="020B0503020204020204" charset="-122"/>
              </a:rPr>
              <a:t>编码位</a:t>
            </a:r>
            <a:r>
              <a:rPr lang="zh-CN" altLang="en-US" sz="2400" dirty="0" smtClean="0">
                <a:latin typeface="微软雅黑" panose="020B0503020204020204" charset="-122"/>
                <a:ea typeface="微软雅黑" panose="020B0503020204020204" charset="-122"/>
                <a:cs typeface="微软雅黑" panose="020B0503020204020204" charset="-122"/>
              </a:rPr>
              <a:t>串</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除以</a:t>
            </a:r>
            <a:r>
              <a:rPr lang="zh-CN" altLang="en-US" sz="2400" dirty="0">
                <a:latin typeface="微软雅黑" panose="020B0503020204020204" charset="-122"/>
                <a:ea typeface="微软雅黑" panose="020B0503020204020204" charset="-122"/>
                <a:cs typeface="微软雅黑" panose="020B0503020204020204" charset="-122"/>
              </a:rPr>
              <a:t>多项式对应</a:t>
            </a:r>
            <a:r>
              <a:rPr lang="zh-CN" altLang="en-US" sz="2400" dirty="0" smtClean="0">
                <a:latin typeface="微软雅黑" panose="020B0503020204020204" charset="-122"/>
                <a:ea typeface="微软雅黑" panose="020B0503020204020204" charset="-122"/>
                <a:cs typeface="微软雅黑" panose="020B0503020204020204" charset="-122"/>
              </a:rPr>
              <a:t>的位串。</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第四步：求得的</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余数</a:t>
            </a:r>
            <a:r>
              <a:rPr lang="zh-CN" altLang="en-US" sz="2400" dirty="0" smtClean="0">
                <a:latin typeface="微软雅黑" panose="020B0503020204020204" charset="-122"/>
                <a:ea typeface="微软雅黑" panose="020B0503020204020204" charset="-122"/>
                <a:cs typeface="微软雅黑" panose="020B0503020204020204" charset="-122"/>
              </a:rPr>
              <a:t>添加</a:t>
            </a:r>
            <a:r>
              <a:rPr lang="zh-CN" altLang="en-US" sz="2400" dirty="0">
                <a:latin typeface="微软雅黑" panose="020B0503020204020204" charset="-122"/>
                <a:ea typeface="微软雅黑" panose="020B0503020204020204" charset="-122"/>
                <a:cs typeface="微软雅黑" panose="020B0503020204020204" charset="-122"/>
              </a:rPr>
              <a:t>在</a:t>
            </a:r>
            <a:r>
              <a:rPr lang="zh-CN" altLang="en-US" sz="2400" dirty="0">
                <a:latin typeface="微软雅黑" panose="020B0503020204020204" charset="-122"/>
                <a:ea typeface="微软雅黑" panose="020B0503020204020204" charset="-122"/>
                <a:cs typeface="微软雅黑" panose="020B0503020204020204" charset="-122"/>
                <a:sym typeface="+mn-ea"/>
              </a:rPr>
              <a:t>待编码位串后，即为</a:t>
            </a:r>
            <a:r>
              <a:rPr lang="en-US" altLang="zh-CN" sz="2400" dirty="0" smtClean="0">
                <a:latin typeface="微软雅黑" panose="020B0503020204020204" charset="-122"/>
                <a:ea typeface="微软雅黑" panose="020B0503020204020204" charset="-122"/>
                <a:cs typeface="微软雅黑" panose="020B0503020204020204" charset="-122"/>
                <a:sym typeface="+mn-ea"/>
              </a:rPr>
              <a:t>CRC</a:t>
            </a:r>
            <a:r>
              <a:rPr lang="zh-CN" altLang="en-US" sz="2400" dirty="0" smtClean="0">
                <a:latin typeface="微软雅黑" panose="020B0503020204020204" charset="-122"/>
                <a:ea typeface="微软雅黑" panose="020B0503020204020204" charset="-122"/>
                <a:cs typeface="微软雅黑" panose="020B0503020204020204" charset="-122"/>
                <a:sym typeface="+mn-ea"/>
              </a:rPr>
              <a:t>编码后的码。</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27543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第三步：取反码。</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25" name="表格 24"/>
          <p:cNvGraphicFramePr>
            <a:graphicFrameLocks noGrp="1"/>
          </p:cNvGraphicFramePr>
          <p:nvPr>
            <p:extLst/>
          </p:nvPr>
        </p:nvGraphicFramePr>
        <p:xfrm>
          <a:off x="1062890" y="2492796"/>
          <a:ext cx="10739385" cy="618928"/>
        </p:xfrm>
        <a:graphic>
          <a:graphicData uri="http://schemas.openxmlformats.org/drawingml/2006/table">
            <a:tbl>
              <a:tblPr>
                <a:tableStyleId>{5940675A-B579-460E-94D1-54222C63F5DA}</a:tableStyleId>
              </a:tblPr>
              <a:tblGrid>
                <a:gridCol w="586938"/>
                <a:gridCol w="586938"/>
                <a:gridCol w="586938"/>
                <a:gridCol w="586938"/>
                <a:gridCol w="586938"/>
                <a:gridCol w="253813"/>
                <a:gridCol w="586938"/>
                <a:gridCol w="586938"/>
                <a:gridCol w="586938"/>
                <a:gridCol w="586938"/>
                <a:gridCol w="253813"/>
                <a:gridCol w="586938"/>
                <a:gridCol w="586938"/>
                <a:gridCol w="586938"/>
                <a:gridCol w="586938"/>
                <a:gridCol w="253813"/>
                <a:gridCol w="586938"/>
                <a:gridCol w="586938"/>
                <a:gridCol w="586938"/>
                <a:gridCol w="586938"/>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r>
            </a:tbl>
          </a:graphicData>
        </a:graphic>
      </p:graphicFrame>
      <p:sp>
        <p:nvSpPr>
          <p:cNvPr id="2" name="下箭头 1"/>
          <p:cNvSpPr/>
          <p:nvPr/>
        </p:nvSpPr>
        <p:spPr>
          <a:xfrm>
            <a:off x="5638799" y="3217287"/>
            <a:ext cx="558800" cy="98213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aphicFrame>
        <p:nvGraphicFramePr>
          <p:cNvPr id="16" name="表格 15"/>
          <p:cNvGraphicFramePr>
            <a:graphicFrameLocks noGrp="1"/>
          </p:cNvGraphicFramePr>
          <p:nvPr>
            <p:extLst/>
          </p:nvPr>
        </p:nvGraphicFramePr>
        <p:xfrm>
          <a:off x="1062890" y="4267285"/>
          <a:ext cx="10739385" cy="618928"/>
        </p:xfrm>
        <a:graphic>
          <a:graphicData uri="http://schemas.openxmlformats.org/drawingml/2006/table">
            <a:tbl>
              <a:tblPr>
                <a:tableStyleId>{5940675A-B579-460E-94D1-54222C63F5DA}</a:tableStyleId>
              </a:tblPr>
              <a:tblGrid>
                <a:gridCol w="586938"/>
                <a:gridCol w="586938"/>
                <a:gridCol w="586938"/>
                <a:gridCol w="586938"/>
                <a:gridCol w="586938"/>
                <a:gridCol w="253813"/>
                <a:gridCol w="586938"/>
                <a:gridCol w="586938"/>
                <a:gridCol w="586938"/>
                <a:gridCol w="586938"/>
                <a:gridCol w="253813"/>
                <a:gridCol w="586938"/>
                <a:gridCol w="586938"/>
                <a:gridCol w="586938"/>
                <a:gridCol w="586938"/>
                <a:gridCol w="253813"/>
                <a:gridCol w="586938"/>
                <a:gridCol w="586938"/>
                <a:gridCol w="586938"/>
                <a:gridCol w="586938"/>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smtClean="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smtClean="0">
                          <a:solidFill>
                            <a:schemeClr val="tx1"/>
                          </a:solidFill>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smtClean="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smtClean="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smtClean="0">
                          <a:solidFill>
                            <a:schemeClr val="tx1"/>
                          </a:solidFill>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smtClean="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r>
            </a:tbl>
          </a:graphicData>
        </a:graphic>
      </p:graphicFrame>
      <p:sp>
        <p:nvSpPr>
          <p:cNvPr id="20" name="TextBox 4"/>
          <p:cNvSpPr txBox="1"/>
          <p:nvPr/>
        </p:nvSpPr>
        <p:spPr>
          <a:xfrm>
            <a:off x="6472049" y="3349588"/>
            <a:ext cx="2671951" cy="646331"/>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反码：</a:t>
            </a:r>
            <a:r>
              <a:rPr lang="en-US" altLang="zh-CN" sz="2400" dirty="0" smtClean="0">
                <a:latin typeface="微软雅黑" panose="020B0503020204020204" charset="-122"/>
                <a:ea typeface="微软雅黑" panose="020B0503020204020204" charset="-122"/>
                <a:cs typeface="微软雅黑" panose="020B0503020204020204" charset="-122"/>
              </a:rPr>
              <a:t>0-1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1-0</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1" name="矩形 2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790955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3173332"/>
            <a:ext cx="1106905" cy="830997"/>
          </a:xfrm>
          <a:prstGeom prst="rect">
            <a:avLst/>
          </a:prstGeom>
          <a:noFill/>
        </p:spPr>
        <p:txBody>
          <a:bodyPr wrap="square" rtlCol="0">
            <a:spAutoFit/>
          </a:bodyPr>
          <a:lstStyle/>
          <a:p>
            <a:r>
              <a:rPr lang="zh-CN" altLang="en-US" sz="2400" dirty="0" smtClean="0"/>
              <a:t>第三章   </a:t>
            </a:r>
            <a:endParaRPr lang="en-US" altLang="zh-CN" sz="2400" dirty="0" smtClean="0"/>
          </a:p>
          <a:p>
            <a:r>
              <a:rPr lang="zh-CN" altLang="en-US" sz="2400" dirty="0" smtClean="0"/>
              <a:t>传输层</a:t>
            </a:r>
            <a:endParaRPr lang="zh-CN" altLang="en-US" sz="2400" dirty="0"/>
          </a:p>
        </p:txBody>
      </p:sp>
      <p:sp>
        <p:nvSpPr>
          <p:cNvPr id="9" name="文本框 8"/>
          <p:cNvSpPr txBox="1"/>
          <p:nvPr/>
        </p:nvSpPr>
        <p:spPr>
          <a:xfrm>
            <a:off x="1831757" y="1634208"/>
            <a:ext cx="4763643" cy="3785652"/>
          </a:xfrm>
          <a:prstGeom prst="rect">
            <a:avLst/>
          </a:prstGeom>
          <a:noFill/>
        </p:spPr>
        <p:txBody>
          <a:bodyPr wrap="square" rtlCol="0">
            <a:spAutoFit/>
          </a:bodyPr>
          <a:lstStyle/>
          <a:p>
            <a:pPr>
              <a:lnSpc>
                <a:spcPct val="200000"/>
              </a:lnSpc>
            </a:pPr>
            <a:r>
              <a:rPr lang="zh-CN" altLang="en-US" sz="2400" dirty="0" smtClean="0"/>
              <a:t>第一节 传输层的基本服务</a:t>
            </a:r>
            <a:endParaRPr lang="en-US" altLang="zh-CN" sz="2400" dirty="0" smtClean="0"/>
          </a:p>
          <a:p>
            <a:pPr>
              <a:lnSpc>
                <a:spcPct val="200000"/>
              </a:lnSpc>
            </a:pPr>
            <a:r>
              <a:rPr lang="zh-CN" altLang="en-US" sz="2400" dirty="0" smtClean="0"/>
              <a:t>第二节 传输层的复用与分解</a:t>
            </a:r>
            <a:endParaRPr lang="en-US" altLang="zh-CN" sz="2400" dirty="0" smtClean="0"/>
          </a:p>
          <a:p>
            <a:pPr>
              <a:lnSpc>
                <a:spcPct val="200000"/>
              </a:lnSpc>
            </a:pPr>
            <a:r>
              <a:rPr lang="zh-CN" altLang="en-US" sz="2400" dirty="0" smtClean="0"/>
              <a:t>第三节 停</a:t>
            </a:r>
            <a:r>
              <a:rPr lang="en-US" altLang="zh-CN" sz="2400" dirty="0" smtClean="0"/>
              <a:t>-</a:t>
            </a:r>
            <a:r>
              <a:rPr lang="zh-CN" altLang="en-US" sz="2400" dirty="0" smtClean="0"/>
              <a:t>等协议与滑动窗口协议</a:t>
            </a:r>
            <a:endParaRPr lang="en-US" altLang="zh-CN" sz="2400" dirty="0" smtClean="0"/>
          </a:p>
          <a:p>
            <a:pPr>
              <a:lnSpc>
                <a:spcPct val="200000"/>
              </a:lnSpc>
            </a:pPr>
            <a:r>
              <a:rPr lang="zh-CN" altLang="en-US" sz="2400" dirty="0" smtClean="0">
                <a:solidFill>
                  <a:srgbClr val="FF0000"/>
                </a:solidFill>
              </a:rPr>
              <a:t>第四节 用户数据报协议（</a:t>
            </a:r>
            <a:r>
              <a:rPr lang="en-US" altLang="zh-CN" sz="2400" dirty="0" smtClean="0">
                <a:solidFill>
                  <a:srgbClr val="FF0000"/>
                </a:solidFill>
              </a:rPr>
              <a:t>UDP</a:t>
            </a:r>
            <a:r>
              <a:rPr lang="zh-CN" altLang="en-US" sz="2400" dirty="0" smtClean="0">
                <a:solidFill>
                  <a:srgbClr val="FF0000"/>
                </a:solidFill>
              </a:rPr>
              <a:t>）</a:t>
            </a:r>
            <a:endParaRPr lang="en-US" altLang="zh-CN" sz="2400" dirty="0" smtClean="0">
              <a:solidFill>
                <a:srgbClr val="FF0000"/>
              </a:solidFill>
            </a:endParaRPr>
          </a:p>
          <a:p>
            <a:pPr>
              <a:lnSpc>
                <a:spcPct val="200000"/>
              </a:lnSpc>
            </a:pPr>
            <a:r>
              <a:rPr lang="zh-CN" altLang="en-US" sz="2400" dirty="0" smtClean="0"/>
              <a:t>第五节 传输控制协议（</a:t>
            </a:r>
            <a:r>
              <a:rPr lang="en-US" altLang="zh-CN" sz="2400" dirty="0" smtClean="0"/>
              <a:t>TCP</a:t>
            </a:r>
            <a:r>
              <a:rPr lang="zh-CN" altLang="en-US" sz="2400" dirty="0" smtClean="0"/>
              <a:t>）</a:t>
            </a:r>
            <a:endParaRPr lang="zh-CN" altLang="en-US" sz="2400" dirty="0"/>
          </a:p>
        </p:txBody>
      </p:sp>
      <p:sp>
        <p:nvSpPr>
          <p:cNvPr id="10" name="左大括号 9"/>
          <p:cNvSpPr/>
          <p:nvPr/>
        </p:nvSpPr>
        <p:spPr>
          <a:xfrm>
            <a:off x="1106905" y="205813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左大括号 4"/>
          <p:cNvSpPr/>
          <p:nvPr/>
        </p:nvSpPr>
        <p:spPr>
          <a:xfrm>
            <a:off x="6350860" y="3493854"/>
            <a:ext cx="455930" cy="16716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文本框 5"/>
          <p:cNvSpPr txBox="1"/>
          <p:nvPr/>
        </p:nvSpPr>
        <p:spPr>
          <a:xfrm>
            <a:off x="6806789" y="3300347"/>
            <a:ext cx="5272915" cy="55399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特点：控制容易、无连接、不保持、开销小</a:t>
            </a:r>
            <a:endParaRPr lang="zh-CN" altLang="en-US" sz="2000" dirty="0">
              <a:latin typeface="Microsoft YaHei" charset="-122"/>
              <a:ea typeface="Microsoft YaHei" charset="-122"/>
              <a:cs typeface="Microsoft YaHei" charset="-122"/>
            </a:endParaRPr>
          </a:p>
        </p:txBody>
      </p:sp>
      <p:sp>
        <p:nvSpPr>
          <p:cNvPr id="8" name="文本框 7"/>
          <p:cNvSpPr txBox="1"/>
          <p:nvPr/>
        </p:nvSpPr>
        <p:spPr>
          <a:xfrm>
            <a:off x="6806789" y="4052683"/>
            <a:ext cx="5385211" cy="553998"/>
          </a:xfrm>
          <a:prstGeom prst="rect">
            <a:avLst/>
          </a:prstGeom>
          <a:noFill/>
        </p:spPr>
        <p:txBody>
          <a:bodyPr wrap="square" rtlCol="0">
            <a:spAutoFit/>
          </a:bodyPr>
          <a:lstStyle/>
          <a:p>
            <a:pPr>
              <a:lnSpc>
                <a:spcPct val="150000"/>
              </a:lnSpc>
            </a:pPr>
            <a:r>
              <a:rPr lang="en-US" altLang="zh-CN" sz="2000" dirty="0" smtClean="0">
                <a:latin typeface="Microsoft YaHei" charset="-122"/>
                <a:ea typeface="Microsoft YaHei" charset="-122"/>
                <a:cs typeface="Microsoft YaHei" charset="-122"/>
              </a:rPr>
              <a:t>UDP</a:t>
            </a:r>
            <a:r>
              <a:rPr lang="zh-CN" altLang="en-US" sz="2000" dirty="0" smtClean="0">
                <a:latin typeface="Microsoft YaHei" charset="-122"/>
                <a:ea typeface="Microsoft YaHei" charset="-122"/>
                <a:cs typeface="Microsoft YaHei" charset="-122"/>
              </a:rPr>
              <a:t>首部：</a:t>
            </a:r>
            <a:r>
              <a:rPr kumimoji="1" lang="zh-CN" altLang="en-US" dirty="0">
                <a:latin typeface="Microsoft YaHei" charset="-122"/>
                <a:ea typeface="Microsoft YaHei" charset="-122"/>
                <a:cs typeface="Microsoft YaHei" charset="-122"/>
              </a:rPr>
              <a:t>源端</a:t>
            </a:r>
            <a:r>
              <a:rPr kumimoji="1" lang="zh-CN" altLang="en-US" dirty="0" smtClean="0">
                <a:latin typeface="Microsoft YaHei" charset="-122"/>
                <a:ea typeface="Microsoft YaHei" charset="-122"/>
                <a:cs typeface="Microsoft YaHei" charset="-122"/>
              </a:rPr>
              <a:t>口号、目的</a:t>
            </a:r>
            <a:r>
              <a:rPr kumimoji="1" lang="zh-CN" altLang="en-US" dirty="0">
                <a:latin typeface="Microsoft YaHei" charset="-122"/>
                <a:ea typeface="Microsoft YaHei" charset="-122"/>
                <a:cs typeface="Microsoft YaHei" charset="-122"/>
              </a:rPr>
              <a:t>端口号、长度、校验</a:t>
            </a:r>
            <a:r>
              <a:rPr kumimoji="1" lang="zh-CN" altLang="en-US" dirty="0" smtClean="0">
                <a:latin typeface="Microsoft YaHei" charset="-122"/>
                <a:ea typeface="Microsoft YaHei" charset="-122"/>
                <a:cs typeface="Microsoft YaHei" charset="-122"/>
              </a:rPr>
              <a:t>和</a:t>
            </a:r>
            <a:endParaRPr kumimoji="1" lang="en-US" altLang="zh-CN" dirty="0">
              <a:latin typeface="Microsoft YaHei" charset="-122"/>
              <a:ea typeface="Microsoft YaHei" charset="-122"/>
              <a:cs typeface="Microsoft YaHei" charset="-122"/>
            </a:endParaRPr>
          </a:p>
        </p:txBody>
      </p:sp>
      <p:sp>
        <p:nvSpPr>
          <p:cNvPr id="11" name="文本框 10"/>
          <p:cNvSpPr txBox="1"/>
          <p:nvPr/>
        </p:nvSpPr>
        <p:spPr>
          <a:xfrm>
            <a:off x="6806789" y="4805019"/>
            <a:ext cx="5385211" cy="188461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校验和计算：</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zh-CN" altLang="en-US" sz="2000" dirty="0" smtClean="0">
                <a:latin typeface="微软雅黑" panose="020B0503020204020204" charset="-122"/>
                <a:ea typeface="微软雅黑" panose="020B0503020204020204" charset="-122"/>
                <a:cs typeface="微软雅黑" panose="020B0503020204020204" charset="-122"/>
              </a:rPr>
              <a:t>第一</a:t>
            </a:r>
            <a:r>
              <a:rPr lang="zh-CN" altLang="en-US" sz="2000" dirty="0">
                <a:latin typeface="微软雅黑" panose="020B0503020204020204" charset="-122"/>
                <a:ea typeface="微软雅黑" panose="020B0503020204020204" charset="-122"/>
                <a:cs typeface="微软雅黑" panose="020B0503020204020204" charset="-122"/>
              </a:rPr>
              <a:t>步：求数值之和。</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       第二</a:t>
            </a:r>
            <a:r>
              <a:rPr lang="zh-CN" altLang="en-US" sz="2000" dirty="0">
                <a:latin typeface="微软雅黑" panose="020B0503020204020204" charset="-122"/>
                <a:ea typeface="微软雅黑" panose="020B0503020204020204" charset="-122"/>
                <a:cs typeface="微软雅黑" panose="020B0503020204020204" charset="-122"/>
              </a:rPr>
              <a:t>步：溢出回卷。</a:t>
            </a:r>
          </a:p>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       第</a:t>
            </a:r>
            <a:r>
              <a:rPr lang="zh-CN" altLang="en-US" sz="2000" dirty="0">
                <a:latin typeface="微软雅黑" panose="020B0503020204020204" charset="-122"/>
                <a:ea typeface="微软雅黑" panose="020B0503020204020204" charset="-122"/>
                <a:cs typeface="微软雅黑" panose="020B0503020204020204" charset="-122"/>
              </a:rPr>
              <a:t>三步：求反码</a:t>
            </a:r>
            <a:r>
              <a:rPr lang="zh-CN" altLang="en-US" sz="2000" dirty="0" smtClean="0">
                <a:latin typeface="微软雅黑" panose="020B0503020204020204" charset="-122"/>
                <a:ea typeface="微软雅黑" panose="020B0503020204020204" charset="-122"/>
                <a:cs typeface="微软雅黑" panose="020B0503020204020204" charset="-122"/>
              </a:rPr>
              <a:t>。</a:t>
            </a:r>
            <a:r>
              <a:rPr kumimoji="1" lang="zh-CN" altLang="en-US" sz="2000" dirty="0" smtClean="0">
                <a:latin typeface="Microsoft YaHei" charset="-122"/>
                <a:ea typeface="Microsoft YaHei" charset="-122"/>
                <a:cs typeface="Microsoft YaHei" charset="-122"/>
              </a:rPr>
              <a:t>      </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9838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1870509" y="1402281"/>
            <a:ext cx="5083810" cy="419100"/>
          </a:xfrm>
          <a:prstGeom prst="rect">
            <a:avLst/>
          </a:prstGeom>
          <a:noFill/>
        </p:spPr>
        <p:txBody>
          <a:bodyPr wrap="square" rtlCol="0">
            <a:spAutoFit/>
          </a:bodyPr>
          <a:lstStyle/>
          <a:p>
            <a:r>
              <a:rPr lang="en-US" altLang="zh-CN" sz="2130" dirty="0"/>
              <a:t> </a:t>
            </a:r>
            <a:r>
              <a:rPr lang="zh-CN" altLang="en-US" sz="2130" dirty="0"/>
              <a:t>计算机网络原理</a:t>
            </a:r>
          </a:p>
        </p:txBody>
      </p:sp>
      <p:graphicFrame>
        <p:nvGraphicFramePr>
          <p:cNvPr id="4" name="表格 3"/>
          <p:cNvGraphicFramePr>
            <a:graphicFrameLocks noGrp="1"/>
          </p:cNvGraphicFramePr>
          <p:nvPr>
            <p:extLst>
              <p:ext uri="{D42A27DB-BD31-4B8C-83A1-F6EECF244321}">
                <p14:modId xmlns:p14="http://schemas.microsoft.com/office/powerpoint/2010/main" val="1400578135"/>
              </p:ext>
            </p:extLst>
          </p:nvPr>
        </p:nvGraphicFramePr>
        <p:xfrm>
          <a:off x="2790284" y="2347742"/>
          <a:ext cx="6732858" cy="2882180"/>
        </p:xfrm>
        <a:graphic>
          <a:graphicData uri="http://schemas.openxmlformats.org/drawingml/2006/table">
            <a:tbl>
              <a:tblPr firstRow="1" bandRow="1">
                <a:tableStyleId>{5940675A-B579-460E-94D1-54222C63F5DA}</a:tableStyleId>
              </a:tblPr>
              <a:tblGrid>
                <a:gridCol w="1815169"/>
                <a:gridCol w="1806498"/>
                <a:gridCol w="3111191"/>
              </a:tblGrid>
              <a:tr h="576436">
                <a:tc>
                  <a:txBody>
                    <a:bodyPr/>
                    <a:lstStyle/>
                    <a:p>
                      <a:pPr algn="ctr"/>
                      <a:r>
                        <a:rPr lang="zh-CN" altLang="en-US" dirty="0" smtClean="0">
                          <a:latin typeface="Microsoft YaHei" charset="-122"/>
                          <a:ea typeface="Microsoft YaHei" charset="-122"/>
                          <a:cs typeface="Microsoft YaHei" charset="-122"/>
                        </a:rPr>
                        <a:t>题型</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题目数量</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分值</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单选题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25</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25</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填空题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10</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10</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简答题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6</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30</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综合题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10</a:t>
                      </a:r>
                      <a:r>
                        <a:rPr lang="zh-CN" altLang="en-US" dirty="0" smtClean="0">
                          <a:latin typeface="Microsoft YaHei" charset="-122"/>
                          <a:ea typeface="Microsoft YaHei" charset="-122"/>
                          <a:cs typeface="Microsoft YaHei" charset="-122"/>
                        </a:rPr>
                        <a:t>分、</a:t>
                      </a:r>
                      <a:r>
                        <a:rPr lang="en-US" altLang="zh-CN" dirty="0" smtClean="0">
                          <a:latin typeface="Microsoft YaHei" charset="-122"/>
                          <a:ea typeface="Microsoft YaHei" charset="-122"/>
                          <a:cs typeface="Microsoft YaHei" charset="-122"/>
                        </a:rPr>
                        <a:t>12</a:t>
                      </a:r>
                      <a:r>
                        <a:rPr lang="zh-CN" altLang="en-US" dirty="0" smtClean="0">
                          <a:latin typeface="Microsoft YaHei" charset="-122"/>
                          <a:ea typeface="Microsoft YaHei" charset="-122"/>
                          <a:cs typeface="Microsoft YaHei" charset="-122"/>
                        </a:rPr>
                        <a:t>分、</a:t>
                      </a:r>
                      <a:r>
                        <a:rPr lang="en-US" altLang="zh-CN" dirty="0" smtClean="0">
                          <a:latin typeface="Microsoft YaHei" charset="-122"/>
                          <a:ea typeface="Microsoft YaHei" charset="-122"/>
                          <a:cs typeface="Microsoft YaHei" charset="-122"/>
                        </a:rPr>
                        <a:t>13</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bl>
          </a:graphicData>
        </a:graphic>
      </p:graphicFrame>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1984496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smtClean="0"/>
              <a:t>第三章   传输层</a:t>
            </a:r>
            <a:endParaRPr lang="zh-CN" altLang="en-US" sz="2400" dirty="0"/>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smtClean="0"/>
              <a:t>第一节 传输层的基本服务</a:t>
            </a:r>
            <a:endParaRPr lang="en-US" altLang="zh-CN" sz="2400" dirty="0" smtClean="0"/>
          </a:p>
          <a:p>
            <a:pPr>
              <a:lnSpc>
                <a:spcPct val="200000"/>
              </a:lnSpc>
            </a:pPr>
            <a:r>
              <a:rPr lang="zh-CN" altLang="en-US" sz="2400" dirty="0" smtClean="0"/>
              <a:t>第二节 传输层的复用与分解</a:t>
            </a:r>
            <a:endParaRPr lang="en-US" altLang="zh-CN" sz="2400" dirty="0" smtClean="0"/>
          </a:p>
          <a:p>
            <a:pPr>
              <a:lnSpc>
                <a:spcPct val="200000"/>
              </a:lnSpc>
            </a:pPr>
            <a:r>
              <a:rPr lang="zh-CN" altLang="en-US" sz="2400" dirty="0" smtClean="0"/>
              <a:t>第三节 停</a:t>
            </a:r>
            <a:r>
              <a:rPr lang="en-US" altLang="zh-CN" sz="2400" dirty="0" smtClean="0"/>
              <a:t>-</a:t>
            </a:r>
            <a:r>
              <a:rPr lang="zh-CN" altLang="en-US" sz="2400" dirty="0" smtClean="0"/>
              <a:t>等协议与滑动窗口协议</a:t>
            </a:r>
            <a:endParaRPr lang="en-US" altLang="zh-CN" sz="2400" dirty="0" smtClean="0"/>
          </a:p>
          <a:p>
            <a:pPr>
              <a:lnSpc>
                <a:spcPct val="200000"/>
              </a:lnSpc>
            </a:pPr>
            <a:r>
              <a:rPr lang="zh-CN" altLang="en-US" sz="2400" dirty="0" smtClean="0"/>
              <a:t>第四节 用户数据报协议（</a:t>
            </a:r>
            <a:r>
              <a:rPr lang="en-US" altLang="zh-CN" sz="2400" dirty="0" smtClean="0"/>
              <a:t>UDP</a:t>
            </a:r>
            <a:r>
              <a:rPr lang="zh-CN" altLang="en-US" sz="2400" dirty="0" smtClean="0"/>
              <a:t>）</a:t>
            </a:r>
            <a:endParaRPr lang="en-US" altLang="zh-CN" sz="2400" dirty="0" smtClean="0"/>
          </a:p>
          <a:p>
            <a:pPr>
              <a:lnSpc>
                <a:spcPct val="200000"/>
              </a:lnSpc>
            </a:pPr>
            <a:r>
              <a:rPr lang="zh-CN" altLang="en-US" sz="2400" dirty="0" smtClean="0">
                <a:solidFill>
                  <a:srgbClr val="FF0000"/>
                </a:solidFill>
              </a:rPr>
              <a:t>第五节 传输控制协议（</a:t>
            </a:r>
            <a:r>
              <a:rPr lang="en-US" altLang="zh-CN" sz="2400" dirty="0" smtClean="0">
                <a:solidFill>
                  <a:srgbClr val="FF0000"/>
                </a:solidFill>
              </a:rPr>
              <a:t>TCP</a:t>
            </a:r>
            <a:r>
              <a:rPr lang="zh-CN" altLang="en-US" sz="2400" dirty="0" smtClean="0">
                <a:solidFill>
                  <a:srgbClr val="FF0000"/>
                </a:solidFill>
              </a:rPr>
              <a:t>）</a:t>
            </a:r>
            <a:endParaRPr lang="zh-CN" altLang="en-US" sz="2400" dirty="0">
              <a:solidFill>
                <a:srgbClr val="FF0000"/>
              </a:solidFill>
            </a:endParaRPr>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299878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a:t>
            </a:r>
            <a:r>
              <a:rPr lang="zh-CN" altLang="en-US" sz="2000" dirty="0" smtClean="0"/>
              <a:t>控制</a:t>
            </a:r>
            <a:endParaRPr lang="en-US" altLang="zh-CN" sz="2000" dirty="0" smtClean="0"/>
          </a:p>
          <a:p>
            <a:pPr>
              <a:lnSpc>
                <a:spcPct val="200000"/>
              </a:lnSpc>
            </a:pPr>
            <a:r>
              <a:rPr lang="zh-CN" altLang="en-US" sz="2000" dirty="0" smtClean="0"/>
              <a:t>协议</a:t>
            </a:r>
            <a:r>
              <a:rPr lang="zh-CN" altLang="en-US" sz="2000" dirty="0"/>
              <a:t>（</a:t>
            </a:r>
            <a:r>
              <a:rPr lang="en-US" altLang="zh-CN" sz="2000" dirty="0"/>
              <a:t>TCP</a:t>
            </a:r>
            <a:r>
              <a:rPr lang="zh-CN" altLang="en-US" sz="2000" dirty="0" smtClean="0"/>
              <a:t>）</a:t>
            </a:r>
            <a:endParaRPr lang="zh-CN" altLang="en-US" sz="2000" dirty="0"/>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smtClean="0">
                <a:solidFill>
                  <a:srgbClr val="FF0000"/>
                </a:solidFill>
              </a:rPr>
              <a:t>TCP</a:t>
            </a:r>
            <a:r>
              <a:rPr lang="zh-CN" altLang="en-US" sz="2400" dirty="0" smtClean="0">
                <a:solidFill>
                  <a:srgbClr val="FF0000"/>
                </a:solidFill>
              </a:rPr>
              <a:t>报文段结构</a:t>
            </a:r>
            <a:endParaRPr lang="en-US" altLang="zh-CN" sz="2400" dirty="0" smtClean="0">
              <a:solidFill>
                <a:srgbClr val="FF0000"/>
              </a:solidFill>
            </a:endParaRPr>
          </a:p>
          <a:p>
            <a:pPr>
              <a:lnSpc>
                <a:spcPct val="150000"/>
              </a:lnSpc>
            </a:pPr>
            <a:endParaRPr lang="en-US" altLang="zh-CN" sz="2400" dirty="0" smtClean="0"/>
          </a:p>
          <a:p>
            <a:pPr>
              <a:lnSpc>
                <a:spcPct val="150000"/>
              </a:lnSpc>
            </a:pPr>
            <a:r>
              <a:rPr lang="en-US" altLang="zh-CN" sz="2400" dirty="0" smtClean="0"/>
              <a:t>TCP</a:t>
            </a:r>
            <a:r>
              <a:rPr lang="zh-CN" altLang="en-US" sz="2400" dirty="0" smtClean="0"/>
              <a:t>连接管理</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可靠数据传输</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流量控制</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拥塞控制</a:t>
            </a:r>
            <a:endParaRPr lang="zh-CN" altLang="en-US" sz="2400" dirty="0"/>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965701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文本框 24"/>
          <p:cNvSpPr txBox="1"/>
          <p:nvPr/>
        </p:nvSpPr>
        <p:spPr>
          <a:xfrm>
            <a:off x="614143" y="944244"/>
            <a:ext cx="10723167" cy="4431983"/>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传输</a:t>
            </a:r>
            <a:r>
              <a:rPr lang="zh-CN" altLang="en-US" sz="2400" dirty="0">
                <a:latin typeface="微软雅黑" panose="020B0503020204020204" charset="-122"/>
                <a:ea typeface="微软雅黑" panose="020B0503020204020204" charset="-122"/>
                <a:cs typeface="微软雅黑" panose="020B0503020204020204" charset="-122"/>
              </a:rPr>
              <a:t>控制</a:t>
            </a:r>
            <a:r>
              <a:rPr lang="zh-CN" altLang="en-US" sz="2400" dirty="0" smtClean="0">
                <a:latin typeface="微软雅黑" panose="020B0503020204020204" charset="-122"/>
                <a:ea typeface="微软雅黑" panose="020B0503020204020204" charset="-122"/>
                <a:cs typeface="微软雅黑" panose="020B0503020204020204" charset="-122"/>
              </a:rPr>
              <a:t>协议</a:t>
            </a:r>
            <a:r>
              <a:rPr lang="en-US" altLang="zh-CN" sz="2400" dirty="0" smtClean="0">
                <a:latin typeface="微软雅黑" panose="020B0503020204020204" charset="-122"/>
                <a:ea typeface="微软雅黑" panose="020B0503020204020204" charset="-122"/>
                <a:cs typeface="微软雅黑" panose="020B0503020204020204" charset="-122"/>
              </a:rPr>
              <a:t>(</a:t>
            </a:r>
            <a:r>
              <a:rPr lang="en-US" altLang="zh-CN" sz="2400" dirty="0"/>
              <a:t>Transmission Control Protocol </a:t>
            </a:r>
            <a:r>
              <a:rPr lang="en-US" altLang="zh-CN" sz="2400" dirty="0" smtClean="0"/>
              <a:t>,</a:t>
            </a:r>
            <a:r>
              <a:rPr lang="en-US" altLang="zh-CN" sz="2400" dirty="0" smtClean="0">
                <a:latin typeface="微软雅黑" panose="020B0503020204020204" charset="-122"/>
                <a:ea typeface="微软雅黑" panose="020B0503020204020204" charset="-122"/>
                <a:cs typeface="微软雅黑" panose="020B0503020204020204" charset="-122"/>
              </a:rPr>
              <a:t>TCP)</a:t>
            </a:r>
            <a:r>
              <a:rPr lang="zh-CN" altLang="en-US" sz="2400" dirty="0" smtClean="0">
                <a:latin typeface="微软雅黑" panose="020B0503020204020204" charset="-122"/>
                <a:ea typeface="微软雅黑" panose="020B0503020204020204" charset="-122"/>
                <a:cs typeface="微软雅黑" panose="020B0503020204020204" charset="-122"/>
              </a:rPr>
              <a:t>：传输</a:t>
            </a:r>
            <a:r>
              <a:rPr lang="zh-CN" altLang="en-US" sz="2400" dirty="0">
                <a:latin typeface="微软雅黑" panose="020B0503020204020204" charset="-122"/>
                <a:ea typeface="微软雅黑" panose="020B0503020204020204" charset="-122"/>
                <a:cs typeface="微软雅黑" panose="020B0503020204020204" charset="-122"/>
              </a:rPr>
              <a:t>层协议。提供面向连接、可靠、有序、字</a:t>
            </a:r>
            <a:r>
              <a:rPr lang="zh-CN" altLang="en-US" sz="2400" dirty="0" smtClean="0">
                <a:latin typeface="微软雅黑" panose="020B0503020204020204" charset="-122"/>
                <a:ea typeface="微软雅黑" panose="020B0503020204020204" charset="-122"/>
                <a:cs typeface="微软雅黑" panose="020B0503020204020204" charset="-122"/>
              </a:rPr>
              <a:t>节流 传输</a:t>
            </a:r>
            <a:r>
              <a:rPr lang="zh-CN" altLang="en-US" sz="2400" dirty="0">
                <a:latin typeface="微软雅黑" panose="020B0503020204020204" charset="-122"/>
                <a:ea typeface="微软雅黑" panose="020B0503020204020204" charset="-122"/>
                <a:cs typeface="微软雅黑" panose="020B0503020204020204" charset="-122"/>
              </a:rPr>
              <a:t>服务</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第一、应用</a:t>
            </a:r>
            <a:r>
              <a:rPr lang="zh-CN" altLang="en-US" sz="2400" dirty="0" smtClean="0">
                <a:latin typeface="微软雅黑" panose="020B0503020204020204" charset="-122"/>
                <a:ea typeface="微软雅黑" panose="020B0503020204020204" charset="-122"/>
                <a:cs typeface="微软雅黑" panose="020B0503020204020204" charset="-122"/>
              </a:rPr>
              <a:t>进程</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先</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建立连接</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第二</a:t>
            </a:r>
            <a:r>
              <a:rPr lang="zh-CN" altLang="en-US" sz="2400" dirty="0">
                <a:latin typeface="微软雅黑" panose="020B0503020204020204" charset="-122"/>
                <a:ea typeface="微软雅黑" panose="020B0503020204020204" charset="-122"/>
                <a:cs typeface="微软雅黑" panose="020B0503020204020204" charset="-122"/>
              </a:rPr>
              <a:t>、每一条</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连接只有</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两个</a:t>
            </a:r>
            <a:r>
              <a:rPr lang="zh-CN" altLang="en-US" sz="2400" dirty="0">
                <a:latin typeface="微软雅黑" panose="020B0503020204020204" charset="-122"/>
                <a:ea typeface="微软雅黑" panose="020B0503020204020204" charset="-122"/>
                <a:cs typeface="微软雅黑" panose="020B0503020204020204" charset="-122"/>
              </a:rPr>
              <a:t>端点。</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第三、</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可靠</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交付</a:t>
            </a:r>
            <a:r>
              <a:rPr lang="zh-CN" altLang="en-US" sz="2400" dirty="0" smtClean="0">
                <a:latin typeface="微软雅黑" panose="020B0503020204020204" charset="-122"/>
                <a:ea typeface="微软雅黑" panose="020B0503020204020204" charset="-122"/>
                <a:cs typeface="微软雅黑" panose="020B0503020204020204" charset="-122"/>
              </a:rPr>
              <a:t>：无</a:t>
            </a:r>
            <a:r>
              <a:rPr lang="zh-CN" altLang="en-US" sz="2400" dirty="0">
                <a:latin typeface="微软雅黑" panose="020B0503020204020204" charset="-122"/>
                <a:ea typeface="微软雅黑" panose="020B0503020204020204" charset="-122"/>
                <a:cs typeface="微软雅黑" panose="020B0503020204020204" charset="-122"/>
              </a:rPr>
              <a:t>差错，不丢失，不</a:t>
            </a:r>
            <a:r>
              <a:rPr lang="zh-CN" altLang="en-US" sz="2400" dirty="0" smtClean="0">
                <a:latin typeface="微软雅黑" panose="020B0503020204020204" charset="-122"/>
                <a:ea typeface="微软雅黑" panose="020B0503020204020204" charset="-122"/>
                <a:cs typeface="微软雅黑" panose="020B0503020204020204" charset="-122"/>
              </a:rPr>
              <a:t>重复，按</a:t>
            </a:r>
            <a:r>
              <a:rPr lang="zh-CN" altLang="en-US" sz="2400" dirty="0">
                <a:latin typeface="微软雅黑" panose="020B0503020204020204" charset="-122"/>
                <a:ea typeface="微软雅黑" panose="020B0503020204020204" charset="-122"/>
                <a:cs typeface="微软雅黑" panose="020B0503020204020204" charset="-122"/>
              </a:rPr>
              <a:t>序到达</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第四、</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全双工</a:t>
            </a:r>
            <a:r>
              <a:rPr lang="zh-CN" altLang="en-US" sz="2400" dirty="0">
                <a:latin typeface="微软雅黑" panose="020B0503020204020204" charset="-122"/>
                <a:ea typeface="微软雅黑" panose="020B0503020204020204" charset="-122"/>
                <a:cs typeface="微软雅黑" panose="020B0503020204020204" charset="-122"/>
              </a:rPr>
              <a:t>通信。</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第五、面向</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字节流</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        流</a:t>
            </a:r>
            <a:r>
              <a:rPr lang="zh-CN" altLang="en-US" sz="2000" dirty="0">
                <a:latin typeface="微软雅黑" panose="020B0503020204020204" charset="-122"/>
                <a:ea typeface="微软雅黑" panose="020B0503020204020204" charset="-122"/>
                <a:cs typeface="微软雅黑" panose="020B0503020204020204" charset="-122"/>
              </a:rPr>
              <a:t>：字节序列。应用程序和</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的交互是一个个数据块</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把他们看做是无结构字节流。</a:t>
            </a:r>
          </a:p>
        </p:txBody>
      </p:sp>
      <p:sp>
        <p:nvSpPr>
          <p:cNvPr id="3" name="矩形 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517041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2094998152"/>
              </p:ext>
            </p:extLst>
          </p:nvPr>
        </p:nvGraphicFramePr>
        <p:xfrm>
          <a:off x="1915825" y="1564208"/>
          <a:ext cx="7881620" cy="3749040"/>
        </p:xfrm>
        <a:graphic>
          <a:graphicData uri="http://schemas.openxmlformats.org/drawingml/2006/table">
            <a:tbl>
              <a:tblPr firstRow="1" bandRow="1">
                <a:tableStyleId>{5940675A-B579-460E-94D1-54222C63F5DA}</a:tableStyleId>
              </a:tblPr>
              <a:tblGrid>
                <a:gridCol w="960755"/>
                <a:gridCol w="1458595"/>
                <a:gridCol w="294640"/>
                <a:gridCol w="208280"/>
                <a:gridCol w="245745"/>
                <a:gridCol w="223520"/>
                <a:gridCol w="294640"/>
                <a:gridCol w="267970"/>
                <a:gridCol w="2172970"/>
                <a:gridCol w="1754505"/>
              </a:tblGrid>
              <a:tr h="396240">
                <a:tc gridSpan="8">
                  <a:txBody>
                    <a:bodyPr/>
                    <a:lstStyle/>
                    <a:p>
                      <a:pPr algn="ctr">
                        <a:buNone/>
                      </a:pPr>
                      <a:r>
                        <a:rPr lang="zh-CN" altLang="en-US" sz="2000"/>
                        <a:t>源端口号</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目的端口号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r>
              <a:tr h="381000">
                <a:tc gridSpan="10">
                  <a:txBody>
                    <a:bodyPr/>
                    <a:lstStyle/>
                    <a:p>
                      <a:pPr algn="ctr">
                        <a:buNone/>
                      </a:pPr>
                      <a:r>
                        <a:rPr lang="zh-CN" altLang="en-US" sz="2000" dirty="0"/>
                        <a:t>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396240">
                <a:tc gridSpan="10">
                  <a:txBody>
                    <a:bodyPr/>
                    <a:lstStyle/>
                    <a:p>
                      <a:pPr algn="ctr">
                        <a:buNone/>
                      </a:pPr>
                      <a:r>
                        <a:rPr lang="zh-CN" altLang="en-US" sz="2000" dirty="0"/>
                        <a:t>确认序号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381000">
                <a:tc>
                  <a:txBody>
                    <a:bodyPr/>
                    <a:lstStyle/>
                    <a:p>
                      <a:pPr algn="ctr">
                        <a:buNone/>
                      </a:pPr>
                      <a:r>
                        <a:rPr lang="zh-CN" altLang="en-US" sz="2000" dirty="0">
                          <a:sym typeface="+mn-ea"/>
                        </a:rPr>
                        <a:t>首部长度</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zh-CN" altLang="en-US" sz="2000">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en-US" altLang="zh-CN" sz="2000" dirty="0"/>
                        <a:t>URG</a:t>
                      </a:r>
                      <a:endParaRPr lang="en-US" altLang="zh-CN" sz="2000" b="1" dirty="0">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ACK</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PSH</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RST</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SYN</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F</a:t>
                      </a:r>
                    </a:p>
                    <a:p>
                      <a:pPr algn="ctr">
                        <a:buNone/>
                      </a:pPr>
                      <a:r>
                        <a:rPr lang="en-US" altLang="zh-CN" sz="2000"/>
                        <a:t>IN</a:t>
                      </a:r>
                      <a:endParaRPr lang="en-US" altLang="zh-CN" sz="2000" b="1">
                        <a:solidFill>
                          <a:schemeClr val="tx1"/>
                        </a:solidFill>
                        <a:latin typeface="微软雅黑" panose="020B0503020204020204" charset="-122"/>
                        <a:ea typeface="微软雅黑" panose="020B0503020204020204" charset="-122"/>
                      </a:endParaRPr>
                    </a:p>
                  </a:txBody>
                  <a:tcPr anchor="ctr"/>
                </a:tc>
                <a:tc gridSpan="2">
                  <a:txBody>
                    <a:bodyPr/>
                    <a:lstStyle/>
                    <a:p>
                      <a:pPr algn="ctr">
                        <a:buNone/>
                      </a:pPr>
                      <a:r>
                        <a:rPr lang="zh-CN" altLang="en-US" sz="2000" dirty="0">
                          <a:sym typeface="+mn-ea"/>
                        </a:rPr>
                        <a:t>接收窗口</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hMerge="1">
                  <a:txBody>
                    <a:bodyPr/>
                    <a:lstStyle/>
                    <a:p>
                      <a:endParaRPr lang="zh-CN"/>
                    </a:p>
                  </a:txBody>
                  <a:tcPr/>
                </a:tc>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紧急指针</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r>
              <a:tr h="396240">
                <a:tc gridSpan="9">
                  <a:txBody>
                    <a:bodyPr/>
                    <a:lstStyle/>
                    <a:p>
                      <a:pPr algn="ctr">
                        <a:buNone/>
                      </a:pPr>
                      <a:r>
                        <a:rPr lang="zh-CN" altLang="en-US" sz="2000"/>
                        <a:t>选项（长度可变）</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a:t>填充</a:t>
                      </a:r>
                      <a:endParaRPr lang="zh-CN" altLang="en-US" sz="2000" b="1">
                        <a:solidFill>
                          <a:schemeClr val="tx1"/>
                        </a:solidFill>
                        <a:latin typeface="微软雅黑" panose="020B0503020204020204" charset="-122"/>
                        <a:ea typeface="微软雅黑" panose="020B0503020204020204" charset="-122"/>
                      </a:endParaRPr>
                    </a:p>
                  </a:txBody>
                  <a:tcPr anchor="ctr"/>
                </a:tc>
              </a:tr>
              <a:tr h="762000">
                <a:tc gridSpan="10">
                  <a:txBody>
                    <a:bodyPr/>
                    <a:lstStyle/>
                    <a:p>
                      <a:pPr algn="ctr">
                        <a:buNone/>
                      </a:pPr>
                      <a:r>
                        <a:rPr lang="zh-CN" altLang="en-US" sz="2000" dirty="0"/>
                        <a:t>数据</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bl>
          </a:graphicData>
        </a:graphic>
      </p:graphicFrame>
      <p:sp>
        <p:nvSpPr>
          <p:cNvPr id="15" name="左大括号 14"/>
          <p:cNvSpPr/>
          <p:nvPr/>
        </p:nvSpPr>
        <p:spPr>
          <a:xfrm>
            <a:off x="1334165" y="1564208"/>
            <a:ext cx="581660" cy="3002915"/>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7" name="表格 16"/>
          <p:cNvGraphicFramePr/>
          <p:nvPr>
            <p:extLst>
              <p:ext uri="{D42A27DB-BD31-4B8C-83A1-F6EECF244321}">
                <p14:modId xmlns:p14="http://schemas.microsoft.com/office/powerpoint/2010/main" val="492064452"/>
              </p:ext>
            </p:extLst>
          </p:nvPr>
        </p:nvGraphicFramePr>
        <p:xfrm>
          <a:off x="1915825" y="965403"/>
          <a:ext cx="7884160" cy="381000"/>
        </p:xfrm>
        <a:graphic>
          <a:graphicData uri="http://schemas.openxmlformats.org/drawingml/2006/table">
            <a:tbl>
              <a:tblPr firstRow="1" bandRow="1">
                <a:tableStyleId>{5C22544A-7EE6-4342-B048-85BDC9FD1C3A}</a:tableStyleId>
              </a:tblPr>
              <a:tblGrid>
                <a:gridCol w="492760"/>
                <a:gridCol w="492760"/>
                <a:gridCol w="492760"/>
                <a:gridCol w="492760"/>
                <a:gridCol w="492760"/>
                <a:gridCol w="492760"/>
                <a:gridCol w="492760"/>
                <a:gridCol w="492760"/>
                <a:gridCol w="492760"/>
                <a:gridCol w="492760"/>
                <a:gridCol w="492760"/>
                <a:gridCol w="492760"/>
                <a:gridCol w="492760"/>
                <a:gridCol w="492760"/>
                <a:gridCol w="492760"/>
                <a:gridCol w="492760"/>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tr>
            </a:tbl>
          </a:graphicData>
        </a:graphic>
      </p:graphicFrame>
      <p:sp>
        <p:nvSpPr>
          <p:cNvPr id="18" name="文本框 17"/>
          <p:cNvSpPr txBox="1"/>
          <p:nvPr/>
        </p:nvSpPr>
        <p:spPr>
          <a:xfrm>
            <a:off x="1750090" y="505028"/>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567075" y="505028"/>
            <a:ext cx="582295" cy="460375"/>
          </a:xfrm>
          <a:prstGeom prst="rect">
            <a:avLst/>
          </a:prstGeom>
          <a:noFill/>
        </p:spPr>
        <p:txBody>
          <a:bodyPr wrap="square" rtlCol="0">
            <a:spAutoFit/>
          </a:bodyPr>
          <a:lstStyle/>
          <a:p>
            <a:r>
              <a:rPr lang="en-US" altLang="zh-CN" sz="2400" dirty="0" smtClean="0">
                <a:latin typeface="微软雅黑" panose="020B0503020204020204" charset="-122"/>
                <a:ea typeface="微软雅黑" panose="020B0503020204020204" charset="-122"/>
              </a:rPr>
              <a:t>15</a:t>
            </a:r>
            <a:endParaRPr lang="en-US" altLang="zh-CN" sz="2400" dirty="0">
              <a:latin typeface="微软雅黑" panose="020B0503020204020204" charset="-122"/>
              <a:ea typeface="微软雅黑" panose="020B0503020204020204" charset="-122"/>
            </a:endParaRPr>
          </a:p>
        </p:txBody>
      </p:sp>
      <p:sp>
        <p:nvSpPr>
          <p:cNvPr id="20" name="文本框 19"/>
          <p:cNvSpPr txBox="1"/>
          <p:nvPr/>
        </p:nvSpPr>
        <p:spPr>
          <a:xfrm>
            <a:off x="9513600" y="505028"/>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160685" y="2820695"/>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5" name="右箭头 4"/>
          <p:cNvSpPr/>
          <p:nvPr/>
        </p:nvSpPr>
        <p:spPr>
          <a:xfrm>
            <a:off x="1334165" y="4771593"/>
            <a:ext cx="581660" cy="259715"/>
          </a:xfrm>
          <a:prstGeom prst="rightArrow">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0685" y="4661103"/>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sp>
        <p:nvSpPr>
          <p:cNvPr id="24" name="右大括号 23"/>
          <p:cNvSpPr/>
          <p:nvPr/>
        </p:nvSpPr>
        <p:spPr>
          <a:xfrm>
            <a:off x="9799984" y="1576273"/>
            <a:ext cx="429751" cy="2548021"/>
          </a:xfrm>
          <a:prstGeom prst="rightBrace">
            <a:avLst>
              <a:gd name="adj1" fmla="val 0"/>
              <a:gd name="adj2" fmla="val 50000"/>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9980629" y="2281015"/>
            <a:ext cx="2211371" cy="499624"/>
          </a:xfrm>
          <a:prstGeom prst="rect">
            <a:avLst/>
          </a:prstGeom>
          <a:noFill/>
        </p:spPr>
        <p:txBody>
          <a:bodyPr wrap="square" rtlCol="0">
            <a:spAutoFit/>
          </a:bodyPr>
          <a:lstStyle/>
          <a:p>
            <a:pPr>
              <a:lnSpc>
                <a:spcPct val="150000"/>
              </a:lnSpc>
            </a:pPr>
            <a:r>
              <a:rPr lang="en-US" sz="2000" dirty="0">
                <a:solidFill>
                  <a:srgbClr val="FF0000"/>
                </a:solidFill>
                <a:latin typeface="微软雅黑" panose="020B0503020204020204" charset="-122"/>
                <a:ea typeface="微软雅黑" panose="020B0503020204020204" charset="-122"/>
                <a:cs typeface="微软雅黑" panose="020B0503020204020204" charset="-122"/>
              </a:rPr>
              <a:t>20</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字节固定首部</a:t>
            </a:r>
          </a:p>
        </p:txBody>
      </p:sp>
      <p:sp>
        <p:nvSpPr>
          <p:cNvPr id="33" name="矩形 3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3452843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949338" y="1617752"/>
            <a:ext cx="10656570" cy="2862322"/>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序号</a:t>
            </a:r>
            <a:r>
              <a:rPr lang="zh-CN" altLang="en-US" sz="2400" dirty="0">
                <a:latin typeface="微软雅黑" panose="020B0503020204020204" charset="-122"/>
                <a:ea typeface="微软雅黑" panose="020B0503020204020204" charset="-122"/>
                <a:cs typeface="微软雅黑" panose="020B0503020204020204" charset="-122"/>
              </a:rPr>
              <a:t>字段、确认序号字段分别占</a:t>
            </a:r>
            <a:r>
              <a:rPr lang="en-US" altLang="zh-CN" sz="2400" dirty="0">
                <a:latin typeface="微软雅黑" panose="020B0503020204020204" charset="-122"/>
                <a:ea typeface="微软雅黑" panose="020B0503020204020204" charset="-122"/>
                <a:cs typeface="微软雅黑" panose="020B0503020204020204" charset="-122"/>
              </a:rPr>
              <a:t>32</a:t>
            </a:r>
            <a:r>
              <a:rPr lang="zh-CN" altLang="en-US" sz="2400" dirty="0">
                <a:latin typeface="微软雅黑" panose="020B0503020204020204" charset="-122"/>
                <a:ea typeface="微软雅黑" panose="020B0503020204020204" charset="-122"/>
                <a:cs typeface="微软雅黑" panose="020B0503020204020204" charset="-122"/>
              </a:rPr>
              <a:t>位</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sym typeface="+mn-ea"/>
              </a:rPr>
              <a:t>序号字段</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TCP</a:t>
            </a:r>
            <a:r>
              <a:rPr lang="zh-CN" altLang="en-US" sz="2400" dirty="0">
                <a:latin typeface="微软雅黑" panose="020B0503020204020204" charset="-122"/>
                <a:ea typeface="微软雅黑" panose="020B0503020204020204" charset="-122"/>
                <a:cs typeface="微软雅黑" panose="020B0503020204020204" charset="-122"/>
                <a:sym typeface="+mn-ea"/>
              </a:rPr>
              <a:t>的序号是对每个应用层数据的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每个字节</a:t>
            </a:r>
            <a:r>
              <a:rPr lang="zh-CN" altLang="en-US" sz="2400" dirty="0">
                <a:latin typeface="微软雅黑" panose="020B0503020204020204" charset="-122"/>
                <a:ea typeface="微软雅黑" panose="020B0503020204020204" charset="-122"/>
                <a:cs typeface="微软雅黑" panose="020B0503020204020204" charset="-122"/>
                <a:sym typeface="+mn-ea"/>
              </a:rPr>
              <a:t>进行编号，</a:t>
            </a: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sym typeface="+mn-ea"/>
              </a:rPr>
              <a:t>      确认序号字段：</a:t>
            </a:r>
            <a:r>
              <a:rPr lang="zh-CN" altLang="en-US" sz="2400" dirty="0">
                <a:latin typeface="微软雅黑" panose="020B0503020204020204" charset="-122"/>
                <a:ea typeface="微软雅黑" panose="020B0503020204020204" charset="-122"/>
                <a:cs typeface="微软雅黑" panose="020B0503020204020204" charset="-122"/>
                <a:sym typeface="+mn-ea"/>
              </a:rPr>
              <a:t>是</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期望</a:t>
            </a:r>
            <a:r>
              <a:rPr lang="zh-CN" altLang="en-US" sz="2400" dirty="0">
                <a:latin typeface="微软雅黑" panose="020B0503020204020204" charset="-122"/>
                <a:ea typeface="微软雅黑" panose="020B0503020204020204" charset="-122"/>
                <a:cs typeface="微软雅黑" panose="020B0503020204020204" charset="-122"/>
                <a:sym typeface="+mn-ea"/>
              </a:rPr>
              <a:t>从对方接收数据的字节序号，即该序号对应的字节尚未收到</a:t>
            </a:r>
            <a:r>
              <a:rPr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lang="en-US" altLang="zh-CN" sz="24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sym typeface="+mn-ea"/>
              </a:rPr>
              <a:t>首部长度字段：单位是</a:t>
            </a:r>
            <a:r>
              <a:rPr lang="en-US" altLang="zh-CN" sz="2400" dirty="0" smtClean="0">
                <a:latin typeface="微软雅黑" panose="020B0503020204020204" charset="-122"/>
                <a:ea typeface="微软雅黑" panose="020B0503020204020204" charset="-122"/>
                <a:cs typeface="微软雅黑" panose="020B0503020204020204" charset="-122"/>
                <a:sym typeface="+mn-ea"/>
              </a:rPr>
              <a:t>4</a:t>
            </a:r>
            <a:r>
              <a:rPr lang="zh-CN" altLang="en-US" sz="2400" dirty="0" smtClean="0">
                <a:latin typeface="微软雅黑" panose="020B0503020204020204" charset="-122"/>
                <a:ea typeface="微软雅黑" panose="020B0503020204020204" charset="-122"/>
                <a:cs typeface="微软雅黑" panose="020B0503020204020204" charset="-122"/>
                <a:sym typeface="+mn-ea"/>
              </a:rPr>
              <a:t>字节。</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2016439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07264" y="783971"/>
            <a:ext cx="12399264" cy="4524315"/>
          </a:xfrm>
          <a:prstGeom prst="rect">
            <a:avLst/>
          </a:prstGeom>
          <a:noFill/>
        </p:spPr>
        <p:txBody>
          <a:bodyPr wrap="square" rtlCol="0">
            <a:spAutoFit/>
          </a:bodyPr>
          <a:lstStyle/>
          <a:p>
            <a:pP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URG</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PSH</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RST</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SYN</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FIN</a:t>
            </a:r>
            <a:r>
              <a:rPr lang="zh-CN" altLang="en-US" sz="2400" dirty="0">
                <a:latin typeface="微软雅黑" panose="020B0503020204020204" charset="-122"/>
                <a:ea typeface="微软雅黑" panose="020B0503020204020204" charset="-122"/>
                <a:cs typeface="微软雅黑" panose="020B0503020204020204" charset="-122"/>
              </a:rPr>
              <a:t>各占</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位</a:t>
            </a:r>
            <a:r>
              <a:rPr lang="zh-CN" altLang="en-US" sz="2400" dirty="0" smtClean="0">
                <a:latin typeface="微软雅黑" panose="020B0503020204020204" charset="-122"/>
                <a:ea typeface="微软雅黑" panose="020B0503020204020204" charset="-122"/>
                <a:cs typeface="微软雅黑" panose="020B0503020204020204" charset="-122"/>
              </a:rPr>
              <a:t>。为标志位字段；</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各占</a:t>
            </a: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位，取值为</a:t>
            </a:r>
            <a:r>
              <a:rPr lang="en-US" altLang="zh-CN" sz="2400" dirty="0" smtClean="0">
                <a:latin typeface="微软雅黑" panose="020B0503020204020204" charset="-122"/>
                <a:ea typeface="微软雅黑" panose="020B0503020204020204" charset="-122"/>
                <a:cs typeface="微软雅黑" panose="020B0503020204020204" charset="-122"/>
              </a:rPr>
              <a:t>0</a:t>
            </a:r>
            <a:r>
              <a:rPr lang="zh-CN" altLang="en-US" sz="2400" dirty="0" smtClean="0">
                <a:latin typeface="微软雅黑" panose="020B0503020204020204" charset="-122"/>
                <a:ea typeface="微软雅黑" panose="020B0503020204020204" charset="-122"/>
                <a:cs typeface="微软雅黑" panose="020B0503020204020204" charset="-122"/>
              </a:rPr>
              <a:t>或</a:t>
            </a: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紧急</a:t>
            </a:r>
            <a:r>
              <a:rPr lang="en-US" altLang="zh-CN" sz="2400" dirty="0">
                <a:latin typeface="微软雅黑" panose="020B0503020204020204" charset="-122"/>
                <a:ea typeface="微软雅黑" panose="020B0503020204020204" charset="-122"/>
                <a:cs typeface="微软雅黑" panose="020B0503020204020204" charset="-122"/>
              </a:rPr>
              <a:t>URG=1</a:t>
            </a:r>
            <a:r>
              <a:rPr lang="zh-CN" altLang="en-US" sz="24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确认</a:t>
            </a:r>
            <a:r>
              <a:rPr lang="en-US" altLang="zh-CN" sz="2400" dirty="0">
                <a:latin typeface="微软雅黑" panose="020B0503020204020204" charset="-122"/>
                <a:ea typeface="微软雅黑" panose="020B0503020204020204" charset="-122"/>
                <a:cs typeface="微软雅黑" panose="020B0503020204020204" charset="-122"/>
              </a:rPr>
              <a:t>ACK=1</a:t>
            </a:r>
            <a:r>
              <a:rPr lang="zh-CN" altLang="en-US" sz="2400" dirty="0">
                <a:latin typeface="微软雅黑" panose="020B0503020204020204" charset="-122"/>
                <a:ea typeface="微软雅黑" panose="020B0503020204020204" charset="-122"/>
                <a:cs typeface="微软雅黑" panose="020B0503020204020204" charset="-122"/>
              </a:rPr>
              <a:t>，确认序号字段有效；</a:t>
            </a:r>
            <a:r>
              <a:rPr lang="en-US" altLang="zh-CN" sz="2400" dirty="0">
                <a:latin typeface="微软雅黑" panose="020B0503020204020204" charset="-122"/>
                <a:ea typeface="微软雅黑" panose="020B0503020204020204" charset="-122"/>
                <a:cs typeface="微软雅黑" panose="020B0503020204020204" charset="-122"/>
              </a:rPr>
              <a:t>ACK=0</a:t>
            </a:r>
            <a:r>
              <a:rPr lang="zh-CN" altLang="en-US" sz="2400" dirty="0">
                <a:latin typeface="微软雅黑" panose="020B0503020204020204" charset="-122"/>
                <a:ea typeface="微软雅黑" panose="020B0503020204020204" charset="-122"/>
                <a:cs typeface="微软雅黑" panose="020B0503020204020204" charset="-122"/>
              </a:rPr>
              <a:t>时，确认序号字段无效。</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推送</a:t>
            </a:r>
            <a:r>
              <a:rPr lang="en-US" altLang="zh-CN" sz="2400" dirty="0">
                <a:latin typeface="微软雅黑" panose="020B0503020204020204" charset="-122"/>
                <a:ea typeface="微软雅黑" panose="020B0503020204020204" charset="-122"/>
                <a:cs typeface="微软雅黑" panose="020B0503020204020204" charset="-122"/>
              </a:rPr>
              <a:t>PSH=1</a:t>
            </a:r>
            <a:r>
              <a:rPr lang="zh-CN" altLang="en-US" sz="2400" dirty="0">
                <a:latin typeface="微软雅黑" panose="020B0503020204020204" charset="-122"/>
                <a:ea typeface="微软雅黑" panose="020B0503020204020204" charset="-122"/>
                <a:cs typeface="微软雅黑" panose="020B0503020204020204" charset="-122"/>
              </a:rPr>
              <a:t>，尽快将报文段中的数据交付接收应用进程，不要等缓存满了再交付。</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复位</a:t>
            </a:r>
            <a:r>
              <a:rPr lang="en-US" altLang="zh-CN" sz="2400" dirty="0">
                <a:latin typeface="微软雅黑" panose="020B0503020204020204" charset="-122"/>
                <a:ea typeface="微软雅黑" panose="020B0503020204020204" charset="-122"/>
                <a:cs typeface="微软雅黑" panose="020B0503020204020204" charset="-122"/>
              </a:rPr>
              <a:t>RST=1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连接出现严重差错，释放连接，再重新建立</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同步</a:t>
            </a:r>
            <a:r>
              <a:rPr lang="en-US" altLang="zh-CN" sz="2400" dirty="0">
                <a:latin typeface="微软雅黑" panose="020B0503020204020204" charset="-122"/>
                <a:ea typeface="微软雅黑" panose="020B0503020204020204" charset="-122"/>
                <a:cs typeface="微软雅黑" panose="020B0503020204020204" charset="-122"/>
              </a:rPr>
              <a:t>SYN=1</a:t>
            </a:r>
            <a:r>
              <a:rPr lang="zh-CN" altLang="en-US" sz="2400" dirty="0">
                <a:latin typeface="微软雅黑" panose="020B0503020204020204" charset="-122"/>
                <a:ea typeface="微软雅黑" panose="020B0503020204020204" charset="-122"/>
                <a:cs typeface="微软雅黑" panose="020B0503020204020204" charset="-122"/>
              </a:rPr>
              <a:t>，该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报文段是一个建立新连接请求控制段或者同意建立新连接的确认段。</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终止</a:t>
            </a:r>
            <a:r>
              <a:rPr lang="en-US" altLang="zh-CN" sz="2400" dirty="0">
                <a:latin typeface="微软雅黑" panose="020B0503020204020204" charset="-122"/>
                <a:ea typeface="微软雅黑" panose="020B0503020204020204" charset="-122"/>
                <a:cs typeface="微软雅黑" panose="020B0503020204020204" charset="-122"/>
              </a:rPr>
              <a:t>FIN=1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报文段的发送端数据已经发送完毕，请求释放连接。</a:t>
            </a:r>
          </a:p>
        </p:txBody>
      </p:sp>
      <p:sp>
        <p:nvSpPr>
          <p:cNvPr id="3" name="矩形 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325406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351046"/>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已知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报文段的首部长度字段的值为</a:t>
            </a:r>
            <a:r>
              <a:rPr lang="en-US" altLang="zh-CN" sz="2400" dirty="0">
                <a:latin typeface="微软雅黑" panose="020B0503020204020204" charset="-122"/>
                <a:ea typeface="微软雅黑" panose="020B0503020204020204" charset="-122"/>
                <a:cs typeface="微软雅黑" panose="020B0503020204020204" charset="-122"/>
              </a:rPr>
              <a:t>15</a:t>
            </a:r>
            <a:r>
              <a:rPr lang="zh-CN" altLang="en-US" sz="2400" dirty="0">
                <a:latin typeface="微软雅黑" panose="020B0503020204020204" charset="-122"/>
                <a:ea typeface="微软雅黑" panose="020B0503020204020204" charset="-122"/>
                <a:cs typeface="微软雅黑" panose="020B0503020204020204" charset="-122"/>
              </a:rPr>
              <a:t>，则表示</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报文段的首部和选项字段的最大长度分别为（ ）</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A:20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B:32</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64</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80</a:t>
            </a:r>
            <a:r>
              <a:rPr lang="zh-CN" altLang="en-US" sz="2400" dirty="0">
                <a:latin typeface="微软雅黑" panose="020B0503020204020204" charset="-122"/>
                <a:ea typeface="微软雅黑" panose="020B0503020204020204" charset="-122"/>
                <a:cs typeface="微软雅黑" panose="020B0503020204020204" charset="-122"/>
              </a:rPr>
              <a:t>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175300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6320"/>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已知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报文段的首部长度字段的值为</a:t>
            </a:r>
            <a:r>
              <a:rPr lang="en-US" altLang="zh-CN" sz="2400" dirty="0">
                <a:latin typeface="微软雅黑" panose="020B0503020204020204" charset="-122"/>
                <a:ea typeface="微软雅黑" panose="020B0503020204020204" charset="-122"/>
                <a:cs typeface="微软雅黑" panose="020B0503020204020204" charset="-122"/>
              </a:rPr>
              <a:t>15</a:t>
            </a:r>
            <a:r>
              <a:rPr lang="zh-CN" altLang="en-US" sz="2400" dirty="0">
                <a:latin typeface="微软雅黑" panose="020B0503020204020204" charset="-122"/>
                <a:ea typeface="微软雅黑" panose="020B0503020204020204" charset="-122"/>
                <a:cs typeface="微软雅黑" panose="020B0503020204020204" charset="-122"/>
              </a:rPr>
              <a:t>，则表示</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报文段的首部和选项字段的最大长度分别为（ </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C</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A:20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B:32</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64</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C:60</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字节和</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40</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80</a:t>
            </a:r>
            <a:r>
              <a:rPr lang="zh-CN" altLang="en-US" sz="2400" dirty="0">
                <a:latin typeface="微软雅黑" panose="020B0503020204020204" charset="-122"/>
                <a:ea typeface="微软雅黑" panose="020B0503020204020204" charset="-122"/>
                <a:cs typeface="微软雅黑" panose="020B0503020204020204" charset="-122"/>
              </a:rPr>
              <a:t>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051128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a:t>
            </a:r>
            <a:r>
              <a:rPr lang="zh-CN" altLang="en-US" sz="2000" dirty="0" smtClean="0"/>
              <a:t>控制</a:t>
            </a:r>
            <a:endParaRPr lang="en-US" altLang="zh-CN" sz="2000" dirty="0" smtClean="0"/>
          </a:p>
          <a:p>
            <a:pPr>
              <a:lnSpc>
                <a:spcPct val="200000"/>
              </a:lnSpc>
            </a:pPr>
            <a:r>
              <a:rPr lang="zh-CN" altLang="en-US" sz="2000" dirty="0" smtClean="0"/>
              <a:t>协议</a:t>
            </a:r>
            <a:r>
              <a:rPr lang="zh-CN" altLang="en-US" sz="2000" dirty="0"/>
              <a:t>（</a:t>
            </a:r>
            <a:r>
              <a:rPr lang="en-US" altLang="zh-CN" sz="2000" dirty="0"/>
              <a:t>TCP</a:t>
            </a:r>
            <a:r>
              <a:rPr lang="zh-CN" altLang="en-US" sz="2000" dirty="0" smtClean="0"/>
              <a:t>）</a:t>
            </a:r>
            <a:endParaRPr lang="zh-CN" altLang="en-US" sz="2000" dirty="0"/>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smtClean="0"/>
              <a:t>TCP</a:t>
            </a:r>
            <a:r>
              <a:rPr lang="zh-CN" altLang="en-US" sz="2400" dirty="0" smtClean="0"/>
              <a:t>报文段结构</a:t>
            </a:r>
            <a:endParaRPr lang="en-US" altLang="zh-CN" sz="2400" dirty="0" smtClean="0"/>
          </a:p>
          <a:p>
            <a:pPr>
              <a:lnSpc>
                <a:spcPct val="150000"/>
              </a:lnSpc>
            </a:pPr>
            <a:endParaRPr lang="en-US" altLang="zh-CN" sz="2400" dirty="0" smtClean="0"/>
          </a:p>
          <a:p>
            <a:pPr>
              <a:lnSpc>
                <a:spcPct val="150000"/>
              </a:lnSpc>
            </a:pPr>
            <a:r>
              <a:rPr lang="en-US" altLang="zh-CN" sz="2400" dirty="0" smtClean="0">
                <a:solidFill>
                  <a:srgbClr val="FF0000"/>
                </a:solidFill>
              </a:rPr>
              <a:t>TCP</a:t>
            </a:r>
            <a:r>
              <a:rPr lang="zh-CN" altLang="en-US" sz="2400" dirty="0" smtClean="0">
                <a:solidFill>
                  <a:srgbClr val="FF0000"/>
                </a:solidFill>
              </a:rPr>
              <a:t>连接管理</a:t>
            </a:r>
            <a:endParaRPr lang="en-US" altLang="zh-CN" sz="2400" dirty="0" smtClean="0">
              <a:solidFill>
                <a:srgbClr val="FF0000"/>
              </a:solidFill>
            </a:endParaRPr>
          </a:p>
          <a:p>
            <a:pPr>
              <a:lnSpc>
                <a:spcPct val="150000"/>
              </a:lnSpc>
            </a:pPr>
            <a:endParaRPr lang="en-US" altLang="zh-CN" sz="2400" dirty="0" smtClean="0"/>
          </a:p>
          <a:p>
            <a:pPr>
              <a:lnSpc>
                <a:spcPct val="150000"/>
              </a:lnSpc>
            </a:pPr>
            <a:r>
              <a:rPr lang="en-US" altLang="zh-CN" sz="2400" dirty="0" smtClean="0"/>
              <a:t>TCP</a:t>
            </a:r>
            <a:r>
              <a:rPr lang="zh-CN" altLang="en-US" sz="2400" dirty="0" smtClean="0"/>
              <a:t>可靠数据传输</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流量控制</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拥塞控制</a:t>
            </a:r>
            <a:endParaRPr lang="zh-CN" altLang="en-US" sz="2400" dirty="0"/>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94823" y="1001292"/>
            <a:ext cx="4641786" cy="2308324"/>
          </a:xfrm>
          <a:prstGeom prst="rect">
            <a:avLst/>
          </a:prstGeom>
          <a:noFill/>
        </p:spPr>
        <p:txBody>
          <a:bodyPr wrap="square" rtlCol="0">
            <a:spAutoFit/>
          </a:bodyPr>
          <a:lstStyle/>
          <a:p>
            <a:pPr>
              <a:lnSpc>
                <a:spcPct val="150000"/>
              </a:lnSpc>
            </a:pPr>
            <a:r>
              <a:rPr lang="zh-CN" altLang="en-US" sz="2400" dirty="0" smtClean="0"/>
              <a:t>建立连接：</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r>
              <a:rPr lang="zh-CN" altLang="en-US" sz="2400" dirty="0" smtClean="0"/>
              <a:t>拆除连接：</a:t>
            </a:r>
            <a:endParaRPr lang="zh-CN" altLang="en-US" sz="2400" dirty="0"/>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790616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a:t>
            </a:r>
            <a:r>
              <a:rPr lang="zh-CN" altLang="en-US" sz="2000" dirty="0" smtClean="0"/>
              <a:t>控制</a:t>
            </a:r>
            <a:endParaRPr lang="en-US" altLang="zh-CN" sz="2000" dirty="0" smtClean="0"/>
          </a:p>
          <a:p>
            <a:pPr>
              <a:lnSpc>
                <a:spcPct val="200000"/>
              </a:lnSpc>
            </a:pPr>
            <a:r>
              <a:rPr lang="zh-CN" altLang="en-US" sz="2000" dirty="0" smtClean="0"/>
              <a:t>协议</a:t>
            </a:r>
            <a:r>
              <a:rPr lang="zh-CN" altLang="en-US" sz="2000" dirty="0"/>
              <a:t>（</a:t>
            </a:r>
            <a:r>
              <a:rPr lang="en-US" altLang="zh-CN" sz="2000" dirty="0"/>
              <a:t>TCP</a:t>
            </a:r>
            <a:r>
              <a:rPr lang="zh-CN" altLang="en-US" sz="2000" dirty="0" smtClean="0"/>
              <a:t>）</a:t>
            </a:r>
            <a:endParaRPr lang="zh-CN" altLang="en-US" sz="2000" dirty="0"/>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smtClean="0"/>
              <a:t>TCP</a:t>
            </a:r>
            <a:r>
              <a:rPr lang="zh-CN" altLang="en-US" sz="2400" dirty="0" smtClean="0"/>
              <a:t>报文段结构</a:t>
            </a:r>
            <a:endParaRPr lang="en-US" altLang="zh-CN" sz="2400" dirty="0" smtClean="0"/>
          </a:p>
          <a:p>
            <a:pPr>
              <a:lnSpc>
                <a:spcPct val="150000"/>
              </a:lnSpc>
            </a:pPr>
            <a:endParaRPr lang="en-US" altLang="zh-CN" sz="2400" dirty="0" smtClean="0"/>
          </a:p>
          <a:p>
            <a:pPr>
              <a:lnSpc>
                <a:spcPct val="150000"/>
              </a:lnSpc>
            </a:pPr>
            <a:r>
              <a:rPr lang="en-US" altLang="zh-CN" sz="2400" dirty="0" smtClean="0">
                <a:solidFill>
                  <a:srgbClr val="FF0000"/>
                </a:solidFill>
              </a:rPr>
              <a:t>TCP</a:t>
            </a:r>
            <a:r>
              <a:rPr lang="zh-CN" altLang="en-US" sz="2400" dirty="0" smtClean="0">
                <a:solidFill>
                  <a:srgbClr val="FF0000"/>
                </a:solidFill>
              </a:rPr>
              <a:t>连接管理</a:t>
            </a:r>
            <a:endParaRPr lang="en-US" altLang="zh-CN" sz="2400" dirty="0" smtClean="0">
              <a:solidFill>
                <a:srgbClr val="FF0000"/>
              </a:solidFill>
            </a:endParaRPr>
          </a:p>
          <a:p>
            <a:pPr>
              <a:lnSpc>
                <a:spcPct val="150000"/>
              </a:lnSpc>
            </a:pPr>
            <a:endParaRPr lang="en-US" altLang="zh-CN" sz="2400" dirty="0" smtClean="0"/>
          </a:p>
          <a:p>
            <a:pPr>
              <a:lnSpc>
                <a:spcPct val="150000"/>
              </a:lnSpc>
            </a:pPr>
            <a:r>
              <a:rPr lang="en-US" altLang="zh-CN" sz="2400" dirty="0" smtClean="0"/>
              <a:t>TCP</a:t>
            </a:r>
            <a:r>
              <a:rPr lang="zh-CN" altLang="en-US" sz="2400" dirty="0" smtClean="0"/>
              <a:t>可靠数据传输</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流量控制</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拥塞控制</a:t>
            </a:r>
            <a:endParaRPr lang="zh-CN" altLang="en-US" sz="2400" dirty="0"/>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smtClean="0"/>
              <a:t>建立连接：三次握手</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r>
              <a:rPr lang="zh-CN" altLang="en-US" sz="2400" dirty="0" smtClean="0"/>
              <a:t>拆除连接：四次挥手</a:t>
            </a:r>
            <a:endParaRPr lang="zh-CN" altLang="en-US" sz="2400" dirty="0"/>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31914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t>第三</a:t>
            </a:r>
            <a:r>
              <a:rPr lang="zh-CN" altLang="en-US" sz="2130" dirty="0" smtClean="0"/>
              <a:t>章 传输</a:t>
            </a:r>
            <a:r>
              <a:rPr lang="zh-CN" altLang="en-US" sz="2130" dirty="0"/>
              <a:t>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2056034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939164" y="2005330"/>
            <a:ext cx="10081762"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a:t>
            </a:r>
            <a:r>
              <a:rPr lang="zh-CN" altLang="en-US" sz="2400" dirty="0" smtClean="0">
                <a:latin typeface="微软雅黑" panose="020B0503020204020204" charset="-122"/>
                <a:ea typeface="微软雅黑" panose="020B0503020204020204" charset="-122"/>
                <a:cs typeface="微软雅黑" panose="020B0503020204020204" charset="-122"/>
              </a:rPr>
              <a:t>：三次握手</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080" y="3379353"/>
            <a:ext cx="1346200" cy="1346200"/>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280" y="3057174"/>
            <a:ext cx="644358" cy="644358"/>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416" y="3379353"/>
            <a:ext cx="1346200" cy="1346200"/>
          </a:xfrm>
          <a:prstGeom prst="rect">
            <a:avLst/>
          </a:prstGeom>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263" y="3057174"/>
            <a:ext cx="644358" cy="644358"/>
          </a:xfrm>
          <a:prstGeom prst="rect">
            <a:avLst/>
          </a:prstGeom>
        </p:spPr>
      </p:pic>
      <p:sp>
        <p:nvSpPr>
          <p:cNvPr id="41" name="文本框 40"/>
          <p:cNvSpPr txBox="1"/>
          <p:nvPr/>
        </p:nvSpPr>
        <p:spPr>
          <a:xfrm>
            <a:off x="1454080" y="4967520"/>
            <a:ext cx="1151022"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客户端</a:t>
            </a:r>
            <a:endParaRPr kumimoji="1" lang="zh-CN" altLang="en-US" sz="2400" dirty="0">
              <a:latin typeface="Microsoft YaHei" charset="-122"/>
              <a:ea typeface="Microsoft YaHei" charset="-122"/>
              <a:cs typeface="Microsoft YaHei" charset="-122"/>
            </a:endParaRPr>
          </a:p>
        </p:txBody>
      </p:sp>
      <p:sp>
        <p:nvSpPr>
          <p:cNvPr id="42" name="文本框 41"/>
          <p:cNvSpPr txBox="1"/>
          <p:nvPr/>
        </p:nvSpPr>
        <p:spPr>
          <a:xfrm>
            <a:off x="9593594" y="4967520"/>
            <a:ext cx="1714754"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44" name="直线箭头连接符 43"/>
          <p:cNvCxnSpPr/>
          <p:nvPr/>
        </p:nvCxnSpPr>
        <p:spPr>
          <a:xfrm flipV="1">
            <a:off x="4146480" y="324940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189374" y="2711365"/>
            <a:ext cx="2672299"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发起连接请求。</a:t>
            </a:r>
            <a:endParaRPr kumimoji="1" lang="en-US" altLang="zh-CN" sz="2000" dirty="0">
              <a:latin typeface="Microsoft YaHei" charset="-122"/>
              <a:ea typeface="Microsoft YaHei" charset="-122"/>
              <a:cs typeface="Microsoft YaHei" charset="-122"/>
            </a:endParaRPr>
          </a:p>
        </p:txBody>
      </p:sp>
      <p:cxnSp>
        <p:nvCxnSpPr>
          <p:cNvPr id="48" name="直线箭头连接符 47"/>
          <p:cNvCxnSpPr/>
          <p:nvPr/>
        </p:nvCxnSpPr>
        <p:spPr>
          <a:xfrm flipV="1">
            <a:off x="4189374" y="5289399"/>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146480" y="4620253"/>
            <a:ext cx="3457073"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返回确认，建立连接。</a:t>
            </a:r>
            <a:endParaRPr kumimoji="1" lang="zh-CN" altLang="en-US" sz="2000" dirty="0">
              <a:latin typeface="Microsoft YaHei" charset="-122"/>
              <a:ea typeface="Microsoft YaHei" charset="-122"/>
              <a:cs typeface="Microsoft YaHei" charset="-122"/>
            </a:endParaRPr>
          </a:p>
        </p:txBody>
      </p:sp>
      <p:cxnSp>
        <p:nvCxnSpPr>
          <p:cNvPr id="50" name="直线箭头连接符 49"/>
          <p:cNvCxnSpPr/>
          <p:nvPr/>
        </p:nvCxnSpPr>
        <p:spPr>
          <a:xfrm rot="10800000" flipV="1">
            <a:off x="4111090" y="4319132"/>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111090" y="3637230"/>
            <a:ext cx="3048000"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返回确认，同意建立连接。</a:t>
            </a:r>
            <a:endParaRPr kumimoji="1" lang="en-US" altLang="zh-CN" sz="2000" dirty="0">
              <a:latin typeface="Microsoft YaHei" charset="-122"/>
              <a:ea typeface="Microsoft YaHei" charset="-122"/>
              <a:cs typeface="Microsoft YaHei" charset="-122"/>
            </a:endParaRPr>
          </a:p>
        </p:txBody>
      </p:sp>
      <p:sp>
        <p:nvSpPr>
          <p:cNvPr id="15" name="矩形 1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51342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939165" y="2005330"/>
            <a:ext cx="3508974"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连接拆除</a:t>
            </a:r>
            <a:r>
              <a:rPr lang="zh-CN" altLang="en-US" sz="2400" dirty="0" smtClean="0">
                <a:latin typeface="微软雅黑" panose="020B0503020204020204" charset="-122"/>
                <a:ea typeface="微软雅黑" panose="020B0503020204020204" charset="-122"/>
                <a:cs typeface="微软雅黑" panose="020B0503020204020204" charset="-122"/>
              </a:rPr>
              <a:t>：四次挥手</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952" y="3479355"/>
            <a:ext cx="1346200" cy="1346200"/>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152" y="3157176"/>
            <a:ext cx="644358" cy="644358"/>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006" y="3479355"/>
            <a:ext cx="1346200" cy="1346200"/>
          </a:xfrm>
          <a:prstGeom prst="rect">
            <a:avLst/>
          </a:prstGeom>
        </p:spPr>
      </p:pic>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853" y="3157176"/>
            <a:ext cx="644358" cy="644358"/>
          </a:xfrm>
          <a:prstGeom prst="rect">
            <a:avLst/>
          </a:prstGeom>
        </p:spPr>
      </p:pic>
      <p:sp>
        <p:nvSpPr>
          <p:cNvPr id="44" name="文本框 43"/>
          <p:cNvSpPr txBox="1"/>
          <p:nvPr/>
        </p:nvSpPr>
        <p:spPr>
          <a:xfrm>
            <a:off x="1296952" y="5067522"/>
            <a:ext cx="1151022"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客户端</a:t>
            </a:r>
            <a:endParaRPr kumimoji="1" lang="zh-CN" altLang="en-US" sz="2400" dirty="0">
              <a:latin typeface="Microsoft YaHei" charset="-122"/>
              <a:ea typeface="Microsoft YaHei" charset="-122"/>
              <a:cs typeface="Microsoft YaHei" charset="-122"/>
            </a:endParaRPr>
          </a:p>
        </p:txBody>
      </p:sp>
      <p:sp>
        <p:nvSpPr>
          <p:cNvPr id="45" name="文本框 44"/>
          <p:cNvSpPr txBox="1"/>
          <p:nvPr/>
        </p:nvSpPr>
        <p:spPr>
          <a:xfrm>
            <a:off x="9614184" y="5067522"/>
            <a:ext cx="1714754"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47" name="直线箭头连接符 46"/>
          <p:cNvCxnSpPr/>
          <p:nvPr/>
        </p:nvCxnSpPr>
        <p:spPr>
          <a:xfrm flipV="1">
            <a:off x="4145595" y="312598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188489" y="2587945"/>
            <a:ext cx="2672299"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发送断开连接的请求</a:t>
            </a:r>
            <a:endParaRPr kumimoji="1" lang="zh-CN" altLang="en-US" sz="2000" dirty="0">
              <a:latin typeface="Microsoft YaHei" charset="-122"/>
              <a:ea typeface="Microsoft YaHei" charset="-122"/>
              <a:cs typeface="Microsoft YaHei" charset="-122"/>
            </a:endParaRPr>
          </a:p>
        </p:txBody>
      </p:sp>
      <p:cxnSp>
        <p:nvCxnSpPr>
          <p:cNvPr id="49" name="直线箭头连接符 48"/>
          <p:cNvCxnSpPr/>
          <p:nvPr/>
        </p:nvCxnSpPr>
        <p:spPr>
          <a:xfrm rot="10800000" flipV="1">
            <a:off x="4141805" y="3751150"/>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141805" y="3291049"/>
            <a:ext cx="3943570"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确认，数据</a:t>
            </a:r>
            <a:r>
              <a:rPr kumimoji="1" lang="zh-CN" altLang="en-US" sz="2000" smtClean="0">
                <a:latin typeface="Microsoft YaHei" charset="-122"/>
                <a:ea typeface="Microsoft YaHei" charset="-122"/>
                <a:cs typeface="Microsoft YaHei" charset="-122"/>
              </a:rPr>
              <a:t>还没传完，继续发送。</a:t>
            </a:r>
            <a:endParaRPr kumimoji="1" lang="zh-CN" altLang="en-US" sz="2000" dirty="0">
              <a:latin typeface="Microsoft YaHei" charset="-122"/>
              <a:ea typeface="Microsoft YaHei" charset="-122"/>
              <a:cs typeface="Microsoft YaHei" charset="-122"/>
            </a:endParaRPr>
          </a:p>
        </p:txBody>
      </p:sp>
      <p:cxnSp>
        <p:nvCxnSpPr>
          <p:cNvPr id="51" name="直线箭头连接符 50"/>
          <p:cNvCxnSpPr/>
          <p:nvPr/>
        </p:nvCxnSpPr>
        <p:spPr>
          <a:xfrm flipV="1">
            <a:off x="4188488" y="5375946"/>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188488" y="4810047"/>
            <a:ext cx="3457073" cy="400110"/>
          </a:xfrm>
          <a:prstGeom prst="rect">
            <a:avLst/>
          </a:prstGeom>
          <a:noFill/>
        </p:spPr>
        <p:txBody>
          <a:bodyPr wrap="square" rtlCol="0">
            <a:spAutoFit/>
          </a:bodyPr>
          <a:lstStyle/>
          <a:p>
            <a:r>
              <a:rPr kumimoji="1" lang="zh-CN" altLang="en-US" sz="2000" smtClean="0">
                <a:latin typeface="Microsoft YaHei" charset="-122"/>
                <a:ea typeface="Microsoft YaHei" charset="-122"/>
                <a:cs typeface="Microsoft YaHei" charset="-122"/>
              </a:rPr>
              <a:t>确认断开连接。</a:t>
            </a:r>
            <a:endParaRPr kumimoji="1" lang="zh-CN" altLang="en-US" sz="2000" dirty="0">
              <a:latin typeface="Microsoft YaHei" charset="-122"/>
              <a:ea typeface="Microsoft YaHei" charset="-122"/>
              <a:cs typeface="Microsoft YaHei" charset="-122"/>
            </a:endParaRPr>
          </a:p>
        </p:txBody>
      </p:sp>
      <p:cxnSp>
        <p:nvCxnSpPr>
          <p:cNvPr id="53" name="直线箭头连接符 52"/>
          <p:cNvCxnSpPr/>
          <p:nvPr/>
        </p:nvCxnSpPr>
        <p:spPr>
          <a:xfrm rot="10800000" flipV="1">
            <a:off x="4188489" y="4533552"/>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188489" y="3928402"/>
            <a:ext cx="3048000" cy="400110"/>
          </a:xfrm>
          <a:prstGeom prst="rect">
            <a:avLst/>
          </a:prstGeom>
          <a:noFill/>
        </p:spPr>
        <p:txBody>
          <a:bodyPr wrap="square" rtlCol="0">
            <a:spAutoFit/>
          </a:bodyPr>
          <a:lstStyle/>
          <a:p>
            <a:r>
              <a:rPr kumimoji="1" lang="zh-CN" altLang="en-US" sz="2000" dirty="0" smtClean="0">
                <a:latin typeface="Microsoft YaHei" charset="-122"/>
                <a:ea typeface="Microsoft YaHei" charset="-122"/>
                <a:cs typeface="Microsoft YaHei" charset="-122"/>
              </a:rPr>
              <a:t>数据发送完毕，同意断开。</a:t>
            </a:r>
            <a:endParaRPr kumimoji="1" lang="zh-CN" altLang="en-US" sz="2000" dirty="0">
              <a:latin typeface="Microsoft YaHei" charset="-122"/>
              <a:ea typeface="Microsoft YaHei" charset="-122"/>
              <a:cs typeface="Microsoft YaHei" charset="-122"/>
            </a:endParaRPr>
          </a:p>
        </p:txBody>
      </p:sp>
      <p:sp>
        <p:nvSpPr>
          <p:cNvPr id="17" name="矩形 1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875410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425115" y="2557851"/>
            <a:ext cx="202130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TCP</a:t>
            </a:r>
            <a:r>
              <a:rPr kumimoji="1" lang="zh-CN" altLang="en-US" sz="2400" dirty="0" smtClean="0">
                <a:latin typeface="Microsoft YaHei" charset="-122"/>
                <a:ea typeface="Microsoft YaHei" charset="-122"/>
                <a:cs typeface="Microsoft YaHei" charset="-122"/>
              </a:rPr>
              <a:t>连接管理</a:t>
            </a:r>
            <a:endParaRPr kumimoji="1" lang="zh-CN" altLang="en-US" sz="2400" dirty="0">
              <a:latin typeface="Microsoft YaHei" charset="-122"/>
              <a:ea typeface="Microsoft YaHei" charset="-122"/>
              <a:cs typeface="Microsoft YaHei" charset="-122"/>
            </a:endParaRPr>
          </a:p>
        </p:txBody>
      </p:sp>
      <p:sp>
        <p:nvSpPr>
          <p:cNvPr id="6" name="左大括号 5"/>
          <p:cNvSpPr/>
          <p:nvPr/>
        </p:nvSpPr>
        <p:spPr>
          <a:xfrm>
            <a:off x="2446420" y="1155522"/>
            <a:ext cx="460174" cy="338721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3018889" y="758215"/>
            <a:ext cx="3001317" cy="3970318"/>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连接建立：三次握手</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连接拆除：四次挥手</a:t>
            </a:r>
            <a:endParaRPr kumimoji="1" lang="zh-CN" altLang="en-US" sz="2400" dirty="0">
              <a:latin typeface="Microsoft YaHei" charset="-122"/>
              <a:ea typeface="Microsoft YaHei" charset="-122"/>
              <a:cs typeface="Microsoft YaHei" charset="-122"/>
            </a:endParaRPr>
          </a:p>
        </p:txBody>
      </p:sp>
      <p:sp>
        <p:nvSpPr>
          <p:cNvPr id="8" name="文本框 7"/>
          <p:cNvSpPr txBox="1"/>
          <p:nvPr/>
        </p:nvSpPr>
        <p:spPr>
          <a:xfrm>
            <a:off x="425115" y="5550673"/>
            <a:ext cx="8357937"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、确认序号：下次期望接收的，目前还没收到的序号。</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、序号的变化：谁走谁加</a:t>
            </a: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9" name="左大括号 8"/>
          <p:cNvSpPr/>
          <p:nvPr/>
        </p:nvSpPr>
        <p:spPr>
          <a:xfrm>
            <a:off x="6224336" y="3347892"/>
            <a:ext cx="460174" cy="2080166"/>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6888640" y="3019516"/>
            <a:ext cx="4105248" cy="2461700"/>
          </a:xfrm>
          <a:prstGeom prst="rect">
            <a:avLst/>
          </a:prstGeom>
          <a:noFill/>
        </p:spPr>
        <p:txBody>
          <a:bodyPr wrap="square" rtlCol="0">
            <a:spAutoFit/>
          </a:bodyPr>
          <a:lstStyle/>
          <a:p>
            <a:pPr>
              <a:lnSpc>
                <a:spcPct val="200000"/>
              </a:lnSpc>
            </a:pPr>
            <a:r>
              <a:rPr kumimoji="1" lang="zh-CN" altLang="en-US" sz="2000" dirty="0" smtClean="0">
                <a:latin typeface="Microsoft YaHei" charset="-122"/>
                <a:ea typeface="Microsoft YaHei" charset="-122"/>
                <a:cs typeface="Microsoft YaHei" charset="-122"/>
              </a:rPr>
              <a:t>发送断开连接的请求。</a:t>
            </a:r>
            <a:endParaRPr kumimoji="1" lang="en-US" altLang="zh-CN" sz="2000" dirty="0" smtClean="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确认，数据还没传完，继续发送</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数据发送完毕，同意断开</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确认断开连接</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9" name="左大括号 18"/>
          <p:cNvSpPr/>
          <p:nvPr/>
        </p:nvSpPr>
        <p:spPr>
          <a:xfrm>
            <a:off x="6224336" y="259785"/>
            <a:ext cx="460174" cy="2080166"/>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6888640" y="275827"/>
            <a:ext cx="4105248" cy="1938992"/>
          </a:xfrm>
          <a:prstGeom prst="rect">
            <a:avLst/>
          </a:prstGeom>
          <a:noFill/>
        </p:spPr>
        <p:txBody>
          <a:bodyPr wrap="square" rtlCol="0">
            <a:spAutoFit/>
          </a:bodyPr>
          <a:lstStyle/>
          <a:p>
            <a:pPr>
              <a:lnSpc>
                <a:spcPct val="200000"/>
              </a:lnSpc>
            </a:pPr>
            <a:r>
              <a:rPr kumimoji="1" lang="zh-CN" altLang="en-US" sz="2000" dirty="0" smtClean="0">
                <a:latin typeface="Microsoft YaHei" charset="-122"/>
                <a:ea typeface="Microsoft YaHei" charset="-122"/>
                <a:cs typeface="Microsoft YaHei" charset="-122"/>
              </a:rPr>
              <a:t>发起连接请求。</a:t>
            </a:r>
            <a:endParaRPr kumimoji="1" lang="en-US" altLang="zh-CN" sz="2000" dirty="0" smtClean="0">
              <a:latin typeface="Microsoft YaHei" charset="-122"/>
              <a:ea typeface="Microsoft YaHei" charset="-122"/>
              <a:cs typeface="Microsoft YaHei" charset="-122"/>
            </a:endParaRPr>
          </a:p>
          <a:p>
            <a:pPr>
              <a:lnSpc>
                <a:spcPct val="200000"/>
              </a:lnSpc>
            </a:pPr>
            <a:r>
              <a:rPr kumimoji="1" lang="zh-CN" altLang="en-US" sz="2000" dirty="0" smtClean="0">
                <a:latin typeface="Microsoft YaHei" charset="-122"/>
                <a:ea typeface="Microsoft YaHei" charset="-122"/>
                <a:cs typeface="Microsoft YaHei" charset="-122"/>
              </a:rPr>
              <a:t>返回确认，同意建立连接。</a:t>
            </a:r>
            <a:endParaRPr kumimoji="1" lang="en-US" altLang="zh-CN" sz="2000" dirty="0" smtClean="0">
              <a:latin typeface="Microsoft YaHei" charset="-122"/>
              <a:ea typeface="Microsoft YaHei" charset="-122"/>
              <a:cs typeface="Microsoft YaHei" charset="-122"/>
            </a:endParaRPr>
          </a:p>
          <a:p>
            <a:pPr>
              <a:lnSpc>
                <a:spcPct val="200000"/>
              </a:lnSpc>
            </a:pPr>
            <a:r>
              <a:rPr kumimoji="1" lang="zh-CN" altLang="en-US" sz="2000" dirty="0" smtClean="0">
                <a:latin typeface="Microsoft YaHei" charset="-122"/>
                <a:ea typeface="Microsoft YaHei" charset="-122"/>
                <a:cs typeface="Microsoft YaHei" charset="-122"/>
              </a:rPr>
              <a:t>返回确认，建立连接。</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8320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a:t>
            </a:r>
            <a:r>
              <a:rPr lang="zh-CN" altLang="en-US" sz="2000" dirty="0" smtClean="0"/>
              <a:t>控制</a:t>
            </a:r>
            <a:endParaRPr lang="en-US" altLang="zh-CN" sz="2000" dirty="0" smtClean="0"/>
          </a:p>
          <a:p>
            <a:pPr>
              <a:lnSpc>
                <a:spcPct val="200000"/>
              </a:lnSpc>
            </a:pPr>
            <a:r>
              <a:rPr lang="zh-CN" altLang="en-US" sz="2000" dirty="0" smtClean="0"/>
              <a:t>协议</a:t>
            </a:r>
            <a:r>
              <a:rPr lang="zh-CN" altLang="en-US" sz="2000" dirty="0"/>
              <a:t>（</a:t>
            </a:r>
            <a:r>
              <a:rPr lang="en-US" altLang="zh-CN" sz="2000" dirty="0"/>
              <a:t>TCP</a:t>
            </a:r>
            <a:r>
              <a:rPr lang="zh-CN" altLang="en-US" sz="2000" dirty="0" smtClean="0"/>
              <a:t>）</a:t>
            </a:r>
            <a:endParaRPr lang="zh-CN" altLang="en-US" sz="2000" dirty="0"/>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smtClean="0"/>
              <a:t>TCP</a:t>
            </a:r>
            <a:r>
              <a:rPr lang="zh-CN" altLang="en-US" sz="2400" dirty="0" smtClean="0"/>
              <a:t>报文段结构</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连接管理</a:t>
            </a:r>
            <a:endParaRPr lang="en-US" altLang="zh-CN" sz="2400" dirty="0" smtClean="0"/>
          </a:p>
          <a:p>
            <a:pPr>
              <a:lnSpc>
                <a:spcPct val="150000"/>
              </a:lnSpc>
            </a:pPr>
            <a:endParaRPr lang="en-US" altLang="zh-CN" sz="2400" dirty="0" smtClean="0"/>
          </a:p>
          <a:p>
            <a:pPr>
              <a:lnSpc>
                <a:spcPct val="150000"/>
              </a:lnSpc>
            </a:pPr>
            <a:r>
              <a:rPr lang="en-US" altLang="zh-CN" sz="2400" dirty="0" smtClean="0">
                <a:solidFill>
                  <a:srgbClr val="FF0000"/>
                </a:solidFill>
              </a:rPr>
              <a:t>TCP</a:t>
            </a:r>
            <a:r>
              <a:rPr lang="zh-CN" altLang="en-US" sz="2400" dirty="0" smtClean="0">
                <a:solidFill>
                  <a:srgbClr val="FF0000"/>
                </a:solidFill>
              </a:rPr>
              <a:t>可靠数据传输</a:t>
            </a:r>
            <a:endParaRPr lang="en-US" altLang="zh-CN" sz="2400" dirty="0" smtClean="0">
              <a:solidFill>
                <a:srgbClr val="FF0000"/>
              </a:solidFill>
            </a:endParaRPr>
          </a:p>
          <a:p>
            <a:pPr>
              <a:lnSpc>
                <a:spcPct val="150000"/>
              </a:lnSpc>
            </a:pPr>
            <a:endParaRPr lang="en-US" altLang="zh-CN" sz="2400" dirty="0" smtClean="0"/>
          </a:p>
          <a:p>
            <a:pPr>
              <a:lnSpc>
                <a:spcPct val="150000"/>
              </a:lnSpc>
            </a:pPr>
            <a:r>
              <a:rPr lang="en-US" altLang="zh-CN" sz="2400" dirty="0" smtClean="0"/>
              <a:t>TCP</a:t>
            </a:r>
            <a:r>
              <a:rPr lang="zh-CN" altLang="en-US" sz="2400" dirty="0" smtClean="0"/>
              <a:t>流量控制</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拥塞控制</a:t>
            </a:r>
            <a:endParaRPr lang="zh-CN" altLang="en-US" sz="2400" dirty="0"/>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smtClean="0"/>
              <a:t>建立连接：三次握手</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r>
              <a:rPr lang="zh-CN" altLang="en-US" sz="2400" dirty="0" smtClean="0"/>
              <a:t>拆除连接：四次挥手</a:t>
            </a:r>
            <a:endParaRPr lang="zh-CN" altLang="en-US" sz="2400" dirty="0"/>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94030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361332" y="1563369"/>
            <a:ext cx="9272338" cy="1135054"/>
          </a:xfrm>
          <a:prstGeom prst="rect">
            <a:avLst/>
          </a:prstGeom>
        </p:spPr>
        <p:txBody>
          <a:bodyPr wrap="square">
            <a:spAutoFit/>
          </a:bodyPr>
          <a:lstStyle/>
          <a:p>
            <a:pPr>
              <a:lnSpc>
                <a:spcPct val="150000"/>
              </a:lnSpc>
            </a:pPr>
            <a:r>
              <a:rPr lang="zh-CN" altLang="en-US" sz="2400" dirty="0">
                <a:solidFill>
                  <a:srgbClr val="FF0000"/>
                </a:solidFill>
                <a:latin typeface="Microsoft YaHei" charset="-122"/>
                <a:ea typeface="Microsoft YaHei" charset="-122"/>
                <a:cs typeface="Microsoft YaHei" charset="-122"/>
              </a:rPr>
              <a:t>可靠</a:t>
            </a:r>
            <a:r>
              <a:rPr lang="zh-CN" altLang="en-US" sz="2400" dirty="0">
                <a:latin typeface="Microsoft YaHei" charset="-122"/>
                <a:ea typeface="Microsoft YaHei" charset="-122"/>
                <a:cs typeface="Microsoft YaHei" charset="-122"/>
              </a:rPr>
              <a:t>：保证接收</a:t>
            </a:r>
            <a:r>
              <a:rPr lang="zh-CN" altLang="en-US" sz="2400" dirty="0" smtClean="0">
                <a:latin typeface="Microsoft YaHei" charset="-122"/>
                <a:ea typeface="Microsoft YaHei" charset="-122"/>
                <a:cs typeface="Microsoft YaHei" charset="-122"/>
              </a:rPr>
              <a:t>方应用进程</a:t>
            </a:r>
            <a:r>
              <a:rPr lang="zh-CN" altLang="en-US" sz="2400" dirty="0">
                <a:latin typeface="Microsoft YaHei" charset="-122"/>
                <a:ea typeface="Microsoft YaHei" charset="-122"/>
                <a:cs typeface="Microsoft YaHei" charset="-122"/>
              </a:rPr>
              <a:t>从缓冲区读出的字节流与发送方发出的字节流是完全一样的。 </a:t>
            </a:r>
            <a:endParaRPr lang="en-US" altLang="zh-CN" sz="2400" dirty="0">
              <a:latin typeface="Microsoft YaHei" charset="-122"/>
              <a:ea typeface="Microsoft YaHei" charset="-122"/>
              <a:cs typeface="Microsoft YaHei" charset="-122"/>
            </a:endParaRPr>
          </a:p>
        </p:txBody>
      </p:sp>
      <p:sp>
        <p:nvSpPr>
          <p:cNvPr id="3" name="矩形 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559074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735330" y="733679"/>
            <a:ext cx="11120755" cy="3970318"/>
          </a:xfrm>
          <a:prstGeom prst="rect">
            <a:avLst/>
          </a:prstGeom>
          <a:noFill/>
        </p:spPr>
        <p:txBody>
          <a:bodyPr wrap="square" rtlCol="0">
            <a:spAutoFit/>
          </a:bodyPr>
          <a:lstStyle/>
          <a:p>
            <a:pPr>
              <a:lnSpc>
                <a:spcPct val="150000"/>
              </a:lnSpc>
            </a:pPr>
            <a:r>
              <a:rPr lang="en-US" altLang="zh-CN" sz="2400" b="1" dirty="0" smtClean="0">
                <a:latin typeface="微软雅黑" panose="020B0503020204020204" charset="-122"/>
                <a:ea typeface="微软雅黑" panose="020B0503020204020204" charset="-122"/>
                <a:cs typeface="微软雅黑" panose="020B0503020204020204" charset="-122"/>
              </a:rPr>
              <a:t>TCP</a:t>
            </a:r>
            <a:r>
              <a:rPr lang="zh-CN" altLang="en-US" sz="2400" b="1"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、应用层数据被</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分割</a:t>
            </a:r>
            <a:r>
              <a:rPr lang="zh-CN" altLang="en-US" sz="2400" dirty="0">
                <a:latin typeface="微软雅黑" panose="020B0503020204020204" charset="-122"/>
                <a:ea typeface="微软雅黑" panose="020B0503020204020204" charset="-122"/>
                <a:cs typeface="微软雅黑" panose="020B0503020204020204" charset="-122"/>
              </a:rPr>
              <a:t>成</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认为最适合发送的数据块。</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、序号，发送方对发送的数据包进行编号，确保数据按序提交给接收方。</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、确认，接收方向发送方反馈接收状态，确认是否正确接收数据。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、查错检测，利用差错编码实现数据包传输过程中的比特查错检测（甚至纠正）。</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、重传，发送发重新发送接收方没有正确接收的数据。</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、计时器，在</a:t>
            </a:r>
            <a:r>
              <a:rPr lang="zh-CN" altLang="en-US" sz="2400" dirty="0" smtClean="0">
                <a:latin typeface="微软雅黑" panose="020B0503020204020204" charset="-122"/>
                <a:ea typeface="微软雅黑" panose="020B0503020204020204" charset="-122"/>
                <a:cs typeface="微软雅黑" panose="020B0503020204020204" charset="-122"/>
              </a:rPr>
              <a:t>发送方引入</a:t>
            </a:r>
            <a:r>
              <a:rPr lang="zh-CN" altLang="en-US" sz="2400" dirty="0">
                <a:latin typeface="微软雅黑" panose="020B0503020204020204" charset="-122"/>
                <a:ea typeface="微软雅黑" panose="020B0503020204020204" charset="-122"/>
                <a:cs typeface="微软雅黑" panose="020B0503020204020204" charset="-122"/>
              </a:rPr>
              <a:t>计时器，解决数据丢失问题。</a:t>
            </a:r>
          </a:p>
        </p:txBody>
      </p:sp>
      <p:sp>
        <p:nvSpPr>
          <p:cNvPr id="3" name="矩形 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34654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圆角矩形 1"/>
          <p:cNvSpPr/>
          <p:nvPr/>
        </p:nvSpPr>
        <p:spPr>
          <a:xfrm>
            <a:off x="999144" y="2432557"/>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应用层：报文</a:t>
            </a:r>
            <a:endParaRPr kumimoji="1" lang="zh-CN" altLang="en-US" sz="2400">
              <a:latin typeface="Microsoft YaHei" charset="-122"/>
              <a:ea typeface="Microsoft YaHei" charset="-122"/>
              <a:cs typeface="Microsoft YaHei" charset="-122"/>
            </a:endParaRPr>
          </a:p>
        </p:txBody>
      </p:sp>
      <p:sp>
        <p:nvSpPr>
          <p:cNvPr id="21" name="圆角矩形 20"/>
          <p:cNvSpPr/>
          <p:nvPr/>
        </p:nvSpPr>
        <p:spPr>
          <a:xfrm>
            <a:off x="999144" y="4556026"/>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传输层：</a:t>
            </a:r>
            <a:r>
              <a:rPr kumimoji="1" lang="en-US" altLang="zh-CN" sz="2400" dirty="0" smtClean="0">
                <a:latin typeface="Microsoft YaHei" charset="-122"/>
                <a:ea typeface="Microsoft YaHei" charset="-122"/>
                <a:cs typeface="Microsoft YaHei" charset="-122"/>
              </a:rPr>
              <a:t>TCP</a:t>
            </a:r>
            <a:r>
              <a:rPr kumimoji="1" lang="zh-CN" altLang="en-US" sz="2400" dirty="0" smtClean="0">
                <a:latin typeface="Microsoft YaHei" charset="-122"/>
                <a:ea typeface="Microsoft YaHei" charset="-122"/>
                <a:cs typeface="Microsoft YaHei" charset="-122"/>
              </a:rPr>
              <a:t>报文段</a:t>
            </a:r>
            <a:endParaRPr kumimoji="1" lang="zh-CN" altLang="en-US" sz="2400" dirty="0">
              <a:latin typeface="Microsoft YaHei" charset="-122"/>
              <a:ea typeface="Microsoft YaHei" charset="-122"/>
              <a:cs typeface="Microsoft YaHei" charset="-122"/>
            </a:endParaRPr>
          </a:p>
        </p:txBody>
      </p:sp>
      <p:cxnSp>
        <p:nvCxnSpPr>
          <p:cNvPr id="6" name="直线箭头连接符 5"/>
          <p:cNvCxnSpPr>
            <a:stCxn id="2" idx="2"/>
            <a:endCxn id="21" idx="0"/>
          </p:cNvCxnSpPr>
          <p:nvPr/>
        </p:nvCxnSpPr>
        <p:spPr>
          <a:xfrm>
            <a:off x="2515123" y="2936817"/>
            <a:ext cx="0" cy="16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179117" y="3146256"/>
            <a:ext cx="7617890"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a:t>
            </a:r>
            <a:r>
              <a:rPr lang="en-US" altLang="zh-CN" sz="2400" dirty="0" smtClean="0">
                <a:latin typeface="微软雅黑" panose="020B0503020204020204" charset="-122"/>
                <a:ea typeface="微软雅黑" panose="020B0503020204020204" charset="-122"/>
                <a:cs typeface="微软雅黑" panose="020B0503020204020204" charset="-122"/>
              </a:rPr>
              <a:t>Size</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）：报文段中封装的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应用层数据</a:t>
            </a:r>
            <a:r>
              <a:rPr lang="zh-CN" altLang="en-US" sz="2400" dirty="0">
                <a:latin typeface="微软雅黑" panose="020B0503020204020204" charset="-122"/>
                <a:ea typeface="微软雅黑" panose="020B0503020204020204" charset="-122"/>
                <a:cs typeface="微软雅黑" panose="020B0503020204020204" charset="-122"/>
              </a:rPr>
              <a:t>的最大长度。</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4"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、应用层数据</a:t>
            </a:r>
            <a:r>
              <a:rPr lang="zh-CN" altLang="en-US" sz="2400" dirty="0">
                <a:latin typeface="微软雅黑" panose="020B0503020204020204" charset="-122"/>
                <a:ea typeface="微软雅黑" panose="020B0503020204020204" charset="-122"/>
                <a:cs typeface="微软雅黑" panose="020B0503020204020204" charset="-122"/>
              </a:rPr>
              <a:t>被</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分割</a:t>
            </a:r>
            <a:r>
              <a:rPr lang="zh-CN" altLang="en-US" sz="2400" dirty="0">
                <a:latin typeface="微软雅黑" panose="020B0503020204020204" charset="-122"/>
                <a:ea typeface="微软雅黑" panose="020B0503020204020204" charset="-122"/>
                <a:cs typeface="微软雅黑" panose="020B0503020204020204" charset="-122"/>
              </a:rPr>
              <a:t>成</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认为最适合发送的数据块</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17" name="矩形 1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3283609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1135054"/>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、确认，接收方向发送方反馈接收状态，确认是否正确接收数据。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采取累计确认。</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2040098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发送方</a:t>
            </a:r>
            <a:endParaRPr kumimoji="1" lang="zh-CN" altLang="en-US" sz="2400">
              <a:latin typeface="Microsoft YaHei" charset="-122"/>
              <a:ea typeface="Microsoft YaHei" charset="-122"/>
              <a:cs typeface="Microsoft YaHei" charset="-122"/>
            </a:endParaRPr>
          </a:p>
        </p:txBody>
      </p:sp>
      <p:graphicFrame>
        <p:nvGraphicFramePr>
          <p:cNvPr id="21" name="表格 20"/>
          <p:cNvGraphicFramePr>
            <a:graphicFrameLocks noGrp="1"/>
          </p:cNvGraphicFramePr>
          <p:nvPr>
            <p:extLst/>
          </p:nvPr>
        </p:nvGraphicFramePr>
        <p:xfrm>
          <a:off x="1894053" y="507838"/>
          <a:ext cx="3020472" cy="219456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algn="ctr">
                        <a:lnSpc>
                          <a:spcPct val="150000"/>
                        </a:lnSpc>
                      </a:pPr>
                      <a:r>
                        <a:rPr lang="en-US" altLang="zh-CN" sz="2000" dirty="0" smtClean="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r>
              <a:tr h="396758">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tr>
              <a:tr h="422870">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tr>
              <a:tr h="422870">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smtClean="0">
                <a:latin typeface="+mn-ea"/>
              </a:rPr>
              <a:t>文件</a:t>
            </a:r>
            <a:endParaRPr kumimoji="1" lang="zh-CN" altLang="en-US" sz="2000">
              <a:latin typeface="+mn-ea"/>
            </a:endParaRPr>
          </a:p>
        </p:txBody>
      </p:sp>
      <p:graphicFrame>
        <p:nvGraphicFramePr>
          <p:cNvPr id="31" name="表格 30"/>
          <p:cNvGraphicFramePr>
            <a:graphicFrameLocks noGrp="1"/>
          </p:cNvGraphicFramePr>
          <p:nvPr>
            <p:extLst/>
          </p:nvPr>
        </p:nvGraphicFramePr>
        <p:xfrm>
          <a:off x="1894053" y="3208492"/>
          <a:ext cx="3020472" cy="54864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smtClean="0">
                <a:latin typeface="+mn-ea"/>
              </a:rPr>
              <a:t>TCP</a:t>
            </a:r>
            <a:r>
              <a:rPr kumimoji="1" lang="zh-CN" altLang="en-US" sz="2000" dirty="0" smtClean="0">
                <a:latin typeface="+mn-ea"/>
              </a:rPr>
              <a:t>缓存</a:t>
            </a:r>
            <a:endParaRPr kumimoji="1" lang="zh-CN" altLang="en-US" sz="2000" dirty="0">
              <a:latin typeface="+mn-ea"/>
            </a:endParaRP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nvPr>
        </p:nvGraphicFramePr>
        <p:xfrm>
          <a:off x="8399127" y="3243550"/>
          <a:ext cx="3020472" cy="54864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smtClean="0">
                <a:latin typeface="+mn-ea"/>
              </a:rPr>
              <a:t>TCP</a:t>
            </a:r>
            <a:r>
              <a:rPr kumimoji="1" lang="zh-CN" altLang="en-US" sz="2000" dirty="0" smtClean="0">
                <a:latin typeface="+mn-ea"/>
              </a:rPr>
              <a:t>缓存</a:t>
            </a:r>
            <a:endParaRPr kumimoji="1" lang="zh-CN" altLang="en-US" sz="2000" dirty="0">
              <a:latin typeface="+mn-ea"/>
            </a:endParaRP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接收方</a:t>
            </a:r>
            <a:endParaRPr kumimoji="1" lang="zh-CN" altLang="en-US" sz="2400" dirty="0">
              <a:latin typeface="Microsoft YaHei" charset="-122"/>
              <a:ea typeface="Microsoft YaHei" charset="-122"/>
              <a:cs typeface="Microsoft YaHei" charset="-122"/>
            </a:endParaRPr>
          </a:p>
        </p:txBody>
      </p:sp>
      <p:cxnSp>
        <p:nvCxnSpPr>
          <p:cNvPr id="38" name="直线连接符 37"/>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nvPr>
        </p:nvGraphicFramePr>
        <p:xfrm>
          <a:off x="7743930" y="4006455"/>
          <a:ext cx="503412" cy="548640"/>
        </p:xfrm>
        <a:graphic>
          <a:graphicData uri="http://schemas.openxmlformats.org/drawingml/2006/table">
            <a:tbl>
              <a:tblPr firstRow="1" bandRow="1">
                <a:tableStyleId>{5940675A-B579-460E-94D1-54222C63F5DA}</a:tableStyleId>
              </a:tblPr>
              <a:tblGrid>
                <a:gridCol w="503412"/>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19" name="矩形 18"/>
          <p:cNvSpPr/>
          <p:nvPr/>
        </p:nvSpPr>
        <p:spPr>
          <a:xfrm>
            <a:off x="465221" y="5459712"/>
            <a:ext cx="8373979" cy="1200329"/>
          </a:xfrm>
          <a:prstGeom prst="rect">
            <a:avLst/>
          </a:prstGeom>
        </p:spPr>
        <p:txBody>
          <a:bodyPr wrap="square">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确认：</a:t>
            </a:r>
            <a:r>
              <a:rPr lang="en-US" altLang="zh-CN" sz="2400" dirty="0" smtClean="0">
                <a:latin typeface="微软雅黑" panose="020B0503020204020204" charset="-122"/>
                <a:ea typeface="微软雅黑" panose="020B0503020204020204" charset="-122"/>
                <a:cs typeface="微软雅黑" panose="020B0503020204020204" charset="-122"/>
              </a:rPr>
              <a:t>TCP</a:t>
            </a:r>
            <a:r>
              <a:rPr lang="zh-CN" altLang="en-US" sz="2400" dirty="0" smtClean="0">
                <a:latin typeface="微软雅黑" panose="020B0503020204020204" charset="-122"/>
                <a:ea typeface="微软雅黑" panose="020B0503020204020204" charset="-122"/>
                <a:cs typeface="微软雅黑" panose="020B0503020204020204" charset="-122"/>
              </a:rPr>
              <a:t>采用累积确认。</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smtClean="0">
                <a:latin typeface="微软雅黑" panose="020B0503020204020204" charset="-122"/>
                <a:ea typeface="微软雅黑" panose="020B0503020204020204" charset="-122"/>
                <a:cs typeface="微软雅黑" panose="020B0503020204020204" charset="-122"/>
              </a:rPr>
              <a:t>123</a:t>
            </a:r>
            <a:r>
              <a:rPr lang="zh-CN" altLang="en-US" sz="2400" dirty="0" smtClean="0">
                <a:latin typeface="微软雅黑" panose="020B0503020204020204" charset="-122"/>
                <a:ea typeface="微软雅黑" panose="020B0503020204020204" charset="-122"/>
                <a:cs typeface="微软雅黑" panose="020B0503020204020204" charset="-122"/>
              </a:rPr>
              <a:t>，此时返回确认序号为</a:t>
            </a:r>
            <a:r>
              <a:rPr lang="en-US" altLang="zh-CN" sz="2400" dirty="0" smtClean="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p>
        </p:txBody>
      </p:sp>
    </p:spTree>
    <p:extLst>
      <p:ext uri="{BB962C8B-B14F-4D97-AF65-F5344CB8AC3E}">
        <p14:creationId xmlns:p14="http://schemas.microsoft.com/office/powerpoint/2010/main" val="277082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发送方</a:t>
            </a:r>
            <a:endParaRPr kumimoji="1" lang="zh-CN" altLang="en-US" sz="2400">
              <a:latin typeface="Microsoft YaHei" charset="-122"/>
              <a:ea typeface="Microsoft YaHei" charset="-122"/>
              <a:cs typeface="Microsoft YaHei" charset="-122"/>
            </a:endParaRPr>
          </a:p>
        </p:txBody>
      </p:sp>
      <p:graphicFrame>
        <p:nvGraphicFramePr>
          <p:cNvPr id="21" name="表格 20"/>
          <p:cNvGraphicFramePr>
            <a:graphicFrameLocks noGrp="1"/>
          </p:cNvGraphicFramePr>
          <p:nvPr>
            <p:extLst/>
          </p:nvPr>
        </p:nvGraphicFramePr>
        <p:xfrm>
          <a:off x="1894053" y="507838"/>
          <a:ext cx="3020472" cy="219456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algn="ctr">
                        <a:lnSpc>
                          <a:spcPct val="150000"/>
                        </a:lnSpc>
                      </a:pPr>
                      <a:r>
                        <a:rPr lang="en-US" altLang="zh-CN" sz="2000" dirty="0" smtClean="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r>
              <a:tr h="396758">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tr>
              <a:tr h="422870">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tr>
              <a:tr h="422870">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smtClean="0">
                <a:latin typeface="+mn-ea"/>
              </a:rPr>
              <a:t>文件</a:t>
            </a:r>
            <a:endParaRPr kumimoji="1" lang="zh-CN" altLang="en-US" sz="2000">
              <a:latin typeface="+mn-ea"/>
            </a:endParaRPr>
          </a:p>
        </p:txBody>
      </p:sp>
      <p:graphicFrame>
        <p:nvGraphicFramePr>
          <p:cNvPr id="31" name="表格 30"/>
          <p:cNvGraphicFramePr>
            <a:graphicFrameLocks noGrp="1"/>
          </p:cNvGraphicFramePr>
          <p:nvPr>
            <p:extLst/>
          </p:nvPr>
        </p:nvGraphicFramePr>
        <p:xfrm>
          <a:off x="1894053" y="3208492"/>
          <a:ext cx="3020472" cy="54864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smtClean="0">
                <a:latin typeface="+mn-ea"/>
              </a:rPr>
              <a:t>TCP</a:t>
            </a:r>
            <a:r>
              <a:rPr kumimoji="1" lang="zh-CN" altLang="en-US" sz="2000" dirty="0" smtClean="0">
                <a:latin typeface="+mn-ea"/>
              </a:rPr>
              <a:t>缓存</a:t>
            </a:r>
            <a:endParaRPr kumimoji="1" lang="zh-CN" altLang="en-US" sz="2000" dirty="0">
              <a:latin typeface="+mn-ea"/>
            </a:endParaRP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nvPr>
        </p:nvGraphicFramePr>
        <p:xfrm>
          <a:off x="8399127" y="3243550"/>
          <a:ext cx="3020472" cy="54864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smtClean="0">
                <a:latin typeface="+mn-ea"/>
              </a:rPr>
              <a:t>TCP</a:t>
            </a:r>
            <a:r>
              <a:rPr kumimoji="1" lang="zh-CN" altLang="en-US" sz="2000" dirty="0" smtClean="0">
                <a:latin typeface="+mn-ea"/>
              </a:rPr>
              <a:t>缓存</a:t>
            </a:r>
            <a:endParaRPr kumimoji="1" lang="zh-CN" altLang="en-US" sz="2000" dirty="0">
              <a:latin typeface="+mn-ea"/>
            </a:endParaRP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接收方</a:t>
            </a:r>
            <a:endParaRPr kumimoji="1" lang="zh-CN" altLang="en-US" sz="2400" dirty="0">
              <a:latin typeface="Microsoft YaHei" charset="-122"/>
              <a:ea typeface="Microsoft YaHei" charset="-122"/>
              <a:cs typeface="Microsoft YaHei" charset="-122"/>
            </a:endParaRPr>
          </a:p>
        </p:txBody>
      </p:sp>
      <p:cxnSp>
        <p:nvCxnSpPr>
          <p:cNvPr id="38" name="直线连接符 37"/>
          <p:cNvCxnSpPr/>
          <p:nvPr/>
        </p:nvCxnSpPr>
        <p:spPr>
          <a:xfrm flipH="1">
            <a:off x="2935707" y="3901204"/>
            <a:ext cx="6642" cy="6387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nvPr>
        </p:nvGraphicFramePr>
        <p:xfrm>
          <a:off x="7743930" y="4006455"/>
          <a:ext cx="503412" cy="548640"/>
        </p:xfrm>
        <a:graphic>
          <a:graphicData uri="http://schemas.openxmlformats.org/drawingml/2006/table">
            <a:tbl>
              <a:tblPr firstRow="1" bandRow="1">
                <a:tableStyleId>{5940675A-B579-460E-94D1-54222C63F5DA}</a:tableStyleId>
              </a:tblPr>
              <a:tblGrid>
                <a:gridCol w="503412"/>
              </a:tblGrid>
              <a:tr h="422870">
                <a:tc>
                  <a:txBody>
                    <a:bodyPr/>
                    <a:lstStyle/>
                    <a:p>
                      <a:pPr marL="0" algn="ctr" defTabSz="914400" rtl="0" eaLnBrk="1" latinLnBrk="0" hangingPunct="1">
                        <a:lnSpc>
                          <a:spcPct val="150000"/>
                        </a:lnSpc>
                      </a:pPr>
                      <a:r>
                        <a:rPr lang="en-US" altLang="zh-CN" sz="2000" kern="1200" dirty="0" smtClean="0">
                          <a:solidFill>
                            <a:srgbClr val="FF0000"/>
                          </a:solidFill>
                          <a:latin typeface="Microsoft YaHei" charset="-122"/>
                          <a:ea typeface="Microsoft YaHei" charset="-122"/>
                          <a:cs typeface="Microsoft YaHei" charset="-122"/>
                        </a:rPr>
                        <a:t>4</a:t>
                      </a:r>
                      <a:endParaRPr lang="zh-CN" altLang="en-US" sz="2000" kern="1200" dirty="0">
                        <a:solidFill>
                          <a:srgbClr val="FF0000"/>
                        </a:solidFill>
                        <a:latin typeface="Microsoft YaHei" charset="-122"/>
                        <a:ea typeface="Microsoft YaHei" charset="-122"/>
                        <a:cs typeface="Microsoft YaHei" charset="-122"/>
                      </a:endParaRPr>
                    </a:p>
                  </a:txBody>
                  <a:tcPr/>
                </a:tc>
              </a:tr>
            </a:tbl>
          </a:graphicData>
        </a:graphic>
      </p:graphicFrame>
      <p:sp>
        <p:nvSpPr>
          <p:cNvPr id="19" name="矩形 18"/>
          <p:cNvSpPr/>
          <p:nvPr/>
        </p:nvSpPr>
        <p:spPr>
          <a:xfrm>
            <a:off x="465221" y="5459712"/>
            <a:ext cx="8373979" cy="1200329"/>
          </a:xfrm>
          <a:prstGeom prst="rect">
            <a:avLst/>
          </a:prstGeom>
        </p:spPr>
        <p:txBody>
          <a:bodyPr wrap="square">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确认：</a:t>
            </a:r>
            <a:r>
              <a:rPr lang="en-US" altLang="zh-CN" sz="2400" dirty="0" smtClean="0">
                <a:latin typeface="微软雅黑" panose="020B0503020204020204" charset="-122"/>
                <a:ea typeface="微软雅黑" panose="020B0503020204020204" charset="-122"/>
                <a:cs typeface="微软雅黑" panose="020B0503020204020204" charset="-122"/>
              </a:rPr>
              <a:t>TCP</a:t>
            </a:r>
            <a:r>
              <a:rPr lang="zh-CN" altLang="en-US" sz="2400" dirty="0" smtClean="0">
                <a:latin typeface="微软雅黑" panose="020B0503020204020204" charset="-122"/>
                <a:ea typeface="微软雅黑" panose="020B0503020204020204" charset="-122"/>
                <a:cs typeface="微软雅黑" panose="020B0503020204020204" charset="-122"/>
              </a:rPr>
              <a:t>采用累积确认。</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smtClean="0">
                <a:latin typeface="微软雅黑" panose="020B0503020204020204" charset="-122"/>
                <a:ea typeface="微软雅黑" panose="020B0503020204020204" charset="-122"/>
                <a:cs typeface="微软雅黑" panose="020B0503020204020204" charset="-122"/>
              </a:rPr>
              <a:t>123</a:t>
            </a:r>
            <a:r>
              <a:rPr lang="zh-CN" altLang="en-US" sz="2400" dirty="0" smtClean="0">
                <a:latin typeface="微软雅黑" panose="020B0503020204020204" charset="-122"/>
                <a:ea typeface="微软雅黑" panose="020B0503020204020204" charset="-122"/>
                <a:cs typeface="微软雅黑" panose="020B0503020204020204" charset="-122"/>
              </a:rPr>
              <a:t>，此时返回确认序号为</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4</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p>
        </p:txBody>
      </p:sp>
    </p:spTree>
    <p:extLst>
      <p:ext uri="{BB962C8B-B14F-4D97-AF65-F5344CB8AC3E}">
        <p14:creationId xmlns:p14="http://schemas.microsoft.com/office/powerpoint/2010/main" val="2046384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smtClean="0"/>
              <a:t>第三章   传输层</a:t>
            </a:r>
            <a:endParaRPr lang="zh-CN" altLang="en-US" sz="2400" dirty="0"/>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smtClean="0"/>
              <a:t>第一节 传输层的基本服务</a:t>
            </a:r>
            <a:endParaRPr lang="en-US" altLang="zh-CN" sz="2400" dirty="0" smtClean="0"/>
          </a:p>
          <a:p>
            <a:pPr>
              <a:lnSpc>
                <a:spcPct val="200000"/>
              </a:lnSpc>
            </a:pPr>
            <a:r>
              <a:rPr lang="zh-CN" altLang="en-US" sz="2400" dirty="0" smtClean="0"/>
              <a:t>第二节 传输层的复用与分解</a:t>
            </a:r>
            <a:endParaRPr lang="en-US" altLang="zh-CN" sz="2400" dirty="0" smtClean="0"/>
          </a:p>
          <a:p>
            <a:pPr>
              <a:lnSpc>
                <a:spcPct val="200000"/>
              </a:lnSpc>
            </a:pPr>
            <a:r>
              <a:rPr lang="zh-CN" altLang="en-US" sz="2400" dirty="0" smtClean="0"/>
              <a:t>第三节 停</a:t>
            </a:r>
            <a:r>
              <a:rPr lang="en-US" altLang="zh-CN" sz="2400" dirty="0" smtClean="0"/>
              <a:t>-</a:t>
            </a:r>
            <a:r>
              <a:rPr lang="zh-CN" altLang="en-US" sz="2400" dirty="0" smtClean="0"/>
              <a:t>等协议与滑动窗口协议</a:t>
            </a:r>
            <a:endParaRPr lang="en-US" altLang="zh-CN" sz="2400" dirty="0" smtClean="0"/>
          </a:p>
          <a:p>
            <a:pPr>
              <a:lnSpc>
                <a:spcPct val="200000"/>
              </a:lnSpc>
            </a:pPr>
            <a:r>
              <a:rPr lang="zh-CN" altLang="en-US" sz="2400" dirty="0" smtClean="0">
                <a:solidFill>
                  <a:srgbClr val="FF0000"/>
                </a:solidFill>
              </a:rPr>
              <a:t>第四节 用户数据报协议（</a:t>
            </a:r>
            <a:r>
              <a:rPr lang="en-US" altLang="zh-CN" sz="2400" dirty="0" smtClean="0">
                <a:solidFill>
                  <a:srgbClr val="FF0000"/>
                </a:solidFill>
              </a:rPr>
              <a:t>UDP</a:t>
            </a:r>
            <a:r>
              <a:rPr lang="zh-CN" altLang="en-US" sz="2400" dirty="0" smtClean="0">
                <a:solidFill>
                  <a:srgbClr val="FF0000"/>
                </a:solidFill>
              </a:rPr>
              <a:t>）</a:t>
            </a:r>
            <a:endParaRPr lang="en-US" altLang="zh-CN" sz="2400" dirty="0" smtClean="0">
              <a:solidFill>
                <a:srgbClr val="FF0000"/>
              </a:solidFill>
            </a:endParaRPr>
          </a:p>
          <a:p>
            <a:pPr>
              <a:lnSpc>
                <a:spcPct val="200000"/>
              </a:lnSpc>
            </a:pPr>
            <a:r>
              <a:rPr lang="zh-CN" altLang="en-US" sz="2400" dirty="0" smtClean="0"/>
              <a:t>第五节 传输控制协议（</a:t>
            </a:r>
            <a:r>
              <a:rPr lang="en-US" altLang="zh-CN" sz="2400" dirty="0" smtClean="0"/>
              <a:t>TCP</a:t>
            </a:r>
            <a:r>
              <a:rPr lang="zh-CN" altLang="en-US" sz="2400" dirty="0" smtClean="0"/>
              <a:t>）</a:t>
            </a:r>
            <a:endParaRPr lang="zh-CN" altLang="en-US" sz="2400" dirty="0"/>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4447898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发送方</a:t>
            </a:r>
            <a:endParaRPr kumimoji="1" lang="zh-CN" altLang="en-US" sz="2400">
              <a:latin typeface="Microsoft YaHei" charset="-122"/>
              <a:ea typeface="Microsoft YaHei" charset="-122"/>
              <a:cs typeface="Microsoft YaHei" charset="-122"/>
            </a:endParaRPr>
          </a:p>
        </p:txBody>
      </p:sp>
      <p:graphicFrame>
        <p:nvGraphicFramePr>
          <p:cNvPr id="21" name="表格 20"/>
          <p:cNvGraphicFramePr>
            <a:graphicFrameLocks noGrp="1"/>
          </p:cNvGraphicFramePr>
          <p:nvPr>
            <p:extLst/>
          </p:nvPr>
        </p:nvGraphicFramePr>
        <p:xfrm>
          <a:off x="1894053" y="507838"/>
          <a:ext cx="3020472" cy="219456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algn="ctr">
                        <a:lnSpc>
                          <a:spcPct val="150000"/>
                        </a:lnSpc>
                      </a:pPr>
                      <a:r>
                        <a:rPr lang="en-US" altLang="zh-CN" sz="2000" dirty="0" smtClean="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r>
              <a:tr h="396758">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tr>
              <a:tr h="422870">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tr>
              <a:tr h="422870">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smtClean="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smtClean="0">
                <a:latin typeface="+mn-ea"/>
              </a:rPr>
              <a:t>文件</a:t>
            </a:r>
            <a:endParaRPr kumimoji="1" lang="zh-CN" altLang="en-US" sz="2000">
              <a:latin typeface="+mn-ea"/>
            </a:endParaRPr>
          </a:p>
        </p:txBody>
      </p:sp>
      <p:graphicFrame>
        <p:nvGraphicFramePr>
          <p:cNvPr id="31" name="表格 30"/>
          <p:cNvGraphicFramePr>
            <a:graphicFrameLocks noGrp="1"/>
          </p:cNvGraphicFramePr>
          <p:nvPr>
            <p:extLst/>
          </p:nvPr>
        </p:nvGraphicFramePr>
        <p:xfrm>
          <a:off x="1894053" y="3208492"/>
          <a:ext cx="3020472" cy="54864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smtClean="0">
                <a:latin typeface="+mn-ea"/>
              </a:rPr>
              <a:t>TCP</a:t>
            </a:r>
            <a:r>
              <a:rPr kumimoji="1" lang="zh-CN" altLang="en-US" sz="2000" dirty="0" smtClean="0">
                <a:latin typeface="+mn-ea"/>
              </a:rPr>
              <a:t>缓存</a:t>
            </a:r>
            <a:endParaRPr kumimoji="1" lang="zh-CN" altLang="en-US" sz="2000" dirty="0">
              <a:latin typeface="+mn-ea"/>
            </a:endParaRP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nvPr>
        </p:nvGraphicFramePr>
        <p:xfrm>
          <a:off x="8399127" y="3243550"/>
          <a:ext cx="3020472" cy="548640"/>
        </p:xfrm>
        <a:graphic>
          <a:graphicData uri="http://schemas.openxmlformats.org/drawingml/2006/table">
            <a:tbl>
              <a:tblPr firstRow="1" bandRow="1">
                <a:tableStyleId>{5940675A-B579-460E-94D1-54222C63F5DA}</a:tableStyleId>
              </a:tblPr>
              <a:tblGrid>
                <a:gridCol w="503412"/>
                <a:gridCol w="503412"/>
                <a:gridCol w="503412"/>
                <a:gridCol w="503412"/>
                <a:gridCol w="503412"/>
                <a:gridCol w="503412"/>
              </a:tblGrid>
              <a:tr h="422870">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smtClean="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smtClean="0">
                <a:latin typeface="+mn-ea"/>
              </a:rPr>
              <a:t>TCP</a:t>
            </a:r>
            <a:r>
              <a:rPr kumimoji="1" lang="zh-CN" altLang="en-US" sz="2000" dirty="0" smtClean="0">
                <a:latin typeface="+mn-ea"/>
              </a:rPr>
              <a:t>缓存</a:t>
            </a:r>
            <a:endParaRPr kumimoji="1" lang="zh-CN" altLang="en-US" sz="2000" dirty="0">
              <a:latin typeface="+mn-ea"/>
            </a:endParaRP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接收方</a:t>
            </a:r>
            <a:endParaRPr kumimoji="1" lang="zh-CN" altLang="en-US" sz="2400" dirty="0">
              <a:latin typeface="Microsoft YaHei" charset="-122"/>
              <a:ea typeface="Microsoft YaHei" charset="-122"/>
              <a:cs typeface="Microsoft YaHei" charset="-122"/>
            </a:endParaRPr>
          </a:p>
        </p:txBody>
      </p:sp>
      <p:cxnSp>
        <p:nvCxnSpPr>
          <p:cNvPr id="38" name="直线连接符 37"/>
          <p:cNvCxnSpPr>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2105" y="5346334"/>
            <a:ext cx="10459452" cy="1200329"/>
          </a:xfrm>
          <a:prstGeom prst="rect">
            <a:avLst/>
          </a:prstGeom>
        </p:spPr>
        <p:txBody>
          <a:bodyPr wrap="square">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快速</a:t>
            </a:r>
            <a:r>
              <a:rPr lang="zh-CN" altLang="en-US" sz="2400" b="1" dirty="0">
                <a:latin typeface="微软雅黑" panose="020B0503020204020204" charset="-122"/>
                <a:ea typeface="微软雅黑" panose="020B0503020204020204" charset="-122"/>
                <a:cs typeface="微软雅黑" panose="020B0503020204020204" charset="-122"/>
              </a:rPr>
              <a:t>重</a:t>
            </a:r>
            <a:r>
              <a:rPr lang="zh-CN" altLang="en-US" sz="2400" b="1" dirty="0" smtClean="0">
                <a:latin typeface="微软雅黑" panose="020B0503020204020204" charset="-122"/>
                <a:ea typeface="微软雅黑" panose="020B0503020204020204" charset="-122"/>
                <a:cs typeface="微软雅黑" panose="020B0503020204020204" charset="-122"/>
              </a:rPr>
              <a:t>传</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发送方接收到对相同序号的</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次重复</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，就说明被重复确认的报文段已</a:t>
            </a:r>
            <a:r>
              <a:rPr lang="zh-CN" altLang="en-US" sz="2400" dirty="0" smtClean="0">
                <a:latin typeface="微软雅黑" panose="020B0503020204020204" charset="-122"/>
                <a:ea typeface="微软雅黑" panose="020B0503020204020204" charset="-122"/>
                <a:cs typeface="微软雅黑" panose="020B0503020204020204" charset="-122"/>
              </a:rPr>
              <a:t>丢失。</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54426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TextBox 6"/>
          <p:cNvSpPr txBox="1"/>
          <p:nvPr/>
        </p:nvSpPr>
        <p:spPr>
          <a:xfrm>
            <a:off x="498114" y="882942"/>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、计时器，在发送方引入计时器，</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解决</a:t>
            </a:r>
            <a:r>
              <a:rPr lang="zh-CN" altLang="en-US" sz="2400" dirty="0">
                <a:latin typeface="微软雅黑" panose="020B0503020204020204" charset="-122"/>
                <a:ea typeface="微软雅黑" panose="020B0503020204020204" charset="-122"/>
                <a:cs typeface="微软雅黑" panose="020B0503020204020204" charset="-122"/>
              </a:rPr>
              <a:t>数据丢失问题。</a:t>
            </a:r>
          </a:p>
        </p:txBody>
      </p:sp>
      <p:sp>
        <p:nvSpPr>
          <p:cNvPr id="16" name="矩形 15"/>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502866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755209" y="1231928"/>
            <a:ext cx="10978515" cy="2862322"/>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计时器超时</a:t>
            </a:r>
            <a:r>
              <a:rPr lang="zh-CN" altLang="en-US" sz="2400" dirty="0">
                <a:latin typeface="微软雅黑" panose="020B0503020204020204" charset="-122"/>
                <a:ea typeface="微软雅黑" panose="020B0503020204020204" charset="-122"/>
                <a:cs typeface="微软雅黑" panose="020B0503020204020204" charset="-122"/>
              </a:rPr>
              <a:t>时间设置</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err="1" smtClean="0">
                <a:solidFill>
                  <a:srgbClr val="FF0000"/>
                </a:solidFill>
                <a:latin typeface="微软雅黑" panose="020B0503020204020204" charset="-122"/>
                <a:ea typeface="微软雅黑" panose="020B0503020204020204" charset="-122"/>
                <a:cs typeface="微软雅黑" panose="020B0503020204020204" charset="-122"/>
              </a:rPr>
              <a:t>TimeoutInerval</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=EstimatedRTT+4×DevRTT</a:t>
            </a:r>
          </a:p>
          <a:p>
            <a:pPr>
              <a:lnSpc>
                <a:spcPct val="150000"/>
              </a:lnSpc>
            </a:pP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err="1" smtClean="0">
                <a:latin typeface="微软雅黑" panose="020B0503020204020204" charset="-122"/>
                <a:ea typeface="微软雅黑" panose="020B0503020204020204" charset="-122"/>
                <a:cs typeface="微软雅黑" panose="020B0503020204020204" charset="-122"/>
              </a:rPr>
              <a:t>EstimatedRTT</a:t>
            </a:r>
            <a:r>
              <a:rPr lang="zh-CN" altLang="en-US" sz="2400" dirty="0" smtClean="0">
                <a:latin typeface="微软雅黑" panose="020B0503020204020204" charset="-122"/>
                <a:ea typeface="微软雅黑" panose="020B0503020204020204" charset="-122"/>
                <a:cs typeface="微软雅黑" panose="020B0503020204020204" charset="-122"/>
              </a:rPr>
              <a:t>：抽样</a:t>
            </a:r>
            <a:r>
              <a:rPr lang="en-US" altLang="zh-CN" sz="2400" dirty="0" smtClean="0">
                <a:latin typeface="微软雅黑" panose="020B0503020204020204" charset="-122"/>
                <a:ea typeface="微软雅黑" panose="020B0503020204020204" charset="-122"/>
                <a:cs typeface="微软雅黑" panose="020B0503020204020204" charset="-122"/>
              </a:rPr>
              <a:t>RTT</a:t>
            </a:r>
            <a:r>
              <a:rPr lang="zh-CN" altLang="en-US" sz="2400" dirty="0" smtClean="0">
                <a:latin typeface="微软雅黑" panose="020B0503020204020204" charset="-122"/>
                <a:ea typeface="微软雅黑" panose="020B0503020204020204" charset="-122"/>
                <a:cs typeface="微软雅黑" panose="020B0503020204020204" charset="-122"/>
              </a:rPr>
              <a:t>的加权移动平均值。</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err="1" smtClean="0">
                <a:latin typeface="微软雅黑" panose="020B0503020204020204" charset="-122"/>
                <a:ea typeface="微软雅黑" panose="020B0503020204020204" charset="-122"/>
                <a:cs typeface="微软雅黑" panose="020B0503020204020204" charset="-122"/>
              </a:rPr>
              <a:t>DevRTT</a:t>
            </a:r>
            <a:r>
              <a:rPr lang="zh-CN" altLang="en-US" sz="2400" dirty="0" smtClean="0">
                <a:latin typeface="微软雅黑" panose="020B0503020204020204" charset="-122"/>
                <a:ea typeface="微软雅黑" panose="020B0503020204020204" charset="-122"/>
                <a:cs typeface="微软雅黑" panose="020B0503020204020204" charset="-122"/>
              </a:rPr>
              <a:t>：偏差</a:t>
            </a:r>
            <a:r>
              <a:rPr lang="en-US" altLang="zh-CN" sz="2400" dirty="0" smtClean="0">
                <a:latin typeface="微软雅黑" panose="020B0503020204020204" charset="-122"/>
                <a:ea typeface="微软雅黑" panose="020B0503020204020204" charset="-122"/>
                <a:cs typeface="微软雅黑" panose="020B0503020204020204" charset="-122"/>
              </a:rPr>
              <a:t>RTT</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2" name="矩形 21"/>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14817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a:t>
            </a:r>
            <a:r>
              <a:rPr lang="zh-CN" altLang="en-US" sz="2000" dirty="0" smtClean="0"/>
              <a:t>控制</a:t>
            </a:r>
            <a:endParaRPr lang="en-US" altLang="zh-CN" sz="2000" dirty="0" smtClean="0"/>
          </a:p>
          <a:p>
            <a:pPr>
              <a:lnSpc>
                <a:spcPct val="200000"/>
              </a:lnSpc>
            </a:pPr>
            <a:r>
              <a:rPr lang="zh-CN" altLang="en-US" sz="2000" dirty="0" smtClean="0"/>
              <a:t>协议</a:t>
            </a:r>
            <a:r>
              <a:rPr lang="zh-CN" altLang="en-US" sz="2000" dirty="0"/>
              <a:t>（</a:t>
            </a:r>
            <a:r>
              <a:rPr lang="en-US" altLang="zh-CN" sz="2000" dirty="0"/>
              <a:t>TCP</a:t>
            </a:r>
            <a:r>
              <a:rPr lang="zh-CN" altLang="en-US" sz="2000" dirty="0" smtClean="0"/>
              <a:t>）</a:t>
            </a:r>
            <a:endParaRPr lang="zh-CN" altLang="en-US" sz="2000" dirty="0"/>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smtClean="0"/>
              <a:t>TCP</a:t>
            </a:r>
            <a:r>
              <a:rPr lang="zh-CN" altLang="en-US" sz="2400" dirty="0" smtClean="0"/>
              <a:t>报文段结构</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连接管理</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可靠数据传输</a:t>
            </a:r>
            <a:endParaRPr lang="en-US" altLang="zh-CN" sz="2400" dirty="0" smtClean="0"/>
          </a:p>
          <a:p>
            <a:pPr>
              <a:lnSpc>
                <a:spcPct val="150000"/>
              </a:lnSpc>
            </a:pPr>
            <a:endParaRPr lang="en-US" altLang="zh-CN" sz="2400" dirty="0" smtClean="0"/>
          </a:p>
          <a:p>
            <a:pPr>
              <a:lnSpc>
                <a:spcPct val="150000"/>
              </a:lnSpc>
            </a:pPr>
            <a:r>
              <a:rPr lang="en-US" altLang="zh-CN" sz="2400" dirty="0" smtClean="0">
                <a:solidFill>
                  <a:srgbClr val="FF0000"/>
                </a:solidFill>
              </a:rPr>
              <a:t>TCP</a:t>
            </a:r>
            <a:r>
              <a:rPr lang="zh-CN" altLang="en-US" sz="2400" dirty="0" smtClean="0">
                <a:solidFill>
                  <a:srgbClr val="FF0000"/>
                </a:solidFill>
              </a:rPr>
              <a:t>流量控制</a:t>
            </a:r>
            <a:endParaRPr lang="en-US" altLang="zh-CN" sz="2400" dirty="0" smtClean="0">
              <a:solidFill>
                <a:srgbClr val="FF0000"/>
              </a:solidFill>
            </a:endParaRPr>
          </a:p>
          <a:p>
            <a:pPr>
              <a:lnSpc>
                <a:spcPct val="150000"/>
              </a:lnSpc>
            </a:pPr>
            <a:endParaRPr lang="en-US" altLang="zh-CN" sz="2400" dirty="0" smtClean="0"/>
          </a:p>
          <a:p>
            <a:pPr>
              <a:lnSpc>
                <a:spcPct val="150000"/>
              </a:lnSpc>
            </a:pPr>
            <a:r>
              <a:rPr lang="en-US" altLang="zh-CN" sz="2400" dirty="0" smtClean="0"/>
              <a:t>TCP</a:t>
            </a:r>
            <a:r>
              <a:rPr lang="zh-CN" altLang="en-US" sz="2400" dirty="0" smtClean="0"/>
              <a:t>拥塞控制</a:t>
            </a:r>
            <a:endParaRPr lang="zh-CN" altLang="en-US" sz="2400" dirty="0"/>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smtClean="0"/>
              <a:t>建立连接：三次握手</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r>
              <a:rPr lang="zh-CN" altLang="en-US" sz="2400" dirty="0" smtClean="0"/>
              <a:t>拆除连接：四次挥手</a:t>
            </a:r>
            <a:endParaRPr lang="zh-CN" altLang="en-US" sz="2400" dirty="0"/>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152792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1135025" y="2138093"/>
            <a:ext cx="10002190"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流量</a:t>
            </a:r>
            <a:r>
              <a:rPr lang="zh-CN" altLang="en-US" sz="2400" dirty="0" smtClean="0">
                <a:latin typeface="微软雅黑" panose="020B0503020204020204" charset="-122"/>
                <a:ea typeface="微软雅黑" panose="020B0503020204020204" charset="-122"/>
              </a:rPr>
              <a:t>控制：协调发送</a:t>
            </a:r>
            <a:r>
              <a:rPr lang="zh-CN" altLang="en-US" sz="2400" dirty="0">
                <a:latin typeface="微软雅黑" panose="020B0503020204020204" charset="-122"/>
                <a:ea typeface="微软雅黑" panose="020B0503020204020204" charset="-122"/>
              </a:rPr>
              <a:t>方与接收方的数据</a:t>
            </a:r>
            <a:r>
              <a:rPr lang="zh-CN" altLang="en-US" sz="2400" dirty="0">
                <a:solidFill>
                  <a:srgbClr val="FF0000"/>
                </a:solidFill>
                <a:latin typeface="微软雅黑" panose="020B0503020204020204" charset="-122"/>
                <a:ea typeface="微软雅黑" panose="020B0503020204020204" charset="-122"/>
              </a:rPr>
              <a:t>发送与接收速度</a:t>
            </a:r>
            <a:r>
              <a:rPr lang="zh-CN" altLang="en-US" sz="2400" dirty="0">
                <a:latin typeface="微软雅黑" panose="020B0503020204020204" charset="-122"/>
                <a:ea typeface="微软雅黑" panose="020B0503020204020204" charset="-122"/>
              </a:rPr>
              <a:t>。</a:t>
            </a:r>
          </a:p>
        </p:txBody>
      </p:sp>
      <p:sp>
        <p:nvSpPr>
          <p:cNvPr id="7" name="TextBox 4"/>
          <p:cNvSpPr txBox="1"/>
          <p:nvPr/>
        </p:nvSpPr>
        <p:spPr>
          <a:xfrm>
            <a:off x="1135025" y="2959850"/>
            <a:ext cx="10002190"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在通信过程中</a:t>
            </a:r>
            <a:r>
              <a:rPr lang="zh-CN" altLang="en-US" sz="2400" dirty="0" smtClean="0">
                <a:latin typeface="微软雅黑" panose="020B0503020204020204" charset="-122"/>
                <a:ea typeface="微软雅黑" panose="020B0503020204020204" charset="-122"/>
              </a:rPr>
              <a:t>，接收</a:t>
            </a:r>
            <a:r>
              <a:rPr lang="zh-CN" altLang="en-US" sz="2400" dirty="0">
                <a:latin typeface="微软雅黑" panose="020B0503020204020204" charset="-122"/>
                <a:ea typeface="微软雅黑" panose="020B0503020204020204" charset="-122"/>
              </a:rPr>
              <a:t>方</a:t>
            </a:r>
            <a:r>
              <a:rPr lang="zh-CN" altLang="en-US" sz="2400" dirty="0" smtClean="0">
                <a:latin typeface="微软雅黑" panose="020B0503020204020204" charset="-122"/>
                <a:ea typeface="微软雅黑" panose="020B0503020204020204" charset="-122"/>
              </a:rPr>
              <a:t>设置报</a:t>
            </a:r>
            <a:r>
              <a:rPr lang="zh-CN" altLang="en-US" sz="2400" dirty="0">
                <a:latin typeface="微软雅黑" panose="020B0503020204020204" charset="-122"/>
                <a:ea typeface="微软雅黑" panose="020B0503020204020204" charset="-122"/>
              </a:rPr>
              <a:t>文段的</a:t>
            </a:r>
            <a:r>
              <a:rPr lang="zh-CN" altLang="en-US" sz="2400" dirty="0">
                <a:solidFill>
                  <a:srgbClr val="FF0000"/>
                </a:solidFill>
                <a:latin typeface="微软雅黑" panose="020B0503020204020204" charset="-122"/>
                <a:ea typeface="微软雅黑" panose="020B0503020204020204" charset="-122"/>
              </a:rPr>
              <a:t>接收窗口字段</a:t>
            </a:r>
            <a:r>
              <a:rPr lang="zh-CN" altLang="en-US" sz="2400" dirty="0">
                <a:latin typeface="微软雅黑" panose="020B0503020204020204" charset="-122"/>
                <a:ea typeface="微软雅黑" panose="020B0503020204020204" charset="-122"/>
              </a:rPr>
              <a:t>来将窗口大小通知给发送</a:t>
            </a:r>
            <a:r>
              <a:rPr lang="zh-CN" altLang="en-US" sz="2400" dirty="0" smtClean="0">
                <a:latin typeface="微软雅黑" panose="020B0503020204020204" charset="-122"/>
                <a:ea typeface="微软雅黑" panose="020B0503020204020204" charset="-122"/>
              </a:rPr>
              <a:t>方。 </a:t>
            </a:r>
            <a:endParaRPr lang="zh-CN" altLang="en-US" sz="24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304" y="4789602"/>
            <a:ext cx="1531937" cy="15319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228" y="4789602"/>
            <a:ext cx="1531937" cy="1531937"/>
          </a:xfrm>
          <a:prstGeom prst="rect">
            <a:avLst/>
          </a:prstGeom>
        </p:spPr>
      </p:pic>
      <p:sp>
        <p:nvSpPr>
          <p:cNvPr id="6" name="圆角矩形标注 5"/>
          <p:cNvSpPr/>
          <p:nvPr/>
        </p:nvSpPr>
        <p:spPr>
          <a:xfrm>
            <a:off x="4233178" y="4670909"/>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smtClean="0"/>
              <a:t>兄</a:t>
            </a:r>
            <a:r>
              <a:rPr kumimoji="1" lang="en-US" altLang="zh-CN" dirty="0" err="1" smtClean="0"/>
              <a:t>dei</a:t>
            </a:r>
            <a:r>
              <a:rPr kumimoji="1" lang="zh-CN" altLang="en-US" dirty="0" smtClean="0"/>
              <a:t>，我这里还能来</a:t>
            </a:r>
            <a:r>
              <a:rPr kumimoji="1" lang="en-US" altLang="zh-CN" dirty="0" smtClean="0"/>
              <a:t>3</a:t>
            </a:r>
            <a:r>
              <a:rPr kumimoji="1" lang="zh-CN" altLang="en-US" dirty="0" smtClean="0"/>
              <a:t>个分组！</a:t>
            </a:r>
            <a:endParaRPr kumimoji="1" lang="zh-CN" altLang="en-US" dirty="0"/>
          </a:p>
        </p:txBody>
      </p:sp>
      <p:sp>
        <p:nvSpPr>
          <p:cNvPr id="9" name="圆角矩形标注 8"/>
          <p:cNvSpPr/>
          <p:nvPr/>
        </p:nvSpPr>
        <p:spPr>
          <a:xfrm>
            <a:off x="9094102" y="4628047"/>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smtClean="0"/>
              <a:t>兄</a:t>
            </a:r>
            <a:r>
              <a:rPr kumimoji="1" lang="en-US" altLang="zh-CN" dirty="0" err="1" smtClean="0"/>
              <a:t>dei</a:t>
            </a:r>
            <a:r>
              <a:rPr kumimoji="1" lang="zh-CN" altLang="en-US" dirty="0" smtClean="0"/>
              <a:t>，我这里还能来</a:t>
            </a:r>
            <a:r>
              <a:rPr kumimoji="1" lang="en-US" altLang="zh-CN" dirty="0" smtClean="0"/>
              <a:t>5</a:t>
            </a:r>
            <a:r>
              <a:rPr kumimoji="1" lang="zh-CN" altLang="en-US" dirty="0" smtClean="0"/>
              <a:t>个分组！</a:t>
            </a:r>
            <a:endParaRPr kumimoji="1" lang="zh-CN" altLang="en-US" dirty="0"/>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4978045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508225"/>
            <a:ext cx="1651413" cy="1323439"/>
          </a:xfrm>
          <a:prstGeom prst="rect">
            <a:avLst/>
          </a:prstGeom>
          <a:noFill/>
        </p:spPr>
        <p:txBody>
          <a:bodyPr wrap="square" rtlCol="0">
            <a:spAutoFit/>
          </a:bodyPr>
          <a:lstStyle/>
          <a:p>
            <a:pPr>
              <a:lnSpc>
                <a:spcPct val="200000"/>
              </a:lnSpc>
            </a:pPr>
            <a:r>
              <a:rPr lang="zh-CN" altLang="en-US" sz="2000" dirty="0"/>
              <a:t>传输</a:t>
            </a:r>
            <a:r>
              <a:rPr lang="zh-CN" altLang="en-US" sz="2000" dirty="0" smtClean="0"/>
              <a:t>控制</a:t>
            </a:r>
            <a:endParaRPr lang="en-US" altLang="zh-CN" sz="2000" dirty="0" smtClean="0"/>
          </a:p>
          <a:p>
            <a:pPr>
              <a:lnSpc>
                <a:spcPct val="200000"/>
              </a:lnSpc>
            </a:pPr>
            <a:r>
              <a:rPr lang="zh-CN" altLang="en-US" sz="2000" dirty="0" smtClean="0"/>
              <a:t>协议</a:t>
            </a:r>
            <a:r>
              <a:rPr lang="zh-CN" altLang="en-US" sz="2000" dirty="0"/>
              <a:t>（</a:t>
            </a:r>
            <a:r>
              <a:rPr lang="en-US" altLang="zh-CN" sz="2000" dirty="0"/>
              <a:t>TCP</a:t>
            </a:r>
            <a:r>
              <a:rPr lang="zh-CN" altLang="en-US" sz="2000" dirty="0" smtClean="0"/>
              <a:t>）</a:t>
            </a:r>
            <a:endParaRPr lang="zh-CN" altLang="en-US" sz="2000" dirty="0"/>
          </a:p>
        </p:txBody>
      </p:sp>
      <p:sp>
        <p:nvSpPr>
          <p:cNvPr id="6" name="文本框 5"/>
          <p:cNvSpPr txBox="1"/>
          <p:nvPr/>
        </p:nvSpPr>
        <p:spPr>
          <a:xfrm>
            <a:off x="1966008" y="627391"/>
            <a:ext cx="4763643" cy="5078313"/>
          </a:xfrm>
          <a:prstGeom prst="rect">
            <a:avLst/>
          </a:prstGeom>
          <a:noFill/>
        </p:spPr>
        <p:txBody>
          <a:bodyPr wrap="square" rtlCol="0">
            <a:spAutoFit/>
          </a:bodyPr>
          <a:lstStyle/>
          <a:p>
            <a:pPr>
              <a:lnSpc>
                <a:spcPct val="150000"/>
              </a:lnSpc>
            </a:pPr>
            <a:r>
              <a:rPr lang="en-US" altLang="zh-CN" sz="2400" dirty="0" smtClean="0"/>
              <a:t>TCP</a:t>
            </a:r>
            <a:r>
              <a:rPr lang="zh-CN" altLang="en-US" sz="2400" dirty="0" smtClean="0"/>
              <a:t>报文段结构</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连接管理</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可靠数据传输</a:t>
            </a:r>
            <a:endParaRPr lang="en-US" altLang="zh-CN" sz="2400" dirty="0" smtClean="0"/>
          </a:p>
          <a:p>
            <a:pPr>
              <a:lnSpc>
                <a:spcPct val="150000"/>
              </a:lnSpc>
            </a:pPr>
            <a:endParaRPr lang="en-US" altLang="zh-CN" sz="2400" dirty="0" smtClean="0"/>
          </a:p>
          <a:p>
            <a:pPr>
              <a:lnSpc>
                <a:spcPct val="150000"/>
              </a:lnSpc>
            </a:pPr>
            <a:r>
              <a:rPr lang="en-US" altLang="zh-CN" sz="2400" dirty="0" smtClean="0"/>
              <a:t>TCP</a:t>
            </a:r>
            <a:r>
              <a:rPr lang="zh-CN" altLang="en-US" sz="2400" dirty="0" smtClean="0"/>
              <a:t>流量控制</a:t>
            </a:r>
            <a:endParaRPr lang="en-US" altLang="zh-CN" sz="2400" dirty="0" smtClean="0"/>
          </a:p>
          <a:p>
            <a:pPr>
              <a:lnSpc>
                <a:spcPct val="150000"/>
              </a:lnSpc>
            </a:pPr>
            <a:endParaRPr lang="en-US" altLang="zh-CN" sz="2400" dirty="0" smtClean="0"/>
          </a:p>
          <a:p>
            <a:pPr>
              <a:lnSpc>
                <a:spcPct val="150000"/>
              </a:lnSpc>
            </a:pPr>
            <a:r>
              <a:rPr lang="en-US" altLang="zh-CN" sz="2400" dirty="0" smtClean="0">
                <a:solidFill>
                  <a:srgbClr val="FF0000"/>
                </a:solidFill>
              </a:rPr>
              <a:t>TCP</a:t>
            </a:r>
            <a:r>
              <a:rPr lang="zh-CN" altLang="en-US" sz="2400" dirty="0" smtClean="0">
                <a:solidFill>
                  <a:srgbClr val="FF0000"/>
                </a:solidFill>
              </a:rPr>
              <a:t>拥塞控制</a:t>
            </a:r>
            <a:endParaRPr lang="zh-CN" altLang="en-US" sz="2400" dirty="0">
              <a:solidFill>
                <a:srgbClr val="FF0000"/>
              </a:solidFill>
            </a:endParaRPr>
          </a:p>
        </p:txBody>
      </p:sp>
      <p:sp>
        <p:nvSpPr>
          <p:cNvPr id="9" name="左大括号 8"/>
          <p:cNvSpPr/>
          <p:nvPr/>
        </p:nvSpPr>
        <p:spPr>
          <a:xfrm>
            <a:off x="1336818" y="977405"/>
            <a:ext cx="629190" cy="43782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左大括号 6"/>
          <p:cNvSpPr/>
          <p:nvPr/>
        </p:nvSpPr>
        <p:spPr>
          <a:xfrm>
            <a:off x="4140978" y="1128707"/>
            <a:ext cx="632190" cy="1797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4773168" y="829788"/>
            <a:ext cx="4641786" cy="2308324"/>
          </a:xfrm>
          <a:prstGeom prst="rect">
            <a:avLst/>
          </a:prstGeom>
          <a:noFill/>
        </p:spPr>
        <p:txBody>
          <a:bodyPr wrap="square" rtlCol="0">
            <a:spAutoFit/>
          </a:bodyPr>
          <a:lstStyle/>
          <a:p>
            <a:pPr>
              <a:lnSpc>
                <a:spcPct val="150000"/>
              </a:lnSpc>
            </a:pPr>
            <a:r>
              <a:rPr lang="zh-CN" altLang="en-US" sz="2400" dirty="0" smtClean="0"/>
              <a:t>建立连接：三次握手</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r>
              <a:rPr lang="zh-CN" altLang="en-US" sz="2400" dirty="0" smtClean="0"/>
              <a:t>拆除连接：四次挥手</a:t>
            </a:r>
            <a:endParaRPr lang="zh-CN" altLang="en-US" sz="2400" dirty="0"/>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153620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734649" y="1548203"/>
            <a:ext cx="10563698" cy="1754326"/>
          </a:xfrm>
          <a:prstGeom prst="rect">
            <a:avLst/>
          </a:prstGeom>
          <a:noFill/>
        </p:spPr>
        <p:txBody>
          <a:bodyPr wrap="square" rtlCol="0">
            <a:spAutoFit/>
          </a:bodyPr>
          <a:lstStyle/>
          <a:p>
            <a:pPr fontAlgn="auto">
              <a:lnSpc>
                <a:spcPct val="150000"/>
              </a:lnSpc>
            </a:pPr>
            <a:r>
              <a:rPr lang="zh-CN" altLang="en-US" sz="2400" b="1" smtClean="0">
                <a:latin typeface="Microsoft YaHei" charset="-122"/>
                <a:ea typeface="Microsoft YaHei" charset="-122"/>
                <a:cs typeface="Microsoft YaHei" charset="-122"/>
                <a:sym typeface="+mn-ea"/>
              </a:rPr>
              <a:t>网络</a:t>
            </a:r>
            <a:r>
              <a:rPr lang="zh-CN" altLang="en-US" sz="2400" b="1" dirty="0" smtClean="0">
                <a:latin typeface="Microsoft YaHei" charset="-122"/>
                <a:ea typeface="Microsoft YaHei" charset="-122"/>
                <a:cs typeface="Microsoft YaHei" charset="-122"/>
                <a:sym typeface="+mn-ea"/>
              </a:rPr>
              <a:t>拥塞</a:t>
            </a:r>
            <a:r>
              <a:rPr lang="zh-CN" altLang="en-US" sz="2400" dirty="0" smtClean="0">
                <a:latin typeface="Microsoft YaHei" charset="-122"/>
                <a:ea typeface="Microsoft YaHei" charset="-122"/>
                <a:cs typeface="Microsoft YaHei" charset="-122"/>
                <a:sym typeface="+mn-ea"/>
              </a:rPr>
              <a:t>：</a:t>
            </a:r>
            <a:r>
              <a:rPr lang="zh-CN" altLang="en-US" sz="2400" b="1" dirty="0" smtClean="0">
                <a:latin typeface="Microsoft YaHei" charset="-122"/>
                <a:ea typeface="Microsoft YaHei" charset="-122"/>
                <a:cs typeface="Microsoft YaHei" charset="-122"/>
                <a:sym typeface="+mn-ea"/>
              </a:rPr>
              <a:t>太多</a:t>
            </a:r>
            <a:r>
              <a:rPr lang="zh-CN" altLang="en-US" sz="2400" dirty="0" smtClean="0">
                <a:latin typeface="Microsoft YaHei" charset="-122"/>
                <a:ea typeface="Microsoft YaHei" charset="-122"/>
                <a:cs typeface="Microsoft YaHei" charset="-122"/>
                <a:sym typeface="+mn-ea"/>
              </a:rPr>
              <a:t>的主机以</a:t>
            </a:r>
            <a:r>
              <a:rPr lang="zh-CN" altLang="en-US" sz="2400" b="1" dirty="0" smtClean="0">
                <a:latin typeface="Microsoft YaHei" charset="-122"/>
                <a:ea typeface="Microsoft YaHei" charset="-122"/>
                <a:cs typeface="Microsoft YaHei" charset="-122"/>
                <a:sym typeface="+mn-ea"/>
              </a:rPr>
              <a:t>太快</a:t>
            </a:r>
            <a:r>
              <a:rPr lang="zh-CN" altLang="en-US" sz="2400" dirty="0" smtClean="0">
                <a:latin typeface="Microsoft YaHei" charset="-122"/>
                <a:ea typeface="Microsoft YaHei" charset="-122"/>
                <a:cs typeface="Microsoft YaHei" charset="-122"/>
                <a:sym typeface="+mn-ea"/>
              </a:rPr>
              <a:t>的速度向网络中发送</a:t>
            </a:r>
            <a:r>
              <a:rPr lang="zh-CN" altLang="en-US" sz="2400" b="1" dirty="0" smtClean="0">
                <a:latin typeface="Microsoft YaHei" charset="-122"/>
                <a:ea typeface="Microsoft YaHei" charset="-122"/>
                <a:cs typeface="Microsoft YaHei" charset="-122"/>
                <a:sym typeface="+mn-ea"/>
              </a:rPr>
              <a:t>太多</a:t>
            </a:r>
            <a:r>
              <a:rPr lang="zh-CN" altLang="en-US" sz="2400" dirty="0" smtClean="0">
                <a:latin typeface="Microsoft YaHei" charset="-122"/>
                <a:ea typeface="Microsoft YaHei" charset="-122"/>
                <a:cs typeface="Microsoft YaHei" charset="-122"/>
                <a:sym typeface="+mn-ea"/>
              </a:rPr>
              <a:t>的数据，超出了网络处理能力，导致大量数据分组拥挤在中间设备队列中等待转发，</a:t>
            </a:r>
            <a:r>
              <a:rPr lang="zh-CN" altLang="en-US" sz="2400" b="1" dirty="0" smtClean="0">
                <a:latin typeface="Microsoft YaHei" charset="-122"/>
                <a:ea typeface="Microsoft YaHei" charset="-122"/>
                <a:cs typeface="Microsoft YaHei" charset="-122"/>
                <a:sym typeface="+mn-ea"/>
              </a:rPr>
              <a:t>网络性能</a:t>
            </a:r>
            <a:r>
              <a:rPr lang="zh-CN" altLang="en-US" sz="2400" dirty="0" smtClean="0">
                <a:latin typeface="Microsoft YaHei" charset="-122"/>
                <a:ea typeface="Microsoft YaHei" charset="-122"/>
                <a:cs typeface="Microsoft YaHei" charset="-122"/>
                <a:sym typeface="+mn-ea"/>
              </a:rPr>
              <a:t>显著下降的现象。</a:t>
            </a:r>
            <a:endParaRPr lang="zh-CN" altLang="en-US" sz="2400" dirty="0">
              <a:latin typeface="Microsoft YaHei" charset="-122"/>
              <a:ea typeface="Microsoft YaHei" charset="-122"/>
              <a:cs typeface="Microsoft YaHei" charset="-122"/>
            </a:endParaRPr>
          </a:p>
        </p:txBody>
      </p:sp>
      <p:sp>
        <p:nvSpPr>
          <p:cNvPr id="19" name="矩形 18"/>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918567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文本框 17"/>
          <p:cNvSpPr txBox="1"/>
          <p:nvPr/>
        </p:nvSpPr>
        <p:spPr>
          <a:xfrm>
            <a:off x="873797" y="892221"/>
            <a:ext cx="10563698" cy="1200329"/>
          </a:xfrm>
          <a:prstGeom prst="rect">
            <a:avLst/>
          </a:prstGeom>
          <a:noFill/>
        </p:spPr>
        <p:txBody>
          <a:bodyPr wrap="square" rtlCol="0">
            <a:spAutoFit/>
          </a:bodyPr>
          <a:lstStyle/>
          <a:p>
            <a:pPr fontAlgn="auto">
              <a:lnSpc>
                <a:spcPct val="150000"/>
              </a:lnSpc>
            </a:pPr>
            <a:r>
              <a:rPr lang="zh-CN" altLang="en-US" sz="2400" b="1" dirty="0" smtClean="0">
                <a:latin typeface="Microsoft YaHei" charset="-122"/>
                <a:ea typeface="Microsoft YaHei" charset="-122"/>
                <a:cs typeface="Microsoft YaHei" charset="-122"/>
                <a:sym typeface="+mn-ea"/>
              </a:rPr>
              <a:t>拥塞</a:t>
            </a:r>
            <a:r>
              <a:rPr lang="zh-CN" altLang="en-US" sz="2400" b="1" dirty="0">
                <a:latin typeface="Microsoft YaHei" charset="-122"/>
                <a:ea typeface="Microsoft YaHei" charset="-122"/>
                <a:cs typeface="Microsoft YaHei" charset="-122"/>
                <a:sym typeface="+mn-ea"/>
              </a:rPr>
              <a:t>控制</a:t>
            </a:r>
            <a:r>
              <a:rPr lang="zh-CN" altLang="en-US" sz="2400" dirty="0">
                <a:latin typeface="Microsoft YaHei" charset="-122"/>
                <a:ea typeface="Microsoft YaHei" charset="-122"/>
                <a:cs typeface="Microsoft YaHei" charset="-122"/>
                <a:sym typeface="+mn-ea"/>
              </a:rPr>
              <a:t>：通过合理调度、规范、调整向网络中发送数据的主机数量、发送速率、数据量，以</a:t>
            </a:r>
            <a:r>
              <a:rPr lang="zh-CN" altLang="en-US" sz="2400" dirty="0">
                <a:solidFill>
                  <a:srgbClr val="FF0000"/>
                </a:solidFill>
                <a:latin typeface="Microsoft YaHei" charset="-122"/>
                <a:ea typeface="Microsoft YaHei" charset="-122"/>
                <a:cs typeface="Microsoft YaHei" charset="-122"/>
                <a:sym typeface="+mn-ea"/>
              </a:rPr>
              <a:t>避免</a:t>
            </a:r>
            <a:r>
              <a:rPr lang="zh-CN" altLang="en-US" sz="2400" dirty="0" smtClean="0">
                <a:latin typeface="Microsoft YaHei" charset="-122"/>
                <a:ea typeface="Microsoft YaHei" charset="-122"/>
                <a:cs typeface="Microsoft YaHei" charset="-122"/>
                <a:sym typeface="+mn-ea"/>
              </a:rPr>
              <a:t>拥塞或</a:t>
            </a:r>
            <a:r>
              <a:rPr lang="zh-CN" altLang="en-US" sz="2400" dirty="0" smtClean="0">
                <a:solidFill>
                  <a:srgbClr val="FF0000"/>
                </a:solidFill>
                <a:latin typeface="Microsoft YaHei" charset="-122"/>
                <a:ea typeface="Microsoft YaHei" charset="-122"/>
                <a:cs typeface="Microsoft YaHei" charset="-122"/>
                <a:sym typeface="+mn-ea"/>
              </a:rPr>
              <a:t>消除</a:t>
            </a:r>
            <a:r>
              <a:rPr lang="zh-CN" altLang="en-US" sz="2400" dirty="0" smtClean="0">
                <a:latin typeface="Microsoft YaHei" charset="-122"/>
                <a:ea typeface="Microsoft YaHei" charset="-122"/>
                <a:cs typeface="Microsoft YaHei" charset="-122"/>
                <a:sym typeface="+mn-ea"/>
              </a:rPr>
              <a:t>已发生的拥塞。</a:t>
            </a:r>
            <a:endParaRPr lang="zh-CN" altLang="en-US" sz="2400" dirty="0">
              <a:latin typeface="Microsoft YaHei" charset="-122"/>
              <a:ea typeface="Microsoft YaHei" charset="-122"/>
              <a:cs typeface="Microsoft YaHei" charset="-122"/>
            </a:endParaRPr>
          </a:p>
        </p:txBody>
      </p:sp>
      <p:sp>
        <p:nvSpPr>
          <p:cNvPr id="19" name="文本框 18"/>
          <p:cNvSpPr txBox="1"/>
          <p:nvPr/>
        </p:nvSpPr>
        <p:spPr>
          <a:xfrm>
            <a:off x="4272197" y="2621165"/>
            <a:ext cx="1610425" cy="2308324"/>
          </a:xfrm>
          <a:prstGeom prst="rect">
            <a:avLst/>
          </a:prstGeom>
          <a:noFill/>
        </p:spPr>
        <p:txBody>
          <a:bodyPr wrap="square" rtlCol="0">
            <a:spAutoFit/>
          </a:bodyPr>
          <a:lstStyle/>
          <a:p>
            <a:pPr fontAlgn="auto">
              <a:lnSpc>
                <a:spcPct val="150000"/>
              </a:lnSpc>
            </a:pPr>
            <a:r>
              <a:rPr lang="zh-CN" altLang="en-US" sz="2400" dirty="0" smtClean="0">
                <a:latin typeface="Microsoft YaHei" charset="-122"/>
                <a:ea typeface="Microsoft YaHei" charset="-122"/>
                <a:cs typeface="Microsoft YaHei" charset="-122"/>
              </a:rPr>
              <a:t>慢启动</a:t>
            </a:r>
            <a:endParaRPr lang="en-US" altLang="zh-CN" sz="2400" dirty="0" smtClean="0">
              <a:latin typeface="Microsoft YaHei" charset="-122"/>
              <a:ea typeface="Microsoft YaHei" charset="-122"/>
              <a:cs typeface="Microsoft YaHei" charset="-122"/>
            </a:endParaRPr>
          </a:p>
          <a:p>
            <a:pPr fontAlgn="auto">
              <a:lnSpc>
                <a:spcPct val="150000"/>
              </a:lnSpc>
            </a:pPr>
            <a:r>
              <a:rPr lang="zh-CN" altLang="en-US" sz="2400" dirty="0" smtClean="0">
                <a:latin typeface="Microsoft YaHei" charset="-122"/>
                <a:ea typeface="Microsoft YaHei" charset="-122"/>
                <a:cs typeface="Microsoft YaHei" charset="-122"/>
              </a:rPr>
              <a:t>拥塞避免</a:t>
            </a:r>
            <a:endParaRPr lang="en-US" altLang="zh-CN" sz="2400" dirty="0" smtClean="0">
              <a:latin typeface="Microsoft YaHei" charset="-122"/>
              <a:ea typeface="Microsoft YaHei" charset="-122"/>
              <a:cs typeface="Microsoft YaHei" charset="-122"/>
            </a:endParaRPr>
          </a:p>
          <a:p>
            <a:pPr fontAlgn="auto">
              <a:lnSpc>
                <a:spcPct val="150000"/>
              </a:lnSpc>
            </a:pPr>
            <a:r>
              <a:rPr lang="zh-CN" altLang="en-US" sz="2400" dirty="0" smtClean="0">
                <a:latin typeface="Microsoft YaHei" charset="-122"/>
                <a:ea typeface="Microsoft YaHei" charset="-122"/>
                <a:cs typeface="Microsoft YaHei" charset="-122"/>
              </a:rPr>
              <a:t>快速重传</a:t>
            </a:r>
            <a:endParaRPr lang="en-US" altLang="zh-CN" sz="2400" dirty="0" smtClean="0">
              <a:latin typeface="Microsoft YaHei" charset="-122"/>
              <a:ea typeface="Microsoft YaHei" charset="-122"/>
              <a:cs typeface="Microsoft YaHei" charset="-122"/>
            </a:endParaRPr>
          </a:p>
          <a:p>
            <a:pPr fontAlgn="auto">
              <a:lnSpc>
                <a:spcPct val="150000"/>
              </a:lnSpc>
            </a:pPr>
            <a:r>
              <a:rPr lang="zh-CN" altLang="en-US" sz="2400" dirty="0" smtClean="0">
                <a:latin typeface="Microsoft YaHei" charset="-122"/>
                <a:ea typeface="Microsoft YaHei" charset="-122"/>
                <a:cs typeface="Microsoft YaHei" charset="-122"/>
              </a:rPr>
              <a:t>快速恢复</a:t>
            </a:r>
            <a:endParaRPr lang="zh-CN" altLang="en-US" sz="2400" dirty="0">
              <a:latin typeface="Microsoft YaHei" charset="-122"/>
              <a:ea typeface="Microsoft YaHei" charset="-122"/>
              <a:cs typeface="Microsoft YaHei" charset="-122"/>
            </a:endParaRPr>
          </a:p>
        </p:txBody>
      </p:sp>
      <p:sp>
        <p:nvSpPr>
          <p:cNvPr id="2" name="矩形 1"/>
          <p:cNvSpPr/>
          <p:nvPr/>
        </p:nvSpPr>
        <p:spPr>
          <a:xfrm>
            <a:off x="873797" y="3388500"/>
            <a:ext cx="2893421" cy="646331"/>
          </a:xfrm>
          <a:prstGeom prst="rect">
            <a:avLst/>
          </a:prstGeom>
        </p:spPr>
        <p:txBody>
          <a:bodyPr wrap="none">
            <a:spAutoFit/>
          </a:bodyPr>
          <a:lstStyle/>
          <a:p>
            <a:pPr fontAlgn="auto">
              <a:lnSpc>
                <a:spcPct val="150000"/>
              </a:lnSpc>
            </a:pP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拥塞控制的</a:t>
            </a:r>
            <a:r>
              <a:rPr lang="zh-CN" altLang="en-US" sz="2400" dirty="0" smtClean="0">
                <a:latin typeface="Microsoft YaHei" charset="-122"/>
                <a:ea typeface="Microsoft YaHei" charset="-122"/>
                <a:cs typeface="Microsoft YaHei" charset="-122"/>
              </a:rPr>
              <a:t>算法</a:t>
            </a:r>
            <a:endParaRPr lang="en-US" altLang="zh-CN" sz="2400" dirty="0">
              <a:latin typeface="Microsoft YaHei" charset="-122"/>
              <a:ea typeface="Microsoft YaHei" charset="-122"/>
              <a:cs typeface="Microsoft YaHei" charset="-122"/>
            </a:endParaRPr>
          </a:p>
        </p:txBody>
      </p:sp>
      <p:sp>
        <p:nvSpPr>
          <p:cNvPr id="20" name="左大括号 19"/>
          <p:cNvSpPr/>
          <p:nvPr/>
        </p:nvSpPr>
        <p:spPr>
          <a:xfrm>
            <a:off x="3767218" y="2738199"/>
            <a:ext cx="504979" cy="20742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矩形 21"/>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4966970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文本框 17"/>
          <p:cNvSpPr txBox="1"/>
          <p:nvPr/>
        </p:nvSpPr>
        <p:spPr>
          <a:xfrm>
            <a:off x="1057674" y="953147"/>
            <a:ext cx="9395076" cy="2308324"/>
          </a:xfrm>
          <a:prstGeom prst="rect">
            <a:avLst/>
          </a:prstGeom>
          <a:noFill/>
        </p:spPr>
        <p:txBody>
          <a:bodyPr wrap="square" rtlCol="0">
            <a:spAutoFit/>
          </a:bodyPr>
          <a:lstStyle/>
          <a:p>
            <a:pPr fontAlgn="auto">
              <a:lnSpc>
                <a:spcPct val="150000"/>
              </a:lnSpc>
            </a:pPr>
            <a:r>
              <a:rPr lang="zh-CN" altLang="en-US" sz="2400" b="1" dirty="0" smtClean="0">
                <a:latin typeface="Microsoft YaHei" charset="-122"/>
                <a:ea typeface="Microsoft YaHei" charset="-122"/>
                <a:cs typeface="Microsoft YaHei" charset="-122"/>
              </a:rPr>
              <a:t>概念补充介绍</a:t>
            </a:r>
            <a:endParaRPr lang="en-US" altLang="zh-CN" sz="2400" b="1" dirty="0" smtClean="0">
              <a:latin typeface="Microsoft YaHei" charset="-122"/>
              <a:ea typeface="Microsoft YaHei" charset="-122"/>
              <a:cs typeface="Microsoft YaHei" charset="-122"/>
            </a:endParaRPr>
          </a:p>
          <a:p>
            <a:pPr fontAlgn="auto">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、拥塞窗口</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CongWin</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：连接开始，为</a:t>
            </a:r>
            <a:r>
              <a:rPr lang="en-US" altLang="zh-CN" sz="2400" dirty="0" smtClean="0">
                <a:latin typeface="Microsoft YaHei" charset="-122"/>
                <a:ea typeface="Microsoft YaHei" charset="-122"/>
                <a:cs typeface="Microsoft YaHei" charset="-122"/>
              </a:rPr>
              <a:t>1</a:t>
            </a:r>
            <a:r>
              <a:rPr lang="en-US" altLang="zh-CN" sz="2400" dirty="0" smtClean="0">
                <a:latin typeface="微软雅黑" panose="020B0503020204020204" charset="-122"/>
                <a:ea typeface="微软雅黑" panose="020B0503020204020204" charset="-122"/>
                <a:cs typeface="微软雅黑" panose="020B0503020204020204" charset="-122"/>
              </a:rPr>
              <a:t>MSS </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个</a:t>
            </a: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a:t>
            </a:r>
            <a:r>
              <a:rPr lang="en-US" altLang="zh-CN" sz="2400" dirty="0" smtClean="0">
                <a:latin typeface="微软雅黑" panose="020B0503020204020204" charset="-122"/>
                <a:ea typeface="微软雅黑" panose="020B0503020204020204" charset="-122"/>
                <a:cs typeface="微软雅黑" panose="020B0503020204020204" charset="-122"/>
              </a:rPr>
              <a:t>Size</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MSS</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、阈值</a:t>
            </a:r>
            <a:r>
              <a:rPr lang="en-US" altLang="zh-CN" sz="2400" dirty="0" smtClean="0">
                <a:latin typeface="Microsoft YaHei" charset="-122"/>
                <a:ea typeface="Microsoft YaHei" charset="-122"/>
                <a:cs typeface="Microsoft YaHei" charset="-122"/>
              </a:rPr>
              <a:t>(Threshold)</a:t>
            </a:r>
            <a:r>
              <a:rPr lang="zh-CN" altLang="en-US" sz="2400" dirty="0" smtClean="0">
                <a:latin typeface="Microsoft YaHei" charset="-122"/>
                <a:ea typeface="Microsoft YaHei" charset="-122"/>
                <a:cs typeface="Microsoft YaHei" charset="-122"/>
              </a:rPr>
              <a:t>：临界值</a:t>
            </a:r>
            <a:endParaRPr lang="zh-CN" altLang="en-US" sz="2400" dirty="0">
              <a:latin typeface="Microsoft YaHei" charset="-122"/>
              <a:ea typeface="Microsoft YaHei" charset="-122"/>
              <a:cs typeface="Microsoft YaHei" charset="-122"/>
            </a:endParaRPr>
          </a:p>
        </p:txBody>
      </p:sp>
      <p:sp>
        <p:nvSpPr>
          <p:cNvPr id="13" name="矩形 1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1844730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矩形 12"/>
          <p:cNvSpPr/>
          <p:nvPr/>
        </p:nvSpPr>
        <p:spPr>
          <a:xfrm>
            <a:off x="0" y="2858433"/>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a:t>
            </a:r>
            <a:r>
              <a:rPr lang="zh-CN" altLang="en-US" sz="2000" dirty="0" smtClean="0">
                <a:latin typeface="Microsoft YaHei" charset="-122"/>
                <a:ea typeface="Microsoft YaHei" charset="-122"/>
                <a:cs typeface="Microsoft YaHei" charset="-122"/>
              </a:rPr>
              <a:t>算法</a:t>
            </a:r>
            <a:endParaRPr lang="en-US" altLang="zh-CN" sz="2000" dirty="0">
              <a:latin typeface="Microsoft YaHei" charset="-122"/>
              <a:ea typeface="Microsoft YaHei" charset="-122"/>
              <a:cs typeface="Microsoft YaHei" charset="-122"/>
            </a:endParaRPr>
          </a:p>
        </p:txBody>
      </p:sp>
      <p:sp>
        <p:nvSpPr>
          <p:cNvPr id="14" name="文本框 13"/>
          <p:cNvSpPr txBox="1"/>
          <p:nvPr/>
        </p:nvSpPr>
        <p:spPr>
          <a:xfrm>
            <a:off x="3047408" y="615721"/>
            <a:ext cx="3372786" cy="4708981"/>
          </a:xfrm>
          <a:prstGeom prst="rect">
            <a:avLst/>
          </a:prstGeom>
          <a:noFill/>
        </p:spPr>
        <p:txBody>
          <a:bodyPr wrap="square" rtlCol="0">
            <a:spAutoFit/>
          </a:bodyPr>
          <a:lstStyle/>
          <a:p>
            <a:pPr fontAlgn="auto">
              <a:lnSpc>
                <a:spcPct val="150000"/>
              </a:lnSpc>
            </a:pPr>
            <a:r>
              <a:rPr lang="zh-CN" altLang="en-US" sz="2000" dirty="0" smtClean="0">
                <a:latin typeface="Microsoft YaHei" charset="-122"/>
                <a:ea typeface="Microsoft YaHei" charset="-122"/>
                <a:cs typeface="Microsoft YaHei" charset="-122"/>
              </a:rPr>
              <a:t>慢启动</a:t>
            </a:r>
            <a:endParaRPr lang="en-US" altLang="zh-CN" sz="2000" dirty="0" smtClean="0">
              <a:latin typeface="Microsoft YaHei" charset="-122"/>
              <a:ea typeface="Microsoft YaHei" charset="-122"/>
              <a:cs typeface="Microsoft YaHei" charset="-122"/>
            </a:endParaRPr>
          </a:p>
          <a:p>
            <a:pPr fontAlgn="auto">
              <a:lnSpc>
                <a:spcPct val="150000"/>
              </a:lnSpc>
            </a:pPr>
            <a:endParaRPr lang="en-US" altLang="zh-CN" sz="2000" dirty="0" smtClean="0">
              <a:latin typeface="Microsoft YaHei" charset="-122"/>
              <a:ea typeface="Microsoft YaHei" charset="-122"/>
              <a:cs typeface="Microsoft YaHei" charset="-122"/>
            </a:endParaRPr>
          </a:p>
          <a:p>
            <a:pPr fontAlgn="auto">
              <a:lnSpc>
                <a:spcPct val="150000"/>
              </a:lnSpc>
            </a:pPr>
            <a:endParaRPr lang="en-US" altLang="zh-CN" sz="2000" dirty="0" smtClean="0">
              <a:latin typeface="Microsoft YaHei" charset="-122"/>
              <a:ea typeface="Microsoft YaHei" charset="-122"/>
              <a:cs typeface="Microsoft YaHei" charset="-122"/>
            </a:endParaRPr>
          </a:p>
          <a:p>
            <a:pPr fontAlgn="auto">
              <a:lnSpc>
                <a:spcPct val="150000"/>
              </a:lnSpc>
            </a:pPr>
            <a:r>
              <a:rPr lang="zh-CN" altLang="en-US" sz="2000" dirty="0" smtClean="0">
                <a:latin typeface="Microsoft YaHei" charset="-122"/>
                <a:ea typeface="Microsoft YaHei" charset="-122"/>
                <a:cs typeface="Microsoft YaHei" charset="-122"/>
              </a:rPr>
              <a:t>拥塞避免</a:t>
            </a:r>
            <a:endParaRPr lang="en-US" altLang="zh-CN" sz="2000" dirty="0" smtClean="0">
              <a:latin typeface="Microsoft YaHei" charset="-122"/>
              <a:ea typeface="Microsoft YaHei" charset="-122"/>
              <a:cs typeface="Microsoft YaHei" charset="-122"/>
            </a:endParaRPr>
          </a:p>
          <a:p>
            <a:pPr fontAlgn="auto">
              <a:lnSpc>
                <a:spcPct val="150000"/>
              </a:lnSpc>
            </a:pPr>
            <a:endParaRPr lang="en-US" altLang="zh-CN" sz="2000" dirty="0" smtClean="0">
              <a:latin typeface="Microsoft YaHei" charset="-122"/>
              <a:ea typeface="Microsoft YaHei" charset="-122"/>
              <a:cs typeface="Microsoft YaHei" charset="-122"/>
            </a:endParaRPr>
          </a:p>
          <a:p>
            <a:pPr fontAlgn="auto">
              <a:lnSpc>
                <a:spcPct val="150000"/>
              </a:lnSpc>
            </a:pPr>
            <a:endParaRPr lang="en-US" altLang="zh-CN" sz="2000" dirty="0" smtClean="0">
              <a:latin typeface="Microsoft YaHei" charset="-122"/>
              <a:ea typeface="Microsoft YaHei" charset="-122"/>
              <a:cs typeface="Microsoft YaHei" charset="-122"/>
            </a:endParaRPr>
          </a:p>
          <a:p>
            <a:pPr fontAlgn="auto">
              <a:lnSpc>
                <a:spcPct val="150000"/>
              </a:lnSpc>
            </a:pPr>
            <a:r>
              <a:rPr lang="zh-CN" altLang="en-US" sz="2000" dirty="0" smtClean="0">
                <a:latin typeface="Microsoft YaHei" charset="-122"/>
                <a:ea typeface="Microsoft YaHei" charset="-122"/>
                <a:cs typeface="Microsoft YaHei" charset="-122"/>
              </a:rPr>
              <a:t>快速重传</a:t>
            </a:r>
            <a:endParaRPr lang="en-US" altLang="zh-CN" sz="2000" dirty="0" smtClean="0">
              <a:latin typeface="Microsoft YaHei" charset="-122"/>
              <a:ea typeface="Microsoft YaHei" charset="-122"/>
              <a:cs typeface="Microsoft YaHei" charset="-122"/>
            </a:endParaRPr>
          </a:p>
          <a:p>
            <a:pPr fontAlgn="auto">
              <a:lnSpc>
                <a:spcPct val="150000"/>
              </a:lnSpc>
            </a:pPr>
            <a:endParaRPr lang="en-US" altLang="zh-CN" sz="2000" dirty="0" smtClean="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smtClean="0">
                <a:latin typeface="Microsoft YaHei" charset="-122"/>
                <a:ea typeface="Microsoft YaHei" charset="-122"/>
                <a:cs typeface="Microsoft YaHei" charset="-122"/>
              </a:rPr>
              <a:t>快速恢复</a:t>
            </a:r>
            <a:endParaRPr lang="zh-CN" altLang="en-US" sz="2000" dirty="0">
              <a:latin typeface="Microsoft YaHei" charset="-122"/>
              <a:ea typeface="Microsoft YaHei" charset="-122"/>
              <a:cs typeface="Microsoft YaHei" charset="-122"/>
            </a:endParaRPr>
          </a:p>
        </p:txBody>
      </p:sp>
      <p:sp>
        <p:nvSpPr>
          <p:cNvPr id="15" name="左大括号 14"/>
          <p:cNvSpPr/>
          <p:nvPr/>
        </p:nvSpPr>
        <p:spPr>
          <a:xfrm>
            <a:off x="2443811" y="884156"/>
            <a:ext cx="603597" cy="4164922"/>
          </a:xfrm>
          <a:prstGeom prst="leftBrace">
            <a:avLst>
              <a:gd name="adj1" fmla="val 8333"/>
              <a:gd name="adj2" fmla="val 5561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4248531" y="376323"/>
            <a:ext cx="7400130" cy="1015663"/>
          </a:xfrm>
          <a:prstGeom prst="rect">
            <a:avLst/>
          </a:prstGeom>
          <a:noFill/>
          <a:ln>
            <a:solidFill>
              <a:schemeClr val="tx1"/>
            </a:solidFill>
          </a:ln>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慢启动算法：在</a:t>
            </a:r>
            <a:r>
              <a:rPr lang="en-US" altLang="zh-CN" sz="2000" dirty="0" smtClean="0">
                <a:latin typeface="Microsoft YaHei" charset="-122"/>
                <a:ea typeface="Microsoft YaHei" charset="-122"/>
                <a:cs typeface="Microsoft YaHei" charset="-122"/>
              </a:rPr>
              <a:t>TCP</a:t>
            </a:r>
            <a:r>
              <a:rPr lang="zh-CN" altLang="en-US" sz="2000" dirty="0" smtClean="0">
                <a:latin typeface="Microsoft YaHei" charset="-122"/>
                <a:ea typeface="Microsoft YaHei" charset="-122"/>
                <a:cs typeface="Microsoft YaHei" charset="-122"/>
              </a:rPr>
              <a:t>连接建立时，每经过</a:t>
            </a: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个</a:t>
            </a:r>
            <a:r>
              <a:rPr lang="en-US" altLang="zh-CN" sz="2000" dirty="0" smtClean="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a:t>
            </a:r>
            <a:r>
              <a:rPr lang="zh-CN" altLang="en-US" sz="2000" dirty="0" smtClean="0">
                <a:latin typeface="Microsoft YaHei" charset="-122"/>
                <a:ea typeface="Microsoft YaHei" charset="-122"/>
                <a:cs typeface="Microsoft YaHei" charset="-122"/>
              </a:rPr>
              <a:t>，拥塞窗口增大一倍。</a:t>
            </a:r>
            <a:endParaRPr lang="zh-CN" altLang="en-US" sz="2000" dirty="0">
              <a:latin typeface="Microsoft YaHei" charset="-122"/>
              <a:ea typeface="Microsoft YaHei" charset="-122"/>
              <a:cs typeface="Microsoft YaHei" charset="-122"/>
            </a:endParaRPr>
          </a:p>
        </p:txBody>
      </p:sp>
      <p:sp>
        <p:nvSpPr>
          <p:cNvPr id="17" name="文本框 16"/>
          <p:cNvSpPr txBox="1"/>
          <p:nvPr/>
        </p:nvSpPr>
        <p:spPr>
          <a:xfrm>
            <a:off x="4248531" y="1834849"/>
            <a:ext cx="7400130"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18" name="矩形 17"/>
          <p:cNvSpPr/>
          <p:nvPr/>
        </p:nvSpPr>
        <p:spPr>
          <a:xfrm>
            <a:off x="4248531" y="3293375"/>
            <a:ext cx="7400130" cy="961289"/>
          </a:xfrm>
          <a:prstGeom prst="rect">
            <a:avLst/>
          </a:prstGeom>
          <a:ln>
            <a:solidFill>
              <a:schemeClr val="tx1"/>
            </a:solidFill>
          </a:ln>
        </p:spPr>
        <p:txBody>
          <a:bodyPr wrap="square">
            <a:spAutoFit/>
          </a:bodyPr>
          <a:lstStyle/>
          <a:p>
            <a:pPr fontAlgn="auto">
              <a:lnSpc>
                <a:spcPct val="150000"/>
              </a:lnSpc>
            </a:pPr>
            <a:r>
              <a:rPr lang="zh-CN" altLang="en-US" sz="2000" dirty="0" smtClean="0">
                <a:latin typeface="Microsoft YaHei" charset="-122"/>
                <a:ea typeface="Microsoft YaHei" charset="-122"/>
                <a:cs typeface="Microsoft YaHei" charset="-122"/>
              </a:rPr>
              <a:t>接收端收到</a:t>
            </a: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次重复确认，则推断被重复确认的报文段已经丢失，于是立即发送被重复确认的报文段。</a:t>
            </a:r>
            <a:endParaRPr lang="zh-CN" altLang="en-US" sz="2000" dirty="0">
              <a:latin typeface="Microsoft YaHei" charset="-122"/>
              <a:ea typeface="Microsoft YaHei" charset="-122"/>
              <a:cs typeface="Microsoft YaHei" charset="-122"/>
            </a:endParaRPr>
          </a:p>
        </p:txBody>
      </p:sp>
      <p:sp>
        <p:nvSpPr>
          <p:cNvPr id="19" name="矩形 18"/>
          <p:cNvSpPr/>
          <p:nvPr/>
        </p:nvSpPr>
        <p:spPr>
          <a:xfrm>
            <a:off x="4248532" y="4668971"/>
            <a:ext cx="7400130" cy="1422954"/>
          </a:xfrm>
          <a:prstGeom prst="rect">
            <a:avLst/>
          </a:prstGeom>
          <a:ln>
            <a:solidFill>
              <a:schemeClr val="tx1"/>
            </a:solidFill>
          </a:ln>
        </p:spPr>
        <p:txBody>
          <a:bodyPr wrap="square">
            <a:spAutoFit/>
          </a:bodyPr>
          <a:lstStyle/>
          <a:p>
            <a:pPr fontAlgn="auto">
              <a:lnSpc>
                <a:spcPct val="150000"/>
              </a:lnSpc>
            </a:pPr>
            <a:r>
              <a:rPr lang="zh-CN" altLang="en-US" sz="2000" smtClean="0">
                <a:latin typeface="Microsoft YaHei" charset="-122"/>
                <a:ea typeface="Microsoft YaHei" charset="-122"/>
                <a:cs typeface="Microsoft YaHei" charset="-122"/>
              </a:rPr>
              <a:t>当</a:t>
            </a:r>
            <a:r>
              <a:rPr lang="zh-CN" altLang="en-US" sz="2000" dirty="0" smtClean="0">
                <a:latin typeface="Microsoft YaHei" charset="-122"/>
                <a:ea typeface="Microsoft YaHei" charset="-122"/>
                <a:cs typeface="Microsoft YaHei" charset="-122"/>
              </a:rPr>
              <a:t>发生</a:t>
            </a: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次重复确认时，网络拥塞程度不是很严重。</a:t>
            </a:r>
            <a:endParaRPr lang="en-US" altLang="zh-CN" sz="2000" dirty="0" smtClean="0">
              <a:latin typeface="Microsoft YaHei" charset="-122"/>
              <a:ea typeface="Microsoft YaHei" charset="-122"/>
              <a:cs typeface="Microsoft YaHei" charset="-122"/>
            </a:endParaRPr>
          </a:p>
          <a:p>
            <a:pPr fontAlgn="auto">
              <a:lnSpc>
                <a:spcPct val="150000"/>
              </a:lnSpc>
            </a:pPr>
            <a:r>
              <a:rPr lang="zh-CN" altLang="en-US" sz="2000" b="1" dirty="0" smtClean="0">
                <a:latin typeface="Microsoft YaHei" charset="-122"/>
                <a:ea typeface="Microsoft YaHei" charset="-122"/>
                <a:cs typeface="Microsoft YaHei" charset="-122"/>
              </a:rPr>
              <a:t>阈值和拥塞窗口的调整方法：</a:t>
            </a:r>
            <a:r>
              <a:rPr lang="zh-CN" altLang="en-US" sz="2000" dirty="0" smtClean="0">
                <a:latin typeface="Microsoft YaHei" charset="-122"/>
                <a:ea typeface="Microsoft YaHei" charset="-122"/>
                <a:cs typeface="Microsoft YaHei" charset="-122"/>
              </a:rPr>
              <a:t>不再重新从慢启动阶段开始，而是直接从</a:t>
            </a:r>
            <a:r>
              <a:rPr lang="zh-CN" altLang="en-US" sz="2000" dirty="0" smtClean="0">
                <a:solidFill>
                  <a:srgbClr val="FF0000"/>
                </a:solidFill>
                <a:latin typeface="Microsoft YaHei" charset="-122"/>
                <a:ea typeface="Microsoft YaHei" charset="-122"/>
                <a:cs typeface="Microsoft YaHei" charset="-122"/>
              </a:rPr>
              <a:t>新的阈值</a:t>
            </a:r>
            <a:r>
              <a:rPr lang="zh-CN" altLang="en-US" sz="2000" dirty="0" smtClean="0">
                <a:latin typeface="Microsoft YaHei" charset="-122"/>
                <a:ea typeface="Microsoft YaHei" charset="-122"/>
                <a:cs typeface="Microsoft YaHei" charset="-122"/>
              </a:rPr>
              <a:t>开始，直接进入拥塞避免阶段。</a:t>
            </a:r>
            <a:endParaRPr lang="zh-CN" altLang="en-US" sz="2000" dirty="0">
              <a:latin typeface="Microsoft YaHei" charset="-122"/>
              <a:ea typeface="Microsoft YaHei" charset="-122"/>
              <a:cs typeface="Microsoft YaHei" charset="-122"/>
            </a:endParaRPr>
          </a:p>
        </p:txBody>
      </p:sp>
      <p:sp>
        <p:nvSpPr>
          <p:cNvPr id="20" name="矩形 1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61790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613101"/>
            <a:ext cx="2288540" cy="1134413"/>
          </a:xfrm>
          <a:prstGeom prst="rect">
            <a:avLst/>
          </a:prstGeom>
          <a:noFill/>
        </p:spPr>
        <p:txBody>
          <a:bodyPr wrap="square" rtlCol="0">
            <a:spAutoFit/>
          </a:bodyPr>
          <a:lstStyle/>
          <a:p>
            <a:pPr>
              <a:lnSpc>
                <a:spcPct val="150000"/>
              </a:lnSpc>
            </a:pPr>
            <a:r>
              <a:rPr lang="zh-CN" altLang="en-US" sz="2400" dirty="0"/>
              <a:t>用户数据</a:t>
            </a:r>
            <a:r>
              <a:rPr lang="zh-CN" altLang="en-US" sz="2400" dirty="0" smtClean="0"/>
              <a:t>报</a:t>
            </a:r>
            <a:endParaRPr lang="en-US" altLang="zh-CN" sz="2400" dirty="0" smtClean="0"/>
          </a:p>
          <a:p>
            <a:pPr>
              <a:lnSpc>
                <a:spcPct val="150000"/>
              </a:lnSpc>
            </a:pPr>
            <a:r>
              <a:rPr lang="zh-CN" altLang="en-US" sz="2400" dirty="0" smtClean="0"/>
              <a:t>协议</a:t>
            </a:r>
            <a:r>
              <a:rPr lang="zh-CN" altLang="en-US" sz="2400" dirty="0"/>
              <a:t>（</a:t>
            </a:r>
            <a:r>
              <a:rPr lang="en-US" altLang="zh-CN" sz="2400" dirty="0"/>
              <a:t>UDP</a:t>
            </a:r>
            <a:r>
              <a:rPr lang="zh-CN" altLang="en-US" sz="2400" dirty="0"/>
              <a:t>）</a:t>
            </a:r>
          </a:p>
        </p:txBody>
      </p:sp>
      <p:sp>
        <p:nvSpPr>
          <p:cNvPr id="6" name="文本框 5"/>
          <p:cNvSpPr txBox="1"/>
          <p:nvPr/>
        </p:nvSpPr>
        <p:spPr>
          <a:xfrm>
            <a:off x="2288540" y="1287481"/>
            <a:ext cx="4763643" cy="3785652"/>
          </a:xfrm>
          <a:prstGeom prst="rect">
            <a:avLst/>
          </a:prstGeom>
          <a:noFill/>
        </p:spPr>
        <p:txBody>
          <a:bodyPr wrap="square" rtlCol="0">
            <a:spAutoFit/>
          </a:bodyPr>
          <a:lstStyle/>
          <a:p>
            <a:pPr>
              <a:lnSpc>
                <a:spcPct val="200000"/>
              </a:lnSpc>
            </a:pPr>
            <a:r>
              <a:rPr lang="en-US" altLang="zh-CN" sz="2400" dirty="0" smtClean="0">
                <a:solidFill>
                  <a:srgbClr val="FF0000"/>
                </a:solidFill>
              </a:rPr>
              <a:t>UDP</a:t>
            </a:r>
            <a:r>
              <a:rPr lang="zh-CN" altLang="en-US" sz="2400" dirty="0" smtClean="0">
                <a:solidFill>
                  <a:srgbClr val="FF0000"/>
                </a:solidFill>
              </a:rPr>
              <a:t>特点</a:t>
            </a:r>
            <a:endParaRPr lang="en-US" altLang="zh-CN" sz="2400" dirty="0" smtClean="0">
              <a:solidFill>
                <a:srgbClr val="FF0000"/>
              </a:solidFill>
            </a:endParaRPr>
          </a:p>
          <a:p>
            <a:pPr>
              <a:lnSpc>
                <a:spcPct val="200000"/>
              </a:lnSpc>
            </a:pPr>
            <a:endParaRPr lang="en-US" altLang="zh-CN" sz="2400" dirty="0" smtClean="0"/>
          </a:p>
          <a:p>
            <a:pPr>
              <a:lnSpc>
                <a:spcPct val="200000"/>
              </a:lnSpc>
            </a:pPr>
            <a:r>
              <a:rPr lang="en-US" altLang="zh-CN" sz="2400" dirty="0" smtClean="0"/>
              <a:t>UDP</a:t>
            </a:r>
            <a:r>
              <a:rPr lang="zh-CN" altLang="en-US" sz="2400" dirty="0" smtClean="0"/>
              <a:t>数据报结构</a:t>
            </a:r>
            <a:endParaRPr lang="en-US" altLang="zh-CN" sz="2400" dirty="0" smtClean="0"/>
          </a:p>
          <a:p>
            <a:pPr>
              <a:lnSpc>
                <a:spcPct val="200000"/>
              </a:lnSpc>
            </a:pPr>
            <a:endParaRPr lang="en-US" altLang="zh-CN" sz="2400" dirty="0" smtClean="0"/>
          </a:p>
          <a:p>
            <a:pPr>
              <a:lnSpc>
                <a:spcPct val="200000"/>
              </a:lnSpc>
            </a:pPr>
            <a:r>
              <a:rPr lang="en-US" altLang="zh-CN" sz="2400" dirty="0" smtClean="0"/>
              <a:t>UDP</a:t>
            </a:r>
            <a:r>
              <a:rPr lang="zh-CN" altLang="en-US" sz="2400" dirty="0" smtClean="0"/>
              <a:t>校验和</a:t>
            </a:r>
            <a:endParaRPr lang="zh-CN" altLang="en-US" sz="2400" dirty="0"/>
          </a:p>
        </p:txBody>
      </p:sp>
      <p:sp>
        <p:nvSpPr>
          <p:cNvPr id="9" name="左大括号 8"/>
          <p:cNvSpPr/>
          <p:nvPr/>
        </p:nvSpPr>
        <p:spPr>
          <a:xfrm>
            <a:off x="1750695" y="183116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250659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文本框 8"/>
          <p:cNvSpPr txBox="1"/>
          <p:nvPr/>
        </p:nvSpPr>
        <p:spPr>
          <a:xfrm>
            <a:off x="714771" y="575032"/>
            <a:ext cx="10716730" cy="2308324"/>
          </a:xfrm>
          <a:prstGeom prst="rect">
            <a:avLst/>
          </a:prstGeom>
          <a:noFill/>
          <a:ln>
            <a:solidFill>
              <a:schemeClr val="tx1"/>
            </a:solidFill>
          </a:ln>
        </p:spPr>
        <p:txBody>
          <a:bodyPr wrap="square" rtlCol="0">
            <a:spAutoFit/>
          </a:bodyPr>
          <a:lstStyle/>
          <a:p>
            <a:pPr fontAlgn="auto">
              <a:lnSpc>
                <a:spcPct val="150000"/>
              </a:lnSpc>
            </a:pPr>
            <a:r>
              <a:rPr lang="zh-CN" altLang="en-US" sz="2400" dirty="0" smtClean="0"/>
              <a:t>例如：发生</a:t>
            </a:r>
            <a:r>
              <a:rPr lang="en-US" altLang="zh-CN" sz="2400" dirty="0"/>
              <a:t>3</a:t>
            </a:r>
            <a:r>
              <a:rPr lang="zh-CN" altLang="en-US" sz="2400" dirty="0" smtClean="0"/>
              <a:t>次重复确认时，当前拥塞窗口为</a:t>
            </a:r>
            <a:r>
              <a:rPr lang="en-US" altLang="zh-CN" sz="2400" dirty="0" smtClean="0"/>
              <a:t>24MSS</a:t>
            </a:r>
            <a:r>
              <a:rPr lang="zh-CN" altLang="en-US" sz="2400" dirty="0" smtClean="0"/>
              <a:t>，当前阈值为</a:t>
            </a:r>
            <a:r>
              <a:rPr lang="en-US" altLang="zh-CN" sz="2400" dirty="0" smtClean="0"/>
              <a:t>16MSS</a:t>
            </a:r>
            <a:r>
              <a:rPr lang="zh-CN" altLang="en-US" sz="2400" dirty="0" smtClean="0"/>
              <a:t>。</a:t>
            </a:r>
            <a:endParaRPr lang="en-US" altLang="zh-CN" sz="2400" dirty="0" smtClean="0"/>
          </a:p>
          <a:p>
            <a:pPr fontAlgn="auto">
              <a:lnSpc>
                <a:spcPct val="150000"/>
              </a:lnSpc>
            </a:pPr>
            <a:r>
              <a:rPr lang="zh-CN" altLang="en-US" sz="2400" b="1" dirty="0" smtClean="0"/>
              <a:t>新的阈值：为当前拥塞窗口的一半。   新的阈值</a:t>
            </a:r>
            <a:r>
              <a:rPr lang="en-US" altLang="zh-CN" sz="2400" b="1" dirty="0" smtClean="0"/>
              <a:t>=</a:t>
            </a:r>
            <a:r>
              <a:rPr lang="en-US" altLang="zh-CN" sz="2400" dirty="0"/>
              <a:t> </a:t>
            </a:r>
            <a:r>
              <a:rPr lang="en-US" altLang="zh-CN" sz="2400" dirty="0" smtClean="0"/>
              <a:t>24MSS÷2=12MSS</a:t>
            </a:r>
            <a:endParaRPr lang="en-US" altLang="zh-CN" sz="2400" b="1" dirty="0" smtClean="0"/>
          </a:p>
          <a:p>
            <a:pPr>
              <a:lnSpc>
                <a:spcPct val="150000"/>
              </a:lnSpc>
            </a:pPr>
            <a:r>
              <a:rPr lang="zh-CN" altLang="en-US" sz="2400" b="1" dirty="0" smtClean="0"/>
              <a:t>新的拥塞窗口：调整为新的阈值。      新</a:t>
            </a:r>
            <a:r>
              <a:rPr lang="zh-CN" altLang="en-US" sz="2400" b="1" dirty="0"/>
              <a:t>的拥塞</a:t>
            </a:r>
            <a:r>
              <a:rPr lang="zh-CN" altLang="en-US" sz="2400" b="1" dirty="0" smtClean="0"/>
              <a:t>窗口</a:t>
            </a:r>
            <a:r>
              <a:rPr lang="en-US" altLang="zh-CN" sz="2400" b="1" dirty="0" smtClean="0"/>
              <a:t>=</a:t>
            </a:r>
            <a:r>
              <a:rPr lang="zh-CN" altLang="en-US" sz="2400" dirty="0" smtClean="0"/>
              <a:t>新的阈值</a:t>
            </a:r>
            <a:r>
              <a:rPr lang="en-US" altLang="zh-CN" sz="2400" dirty="0" smtClean="0"/>
              <a:t>=12MSS</a:t>
            </a:r>
          </a:p>
          <a:p>
            <a:pPr>
              <a:lnSpc>
                <a:spcPct val="150000"/>
              </a:lnSpc>
            </a:pPr>
            <a:r>
              <a:rPr lang="zh-CN" altLang="en-US" sz="2400" dirty="0" smtClean="0"/>
              <a:t>调整好新的阈值和新的拥塞窗口后，使用</a:t>
            </a:r>
            <a:r>
              <a:rPr lang="zh-CN" altLang="en-US" sz="2400" b="1" dirty="0" smtClean="0"/>
              <a:t>拥塞避免</a:t>
            </a:r>
            <a:r>
              <a:rPr lang="zh-CN" altLang="en-US" sz="2400" dirty="0" smtClean="0"/>
              <a:t>算法增加拥塞窗口大小。</a:t>
            </a:r>
            <a:endParaRPr lang="zh-CN" altLang="en-US" sz="2800" dirty="0"/>
          </a:p>
        </p:txBody>
      </p:sp>
      <p:sp>
        <p:nvSpPr>
          <p:cNvPr id="10" name="文本框 9"/>
          <p:cNvSpPr txBox="1"/>
          <p:nvPr/>
        </p:nvSpPr>
        <p:spPr>
          <a:xfrm>
            <a:off x="714771" y="3437500"/>
            <a:ext cx="10716730" cy="2862322"/>
          </a:xfrm>
          <a:prstGeom prst="rect">
            <a:avLst/>
          </a:prstGeom>
          <a:noFill/>
          <a:ln>
            <a:solidFill>
              <a:schemeClr val="tx1"/>
            </a:solidFill>
          </a:ln>
        </p:spPr>
        <p:txBody>
          <a:bodyPr wrap="square" rtlCol="0">
            <a:spAutoFit/>
          </a:bodyPr>
          <a:lstStyle/>
          <a:p>
            <a:pPr fontAlgn="auto">
              <a:lnSpc>
                <a:spcPct val="150000"/>
              </a:lnSpc>
            </a:pPr>
            <a:r>
              <a:rPr lang="zh-CN" altLang="en-US" sz="2400" dirty="0" smtClean="0"/>
              <a:t>例如：发生计时器超时，当前拥塞窗口为</a:t>
            </a:r>
            <a:r>
              <a:rPr lang="en-US" altLang="zh-CN" sz="2400" dirty="0" smtClean="0"/>
              <a:t>24MSS</a:t>
            </a:r>
            <a:r>
              <a:rPr lang="zh-CN" altLang="en-US" sz="2400" dirty="0" smtClean="0"/>
              <a:t>，当前阈值为</a:t>
            </a:r>
            <a:r>
              <a:rPr lang="en-US" altLang="zh-CN" sz="2400" dirty="0" smtClean="0"/>
              <a:t>16MSS</a:t>
            </a:r>
            <a:r>
              <a:rPr lang="zh-CN" altLang="en-US" sz="2400" dirty="0" smtClean="0"/>
              <a:t>。</a:t>
            </a:r>
            <a:endParaRPr lang="en-US" altLang="zh-CN" sz="2400" dirty="0" smtClean="0"/>
          </a:p>
          <a:p>
            <a:pPr fontAlgn="auto">
              <a:lnSpc>
                <a:spcPct val="150000"/>
              </a:lnSpc>
            </a:pPr>
            <a:r>
              <a:rPr lang="zh-CN" altLang="en-US" sz="2400" b="1" dirty="0" smtClean="0"/>
              <a:t>新的阈值：为当前拥塞窗口的一半。   新的阈值</a:t>
            </a:r>
            <a:r>
              <a:rPr lang="en-US" altLang="zh-CN" sz="2400" b="1" dirty="0" smtClean="0"/>
              <a:t>=</a:t>
            </a:r>
            <a:r>
              <a:rPr lang="en-US" altLang="zh-CN" sz="2400" dirty="0"/>
              <a:t> </a:t>
            </a:r>
            <a:r>
              <a:rPr lang="en-US" altLang="zh-CN" sz="2400" dirty="0" smtClean="0"/>
              <a:t>24MSS÷2=12MSS</a:t>
            </a:r>
            <a:endParaRPr lang="en-US" altLang="zh-CN" sz="2400" b="1" dirty="0" smtClean="0"/>
          </a:p>
          <a:p>
            <a:pPr>
              <a:lnSpc>
                <a:spcPct val="150000"/>
              </a:lnSpc>
            </a:pPr>
            <a:r>
              <a:rPr lang="zh-CN" altLang="en-US" sz="2400" b="1" dirty="0" smtClean="0"/>
              <a:t>新的拥塞窗口：直接调整为</a:t>
            </a:r>
            <a:r>
              <a:rPr lang="en-US" altLang="zh-CN" sz="2400" b="1" dirty="0" smtClean="0"/>
              <a:t>1MSS</a:t>
            </a:r>
            <a:r>
              <a:rPr lang="zh-CN" altLang="en-US" sz="2400" b="1" dirty="0" smtClean="0"/>
              <a:t>。    新</a:t>
            </a:r>
            <a:r>
              <a:rPr lang="zh-CN" altLang="en-US" sz="2400" b="1" dirty="0"/>
              <a:t>的拥塞</a:t>
            </a:r>
            <a:r>
              <a:rPr lang="zh-CN" altLang="en-US" sz="2400" b="1" dirty="0" smtClean="0"/>
              <a:t>窗口</a:t>
            </a:r>
            <a:r>
              <a:rPr lang="en-US" altLang="zh-CN" sz="2400" b="1" dirty="0" smtClean="0"/>
              <a:t>=</a:t>
            </a:r>
            <a:r>
              <a:rPr lang="en-US" altLang="zh-CN" sz="2400" dirty="0" smtClean="0"/>
              <a:t>1MSS</a:t>
            </a:r>
          </a:p>
          <a:p>
            <a:pPr>
              <a:lnSpc>
                <a:spcPct val="150000"/>
              </a:lnSpc>
            </a:pPr>
            <a:r>
              <a:rPr lang="zh-CN" altLang="en-US" sz="2400" dirty="0" smtClean="0"/>
              <a:t>调整好新的阈值和新的拥塞窗口后，使用</a:t>
            </a:r>
            <a:r>
              <a:rPr lang="zh-CN" altLang="en-US" sz="2400" b="1" dirty="0" smtClean="0"/>
              <a:t>慢启动，拥塞避免</a:t>
            </a:r>
            <a:r>
              <a:rPr lang="zh-CN" altLang="en-US" sz="2400" dirty="0" smtClean="0"/>
              <a:t>算法增加拥塞窗口大小。</a:t>
            </a:r>
            <a:endParaRPr lang="zh-CN" altLang="en-US" sz="2800" dirty="0"/>
          </a:p>
        </p:txBody>
      </p:sp>
      <p:sp>
        <p:nvSpPr>
          <p:cNvPr id="11" name="矩形 1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518510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726401" cy="2308324"/>
          </a:xfrm>
          <a:prstGeom prst="rect">
            <a:avLst/>
          </a:prstGeom>
          <a:noFill/>
        </p:spPr>
        <p:txBody>
          <a:bodyPr wrap="square" rtlCol="0" anchor="t">
            <a:spAutoFit/>
          </a:bodyPr>
          <a:lstStyle/>
          <a:p>
            <a:pPr>
              <a:lnSpc>
                <a:spcPct val="150000"/>
              </a:lnSpc>
            </a:pPr>
            <a:r>
              <a:rPr lang="zh-CN" altLang="en-US" sz="2400" dirty="0" smtClean="0">
                <a:latin typeface="Microsoft YaHei" charset="-122"/>
                <a:ea typeface="Microsoft YaHei" charset="-122"/>
                <a:cs typeface="Microsoft YaHei" charset="-122"/>
                <a:sym typeface="+mn-ea"/>
              </a:rPr>
              <a:t>1、在</a:t>
            </a:r>
            <a:r>
              <a:rPr lang="zh-CN" altLang="en-US" sz="2400" dirty="0">
                <a:latin typeface="Microsoft YaHei" charset="-122"/>
                <a:ea typeface="Microsoft YaHei" charset="-122"/>
                <a:cs typeface="Microsoft YaHei" charset="-122"/>
                <a:sym typeface="+mn-ea"/>
              </a:rPr>
              <a:t>第一个慢启动阶段拥塞窗口阈值是多少</a:t>
            </a:r>
            <a:r>
              <a:rPr lang="zh-CN" altLang="en-US" sz="2400" dirty="0" smtClean="0">
                <a:latin typeface="Microsoft YaHei" charset="-122"/>
                <a:ea typeface="Microsoft YaHei" charset="-122"/>
                <a:cs typeface="Microsoft YaHei" charset="-122"/>
                <a:sym typeface="+mn-ea"/>
              </a:rPr>
              <a:t>？   </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2、说明</a:t>
            </a:r>
            <a:r>
              <a:rPr lang="zh-CN" altLang="en-US" sz="2400" dirty="0">
                <a:latin typeface="Microsoft YaHei" charset="-122"/>
                <a:ea typeface="Microsoft YaHei" charset="-122"/>
                <a:cs typeface="Microsoft YaHei" charset="-122"/>
                <a:sym typeface="+mn-ea"/>
              </a:rPr>
              <a:t>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sym typeface="+mn-ea"/>
              </a:rPr>
              <a:t>3</a:t>
            </a:r>
            <a:r>
              <a:rPr lang="zh-CN" altLang="en-US" sz="2400" dirty="0" smtClean="0">
                <a:latin typeface="Microsoft YaHei" charset="-122"/>
                <a:ea typeface="Microsoft YaHei" charset="-122"/>
                <a:cs typeface="Microsoft YaHei" charset="-122"/>
                <a:sym typeface="+mn-ea"/>
              </a:rPr>
              <a:t>、第</a:t>
            </a:r>
            <a:r>
              <a:rPr lang="zh-CN" altLang="en-US" sz="2400" dirty="0">
                <a:latin typeface="Microsoft YaHei" charset="-122"/>
                <a:ea typeface="Microsoft YaHei" charset="-122"/>
                <a:cs typeface="Microsoft YaHei" charset="-122"/>
                <a:sym typeface="+mn-ea"/>
              </a:rPr>
              <a:t>10个RTT时，发生了什么事件</a:t>
            </a:r>
            <a:r>
              <a:rPr lang="zh-CN" altLang="en-US"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4</a:t>
            </a:r>
            <a:r>
              <a:rPr lang="zh-CN" altLang="en-US" sz="2400" dirty="0" smtClean="0">
                <a:latin typeface="Microsoft YaHei" charset="-122"/>
                <a:ea typeface="Microsoft YaHei" charset="-122"/>
                <a:cs typeface="Microsoft YaHei" charset="-122"/>
                <a:sym typeface="+mn-ea"/>
              </a:rPr>
              <a:t>、第</a:t>
            </a:r>
            <a:r>
              <a:rPr lang="zh-CN" altLang="en-US" sz="2400" dirty="0">
                <a:latin typeface="Microsoft YaHei" charset="-122"/>
                <a:ea typeface="Microsoft YaHei" charset="-122"/>
                <a:cs typeface="Microsoft YaHei" charset="-122"/>
                <a:sym typeface="+mn-ea"/>
              </a:rPr>
              <a:t>16个RTT时，发生了什么事件</a:t>
            </a:r>
            <a:r>
              <a:rPr lang="zh-CN" altLang="en-US" sz="2400" dirty="0" smtClean="0">
                <a:latin typeface="Microsoft YaHei" charset="-122"/>
                <a:ea typeface="Microsoft YaHei" charset="-122"/>
                <a:cs typeface="Microsoft YaHei" charset="-122"/>
                <a:sym typeface="+mn-ea"/>
              </a:rPr>
              <a:t>？</a:t>
            </a:r>
            <a:endParaRPr lang="zh-CN" altLang="en-US" sz="2400" dirty="0">
              <a:latin typeface="Microsoft YaHei" charset="-122"/>
              <a:ea typeface="Microsoft YaHei" charset="-122"/>
              <a:cs typeface="Microsoft YaHei" charset="-122"/>
              <a:sym typeface="+mn-ea"/>
            </a:endParaRP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
        <p:nvSpPr>
          <p:cNvPr id="2" name="矩形 1"/>
          <p:cNvSpPr/>
          <p:nvPr/>
        </p:nvSpPr>
        <p:spPr>
          <a:xfrm>
            <a:off x="8034184" y="4429926"/>
            <a:ext cx="3820918" cy="2243050"/>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答</a:t>
            </a:r>
            <a:r>
              <a:rPr lang="zh-CN" altLang="en-US" sz="2400" dirty="0" smtClean="0">
                <a:latin typeface="Microsoft YaHei" charset="-122"/>
                <a:ea typeface="Microsoft YaHei" charset="-122"/>
                <a:cs typeface="Microsoft YaHei" charset="-122"/>
                <a:sym typeface="+mn-ea"/>
              </a:rPr>
              <a:t>：</a:t>
            </a: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a:t>
            </a:r>
            <a:r>
              <a:rPr lang="en-US" altLang="zh-CN" sz="2400" dirty="0" smtClean="0">
                <a:latin typeface="Microsoft YaHei" charset="-122"/>
                <a:ea typeface="Microsoft YaHei" charset="-122"/>
                <a:cs typeface="Microsoft YaHei" charset="-122"/>
              </a:rPr>
              <a:t>16MSS</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0-4RTT,17-20RTT</a:t>
            </a:r>
          </a:p>
          <a:p>
            <a:pPr>
              <a:lnSpc>
                <a:spcPct val="150000"/>
              </a:lnSpc>
              <a:defRPr/>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三次重复确认</a:t>
            </a:r>
            <a:endParaRPr lang="en-US" altLang="zh-CN" sz="2400" dirty="0">
              <a:latin typeface="Microsoft YaHei" charset="-122"/>
              <a:ea typeface="Microsoft YaHei" charset="-122"/>
              <a:cs typeface="Microsoft YaHei" charset="-122"/>
            </a:endParaRPr>
          </a:p>
          <a:p>
            <a:pPr>
              <a:lnSpc>
                <a:spcPct val="150000"/>
              </a:lnSpc>
              <a:defRPr/>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、计时器超时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637549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t>第三</a:t>
            </a:r>
            <a:r>
              <a:rPr lang="zh-CN" altLang="en-US" sz="2130" dirty="0" smtClean="0"/>
              <a:t>章 传输</a:t>
            </a:r>
            <a:r>
              <a:rPr lang="zh-CN" altLang="en-US" sz="2130" dirty="0"/>
              <a:t>层</a:t>
            </a:r>
          </a:p>
          <a:p>
            <a:endParaRPr lang="zh-CN" altLang="en-US" sz="2130" dirty="0">
              <a:solidFill>
                <a:srgbClr val="FF0000"/>
              </a:solidFill>
            </a:endParaRPr>
          </a:p>
          <a:p>
            <a:r>
              <a:rPr lang="zh-CN" altLang="en-US" sz="2130" dirty="0">
                <a:solidFill>
                  <a:srgbClr val="FF0000"/>
                </a:solidFill>
              </a:rPr>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334732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326515"/>
            <a:ext cx="3524885" cy="3697935"/>
          </a:xfrm>
          <a:prstGeom prst="rect">
            <a:avLst/>
          </a:prstGeom>
          <a:noFill/>
        </p:spPr>
        <p:txBody>
          <a:bodyPr wrap="square" rtlCol="0">
            <a:spAutoFit/>
          </a:bodyPr>
          <a:lstStyle/>
          <a:p>
            <a:r>
              <a:rPr lang="zh-CN" altLang="en-US" sz="2130" dirty="0">
                <a:solidFill>
                  <a:schemeClr val="accent6"/>
                </a:solidFill>
              </a:rPr>
              <a:t>网络层服务</a:t>
            </a:r>
          </a:p>
          <a:p>
            <a:endParaRPr lang="zh-CN" altLang="en-US" sz="2130" dirty="0"/>
          </a:p>
          <a:p>
            <a:r>
              <a:rPr lang="zh-CN" altLang="en-US" sz="2130" dirty="0"/>
              <a:t>数据报</a:t>
            </a:r>
            <a:r>
              <a:rPr lang="zh-CN" altLang="en-US" sz="2130" dirty="0" smtClean="0"/>
              <a:t>网络与虚</a:t>
            </a:r>
            <a:r>
              <a:rPr lang="zh-CN" altLang="en-US" sz="2130" dirty="0"/>
              <a:t>电路网络</a:t>
            </a:r>
          </a:p>
          <a:p>
            <a:endParaRPr lang="zh-CN" altLang="en-US" sz="2130" dirty="0"/>
          </a:p>
          <a:p>
            <a:r>
              <a:rPr lang="zh-CN" altLang="en-US" sz="2130" dirty="0"/>
              <a:t>网络互连与网络互连设备</a:t>
            </a:r>
          </a:p>
          <a:p>
            <a:endParaRPr lang="zh-CN" altLang="en-US" sz="2130" dirty="0"/>
          </a:p>
          <a:p>
            <a:r>
              <a:rPr lang="zh-CN" altLang="en-US" sz="2130" dirty="0"/>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a:t>
            </a:r>
            <a:r>
              <a:rPr lang="zh-CN" altLang="en-US" sz="2130" dirty="0" smtClean="0"/>
              <a:t>协议</a:t>
            </a:r>
            <a:endParaRPr lang="zh-CN" altLang="en-US" sz="2130" dirty="0"/>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2193166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文本框 3"/>
          <p:cNvSpPr txBox="1"/>
          <p:nvPr/>
        </p:nvSpPr>
        <p:spPr>
          <a:xfrm>
            <a:off x="432710" y="2660322"/>
            <a:ext cx="2032193"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网络层服务</a:t>
            </a:r>
          </a:p>
        </p:txBody>
      </p:sp>
      <p:sp>
        <p:nvSpPr>
          <p:cNvPr id="6" name="左大括号 5"/>
          <p:cNvSpPr/>
          <p:nvPr/>
        </p:nvSpPr>
        <p:spPr>
          <a:xfrm>
            <a:off x="2094062" y="1224846"/>
            <a:ext cx="507528" cy="298934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7" name="文本框 6"/>
          <p:cNvSpPr txBox="1"/>
          <p:nvPr/>
        </p:nvSpPr>
        <p:spPr>
          <a:xfrm>
            <a:off x="2601590" y="1027596"/>
            <a:ext cx="8649505"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核心任务：</a:t>
            </a:r>
            <a:r>
              <a:rPr lang="zh-CN" altLang="en-US" sz="2400" dirty="0">
                <a:latin typeface="Microsoft YaHei" charset="-122"/>
                <a:ea typeface="Microsoft YaHei" charset="-122"/>
                <a:cs typeface="Microsoft YaHei" charset="-122"/>
                <a:sym typeface="+mn-ea"/>
              </a:rPr>
              <a:t>将数据</a:t>
            </a:r>
            <a:r>
              <a:rPr lang="zh-CN" altLang="en-US" sz="2400" dirty="0" smtClean="0">
                <a:latin typeface="Microsoft YaHei" charset="-122"/>
                <a:ea typeface="Microsoft YaHei" charset="-122"/>
                <a:cs typeface="Microsoft YaHei" charset="-122"/>
                <a:sym typeface="+mn-ea"/>
              </a:rPr>
              <a:t>从</a:t>
            </a:r>
            <a:r>
              <a:rPr lang="zh-CN" altLang="en-US" sz="2400" dirty="0" smtClean="0">
                <a:solidFill>
                  <a:schemeClr val="accent6"/>
                </a:solidFill>
                <a:latin typeface="Microsoft YaHei" charset="-122"/>
                <a:ea typeface="Microsoft YaHei" charset="-122"/>
                <a:cs typeface="Microsoft YaHei" charset="-122"/>
                <a:sym typeface="+mn-ea"/>
              </a:rPr>
              <a:t>源主机</a:t>
            </a:r>
            <a:r>
              <a:rPr lang="zh-CN" altLang="en-US" sz="2400" dirty="0" smtClean="0">
                <a:latin typeface="Microsoft YaHei" charset="-122"/>
                <a:ea typeface="Microsoft YaHei" charset="-122"/>
                <a:cs typeface="Microsoft YaHei" charset="-122"/>
                <a:sym typeface="+mn-ea"/>
              </a:rPr>
              <a:t>送达到</a:t>
            </a:r>
            <a:r>
              <a:rPr lang="zh-CN" altLang="en-US" sz="2400" dirty="0" smtClean="0">
                <a:solidFill>
                  <a:schemeClr val="accent6"/>
                </a:solidFill>
                <a:latin typeface="Microsoft YaHei" charset="-122"/>
                <a:ea typeface="Microsoft YaHei" charset="-122"/>
                <a:cs typeface="Microsoft YaHei" charset="-122"/>
                <a:sym typeface="+mn-ea"/>
              </a:rPr>
              <a:t>目的主机</a:t>
            </a:r>
            <a:endParaRPr lang="zh-CN" altLang="en-US"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endParaRPr lang="zh-CN" altLang="en-US"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主要</a:t>
            </a:r>
            <a:r>
              <a:rPr lang="zh-CN" altLang="en-US" sz="2400" dirty="0">
                <a:latin typeface="Microsoft YaHei" charset="-122"/>
                <a:ea typeface="Microsoft YaHei" charset="-122"/>
                <a:cs typeface="Microsoft YaHei" charset="-122"/>
              </a:rPr>
              <a:t>功能</a:t>
            </a:r>
          </a:p>
        </p:txBody>
      </p:sp>
      <p:sp>
        <p:nvSpPr>
          <p:cNvPr id="5" name="文本框 4"/>
          <p:cNvSpPr txBox="1"/>
          <p:nvPr/>
        </p:nvSpPr>
        <p:spPr>
          <a:xfrm>
            <a:off x="4323951" y="3123087"/>
            <a:ext cx="4143358" cy="1754326"/>
          </a:xfrm>
          <a:prstGeom prst="rect">
            <a:avLst/>
          </a:prstGeom>
          <a:noFill/>
          <a:ln>
            <a:noFill/>
          </a:ln>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sym typeface="+mn-ea"/>
              </a:rPr>
              <a:t>转发</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mn-ea"/>
              </a:rPr>
              <a:t>路由选择</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mn-ea"/>
              </a:rPr>
              <a:t>建立连接</a:t>
            </a:r>
            <a:endParaRPr lang="zh-CN" altLang="en-US" sz="2400" dirty="0">
              <a:latin typeface="Microsoft YaHei" charset="-122"/>
              <a:ea typeface="Microsoft YaHei" charset="-122"/>
              <a:cs typeface="Microsoft YaHei" charset="-122"/>
            </a:endParaRPr>
          </a:p>
        </p:txBody>
      </p:sp>
      <p:sp>
        <p:nvSpPr>
          <p:cNvPr id="8" name="左大括号 7"/>
          <p:cNvSpPr/>
          <p:nvPr/>
        </p:nvSpPr>
        <p:spPr>
          <a:xfrm>
            <a:off x="3918211" y="3332817"/>
            <a:ext cx="405740" cy="14973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9" name="矩形 8"/>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1997585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326515"/>
            <a:ext cx="3524885" cy="3697935"/>
          </a:xfrm>
          <a:prstGeom prst="rect">
            <a:avLst/>
          </a:prstGeom>
          <a:noFill/>
        </p:spPr>
        <p:txBody>
          <a:bodyPr wrap="square" rtlCol="0">
            <a:spAutoFit/>
          </a:bodyPr>
          <a:lstStyle/>
          <a:p>
            <a:r>
              <a:rPr lang="zh-CN" altLang="en-US" sz="2130" dirty="0"/>
              <a:t>网络层服务</a:t>
            </a:r>
          </a:p>
          <a:p>
            <a:endParaRPr lang="zh-CN" altLang="en-US" sz="2130" dirty="0"/>
          </a:p>
          <a:p>
            <a:r>
              <a:rPr lang="zh-CN" altLang="en-US" sz="2130" dirty="0">
                <a:solidFill>
                  <a:srgbClr val="FF0000"/>
                </a:solidFill>
              </a:rPr>
              <a:t>数据报</a:t>
            </a:r>
            <a:r>
              <a:rPr lang="zh-CN" altLang="en-US" sz="2130" dirty="0" smtClean="0">
                <a:solidFill>
                  <a:srgbClr val="FF0000"/>
                </a:solidFill>
              </a:rPr>
              <a:t>网络与虚</a:t>
            </a:r>
            <a:r>
              <a:rPr lang="zh-CN" altLang="en-US" sz="2130" dirty="0">
                <a:solidFill>
                  <a:srgbClr val="FF0000"/>
                </a:solidFill>
              </a:rPr>
              <a:t>电路网络</a:t>
            </a:r>
          </a:p>
          <a:p>
            <a:endParaRPr lang="zh-CN" altLang="en-US" sz="2130" dirty="0"/>
          </a:p>
          <a:p>
            <a:r>
              <a:rPr lang="zh-CN" altLang="en-US" sz="2130" dirty="0"/>
              <a:t>网络互连与网络互连设备</a:t>
            </a:r>
          </a:p>
          <a:p>
            <a:endParaRPr lang="zh-CN" altLang="en-US" sz="2130" dirty="0"/>
          </a:p>
          <a:p>
            <a:r>
              <a:rPr lang="zh-CN" altLang="en-US" sz="2130" dirty="0"/>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a:t>
            </a:r>
            <a:r>
              <a:rPr lang="zh-CN" altLang="en-US" sz="2130" dirty="0" smtClean="0"/>
              <a:t>协议</a:t>
            </a:r>
            <a:endParaRPr lang="zh-CN" altLang="en-US" sz="2130" dirty="0"/>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8303939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250773" y="2505519"/>
            <a:ext cx="2674620" cy="1134413"/>
          </a:xfrm>
          <a:prstGeom prst="rect">
            <a:avLst/>
          </a:prstGeom>
          <a:noFill/>
        </p:spPr>
        <p:txBody>
          <a:bodyPr wrap="square" rtlCol="0">
            <a:spAutoFit/>
          </a:bodyPr>
          <a:lstStyle/>
          <a:p>
            <a:pPr>
              <a:lnSpc>
                <a:spcPct val="150000"/>
              </a:lnSpc>
            </a:pPr>
            <a:r>
              <a:rPr lang="zh-CN" altLang="en-US" sz="2400" dirty="0" smtClean="0"/>
              <a:t>数据报网络与</a:t>
            </a:r>
            <a:endParaRPr lang="en-US" altLang="zh-CN" sz="2400" dirty="0" smtClean="0"/>
          </a:p>
          <a:p>
            <a:pPr>
              <a:lnSpc>
                <a:spcPct val="150000"/>
              </a:lnSpc>
            </a:pPr>
            <a:r>
              <a:rPr lang="zh-CN" altLang="en-US" sz="2400" dirty="0" smtClean="0"/>
              <a:t>虚电路网络</a:t>
            </a:r>
            <a:endParaRPr lang="zh-CN" altLang="en-US" sz="2400" dirty="0"/>
          </a:p>
        </p:txBody>
      </p:sp>
      <p:sp>
        <p:nvSpPr>
          <p:cNvPr id="6" name="文本框 5"/>
          <p:cNvSpPr txBox="1"/>
          <p:nvPr/>
        </p:nvSpPr>
        <p:spPr>
          <a:xfrm>
            <a:off x="2925393" y="1028961"/>
            <a:ext cx="3524885" cy="3970318"/>
          </a:xfrm>
          <a:prstGeom prst="rect">
            <a:avLst/>
          </a:prstGeom>
          <a:noFill/>
        </p:spPr>
        <p:txBody>
          <a:bodyPr wrap="square" rtlCol="0">
            <a:spAutoFit/>
          </a:bodyPr>
          <a:lstStyle/>
          <a:p>
            <a:pPr>
              <a:lnSpc>
                <a:spcPct val="150000"/>
              </a:lnSpc>
            </a:pPr>
            <a:r>
              <a:rPr lang="zh-CN" altLang="en-US" sz="2400" dirty="0" smtClean="0"/>
              <a:t>数据报网络</a:t>
            </a: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虚电路网络</a:t>
            </a:r>
            <a:endParaRPr lang="zh-CN" altLang="en-US" sz="2400" dirty="0"/>
          </a:p>
        </p:txBody>
      </p:sp>
      <p:sp>
        <p:nvSpPr>
          <p:cNvPr id="9" name="左大括号 8"/>
          <p:cNvSpPr/>
          <p:nvPr/>
        </p:nvSpPr>
        <p:spPr>
          <a:xfrm>
            <a:off x="2640913" y="1206593"/>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7617316" y="2611060"/>
            <a:ext cx="2066331" cy="461665"/>
          </a:xfrm>
          <a:prstGeom prst="rect">
            <a:avLst/>
          </a:prstGeom>
          <a:noFill/>
          <a:ln>
            <a:solidFill>
              <a:schemeClr val="tx1"/>
            </a:solidFill>
          </a:ln>
        </p:spPr>
        <p:txBody>
          <a:bodyPr wrap="square" rtlCol="0">
            <a:spAutoFit/>
          </a:bodyPr>
          <a:lstStyle/>
          <a:p>
            <a:r>
              <a:rPr lang="zh-CN" altLang="en-US" sz="2400" smtClean="0"/>
              <a:t>分组交换网络</a:t>
            </a:r>
            <a:endParaRPr lang="zh-CN" altLang="en-US" sz="2400" dirty="0"/>
          </a:p>
        </p:txBody>
      </p:sp>
      <p:cxnSp>
        <p:nvCxnSpPr>
          <p:cNvPr id="3" name="直线箭头连接符 2"/>
          <p:cNvCxnSpPr>
            <a:stCxn id="10" idx="1"/>
          </p:cNvCxnSpPr>
          <p:nvPr/>
        </p:nvCxnSpPr>
        <p:spPr>
          <a:xfrm flipH="1" flipV="1">
            <a:off x="4687835" y="1394085"/>
            <a:ext cx="2929481" cy="1447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01592" y="1393778"/>
            <a:ext cx="2066331" cy="461665"/>
          </a:xfrm>
          <a:prstGeom prst="rect">
            <a:avLst/>
          </a:prstGeom>
          <a:noFill/>
          <a:ln>
            <a:solidFill>
              <a:schemeClr val="tx1"/>
            </a:solidFill>
          </a:ln>
        </p:spPr>
        <p:txBody>
          <a:bodyPr wrap="square" rtlCol="0">
            <a:spAutoFit/>
          </a:bodyPr>
          <a:lstStyle/>
          <a:p>
            <a:r>
              <a:rPr lang="zh-CN" altLang="en-US" sz="2400" dirty="0" smtClean="0"/>
              <a:t>无连接</a:t>
            </a:r>
            <a:endParaRPr lang="zh-CN" altLang="en-US" sz="2400" dirty="0"/>
          </a:p>
        </p:txBody>
      </p:sp>
      <p:cxnSp>
        <p:nvCxnSpPr>
          <p:cNvPr id="12" name="直线箭头连接符 11"/>
          <p:cNvCxnSpPr>
            <a:stCxn id="10" idx="1"/>
          </p:cNvCxnSpPr>
          <p:nvPr/>
        </p:nvCxnSpPr>
        <p:spPr>
          <a:xfrm flipH="1">
            <a:off x="4687835" y="2841893"/>
            <a:ext cx="2929481" cy="1811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75476" y="4058868"/>
            <a:ext cx="2066331" cy="461665"/>
          </a:xfrm>
          <a:prstGeom prst="rect">
            <a:avLst/>
          </a:prstGeom>
          <a:noFill/>
          <a:ln>
            <a:solidFill>
              <a:schemeClr val="tx1"/>
            </a:solidFill>
          </a:ln>
        </p:spPr>
        <p:txBody>
          <a:bodyPr wrap="square" rtlCol="0">
            <a:spAutoFit/>
          </a:bodyPr>
          <a:lstStyle/>
          <a:p>
            <a:r>
              <a:rPr lang="zh-CN" altLang="en-US" sz="2400" dirty="0" smtClean="0"/>
              <a:t>面向连接</a:t>
            </a:r>
            <a:endParaRPr lang="zh-CN" altLang="en-US" sz="2400" dirty="0"/>
          </a:p>
        </p:txBody>
      </p:sp>
      <p:sp>
        <p:nvSpPr>
          <p:cNvPr id="13" name="矩形 1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061545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文本框 6"/>
          <p:cNvSpPr txBox="1"/>
          <p:nvPr/>
        </p:nvSpPr>
        <p:spPr>
          <a:xfrm>
            <a:off x="3930366" y="148508"/>
            <a:ext cx="4256545" cy="600898"/>
          </a:xfrm>
          <a:prstGeom prst="rect">
            <a:avLst/>
          </a:prstGeom>
          <a:noFill/>
        </p:spPr>
        <p:txBody>
          <a:bodyPr wrap="square" lIns="111090" tIns="55545" rIns="111090" bIns="55545" rtlCol="0">
            <a:spAutoFit/>
          </a:bodyPr>
          <a:lstStyle/>
          <a:p>
            <a:pPr lvl="0" algn="ctr">
              <a:lnSpc>
                <a:spcPct val="150000"/>
              </a:lnSpc>
            </a:pPr>
            <a:r>
              <a:rPr lang="zh-CN" altLang="en-US" sz="2400" smtClean="0">
                <a:latin typeface="Microsoft YaHei" charset="-122"/>
                <a:ea typeface="Microsoft YaHei" charset="-122"/>
                <a:cs typeface="Microsoft YaHei" charset="-122"/>
                <a:sym typeface="+mn-ea"/>
              </a:rPr>
              <a:t>数据</a:t>
            </a:r>
            <a:r>
              <a:rPr lang="zh-CN" altLang="en-US" sz="2400" dirty="0">
                <a:latin typeface="Microsoft YaHei" charset="-122"/>
                <a:ea typeface="Microsoft YaHei" charset="-122"/>
                <a:cs typeface="Microsoft YaHei" charset="-122"/>
                <a:sym typeface="+mn-ea"/>
              </a:rPr>
              <a:t>报网络与虚电路网络</a:t>
            </a:r>
          </a:p>
        </p:txBody>
      </p:sp>
      <p:graphicFrame>
        <p:nvGraphicFramePr>
          <p:cNvPr id="6" name="表格 5"/>
          <p:cNvGraphicFramePr>
            <a:graphicFrameLocks noGrp="1"/>
          </p:cNvGraphicFramePr>
          <p:nvPr>
            <p:extLst>
              <p:ext uri="{D42A27DB-BD31-4B8C-83A1-F6EECF244321}">
                <p14:modId xmlns:p14="http://schemas.microsoft.com/office/powerpoint/2010/main" val="1753689161"/>
              </p:ext>
            </p:extLst>
          </p:nvPr>
        </p:nvGraphicFramePr>
        <p:xfrm>
          <a:off x="245330" y="948188"/>
          <a:ext cx="11641870" cy="4324477"/>
        </p:xfrm>
        <a:graphic>
          <a:graphicData uri="http://schemas.openxmlformats.org/drawingml/2006/table">
            <a:tbl>
              <a:tblPr firstRow="1" bandRow="1">
                <a:tableStyleId>{5940675A-B579-460E-94D1-54222C63F5DA}</a:tableStyleId>
              </a:tblPr>
              <a:tblGrid>
                <a:gridCol w="2461889"/>
                <a:gridCol w="4187398"/>
                <a:gridCol w="4992583"/>
              </a:tblGrid>
              <a:tr h="326906">
                <a:tc>
                  <a:txBody>
                    <a:bodyPr/>
                    <a:lstStyle/>
                    <a:p>
                      <a:pPr algn="ctr">
                        <a:lnSpc>
                          <a:spcPct val="150000"/>
                        </a:lnSpc>
                      </a:pPr>
                      <a:r>
                        <a:rPr lang="zh-CN" altLang="en-US" sz="2400" dirty="0">
                          <a:latin typeface="Microsoft YaHei" charset="-122"/>
                          <a:ea typeface="Microsoft YaHei" charset="-122"/>
                          <a:cs typeface="Microsoft YaHei" charset="-122"/>
                        </a:rPr>
                        <a:t>项目</a:t>
                      </a: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虚</a:t>
                      </a:r>
                      <a:r>
                        <a:rPr lang="zh-CN" altLang="en-US" sz="2400" dirty="0" smtClean="0">
                          <a:latin typeface="Microsoft YaHei" charset="-122"/>
                          <a:ea typeface="Microsoft YaHei" charset="-122"/>
                          <a:cs typeface="Microsoft YaHei" charset="-122"/>
                        </a:rPr>
                        <a:t>电路网络</a:t>
                      </a:r>
                      <a:endParaRPr lang="zh-CN" altLang="en-US" sz="2400" dirty="0">
                        <a:latin typeface="Microsoft YaHei" charset="-122"/>
                        <a:ea typeface="Microsoft YaHei" charset="-122"/>
                        <a:cs typeface="Microsoft YaHei" charset="-122"/>
                      </a:endParaRPr>
                    </a:p>
                  </a:txBody>
                  <a:tcPr anchor="ctr"/>
                </a:tc>
                <a:tc>
                  <a:txBody>
                    <a:bodyPr/>
                    <a:lstStyle/>
                    <a:p>
                      <a:pPr algn="ctr">
                        <a:lnSpc>
                          <a:spcPct val="150000"/>
                        </a:lnSpc>
                      </a:pPr>
                      <a:r>
                        <a:rPr lang="zh-CN" altLang="en-US" sz="2400" dirty="0">
                          <a:latin typeface="Microsoft YaHei" charset="-122"/>
                          <a:ea typeface="Microsoft YaHei" charset="-122"/>
                          <a:cs typeface="Microsoft YaHei" charset="-122"/>
                        </a:rPr>
                        <a:t>数据</a:t>
                      </a:r>
                      <a:r>
                        <a:rPr lang="zh-CN" altLang="en-US" sz="2400" dirty="0" smtClean="0">
                          <a:latin typeface="Microsoft YaHei" charset="-122"/>
                          <a:ea typeface="Microsoft YaHei" charset="-122"/>
                          <a:cs typeface="Microsoft YaHei" charset="-122"/>
                        </a:rPr>
                        <a:t>报网络</a:t>
                      </a:r>
                      <a:endParaRPr lang="zh-CN" altLang="en-US" sz="2400" dirty="0">
                        <a:latin typeface="Microsoft YaHei" charset="-122"/>
                        <a:ea typeface="Microsoft YaHei" charset="-122"/>
                        <a:cs typeface="Microsoft YaHei" charset="-122"/>
                      </a:endParaRPr>
                    </a:p>
                  </a:txBody>
                  <a:tcPr anchor="ctr"/>
                </a:tc>
              </a:tr>
              <a:tr h="504793">
                <a:tc>
                  <a:txBody>
                    <a:bodyPr/>
                    <a:lstStyle/>
                    <a:p>
                      <a:pPr algn="ctr">
                        <a:lnSpc>
                          <a:spcPct val="150000"/>
                        </a:lnSpc>
                      </a:pPr>
                      <a:r>
                        <a:rPr lang="zh-CN" altLang="en-US" sz="2400" dirty="0" smtClean="0">
                          <a:latin typeface="Microsoft YaHei" charset="-122"/>
                          <a:ea typeface="Microsoft YaHei" charset="-122"/>
                          <a:cs typeface="Microsoft YaHei" charset="-122"/>
                        </a:rPr>
                        <a:t>是否建立连接</a:t>
                      </a:r>
                      <a:endParaRPr lang="zh-CN" altLang="en-US" sz="2400" dirty="0">
                        <a:latin typeface="Microsoft YaHei" charset="-122"/>
                        <a:ea typeface="Microsoft YaHei" charset="-122"/>
                        <a:cs typeface="Microsoft YaHei" charset="-122"/>
                      </a:endParaRPr>
                    </a:p>
                  </a:txBody>
                  <a:tcPr anchor="ctr"/>
                </a:tc>
                <a:tc>
                  <a:txBody>
                    <a:bodyPr/>
                    <a:lstStyle/>
                    <a:p>
                      <a:pPr>
                        <a:lnSpc>
                          <a:spcPct val="150000"/>
                        </a:lnSpc>
                      </a:pPr>
                      <a:r>
                        <a:rPr lang="zh-CN" altLang="en-US" sz="2400" dirty="0" smtClean="0">
                          <a:latin typeface="Microsoft YaHei" charset="-122"/>
                          <a:ea typeface="Microsoft YaHei" charset="-122"/>
                          <a:cs typeface="Microsoft YaHei" charset="-122"/>
                        </a:rPr>
                        <a:t>建立</a:t>
                      </a:r>
                      <a:r>
                        <a:rPr lang="zh-CN" altLang="en-US" sz="2400" dirty="0">
                          <a:latin typeface="Microsoft YaHei" charset="-122"/>
                          <a:ea typeface="Microsoft YaHei" charset="-122"/>
                          <a:cs typeface="Microsoft YaHei" charset="-122"/>
                        </a:rPr>
                        <a:t>连接</a:t>
                      </a:r>
                    </a:p>
                  </a:txBody>
                  <a:tcPr anchor="ctr"/>
                </a:tc>
                <a:tc>
                  <a:txBody>
                    <a:bodyPr/>
                    <a:lstStyle/>
                    <a:p>
                      <a:pPr>
                        <a:lnSpc>
                          <a:spcPct val="150000"/>
                        </a:lnSpc>
                      </a:pPr>
                      <a:r>
                        <a:rPr lang="zh-CN" altLang="en-US" sz="2400" dirty="0" smtClean="0">
                          <a:latin typeface="Microsoft YaHei" charset="-122"/>
                          <a:ea typeface="Microsoft YaHei" charset="-122"/>
                          <a:cs typeface="Microsoft YaHei" charset="-122"/>
                        </a:rPr>
                        <a:t>不建立</a:t>
                      </a:r>
                      <a:r>
                        <a:rPr lang="zh-CN" altLang="en-US" sz="2400" dirty="0">
                          <a:latin typeface="Microsoft YaHei" charset="-122"/>
                          <a:ea typeface="Microsoft YaHei" charset="-122"/>
                          <a:cs typeface="Microsoft YaHei" charset="-122"/>
                        </a:rPr>
                        <a:t>连接</a:t>
                      </a:r>
                    </a:p>
                  </a:txBody>
                  <a:tcPr anchor="ctr"/>
                </a:tc>
              </a:tr>
              <a:tr h="504793">
                <a:tc>
                  <a:txBody>
                    <a:bodyPr/>
                    <a:lstStyle/>
                    <a:p>
                      <a:pPr algn="ctr">
                        <a:lnSpc>
                          <a:spcPct val="150000"/>
                        </a:lnSpc>
                      </a:pPr>
                      <a:r>
                        <a:rPr lang="zh-CN" altLang="en-US" sz="2400" dirty="0">
                          <a:latin typeface="Microsoft YaHei" charset="-122"/>
                          <a:ea typeface="Microsoft YaHei" charset="-122"/>
                          <a:cs typeface="Microsoft YaHei" charset="-122"/>
                        </a:rPr>
                        <a:t>地址</a:t>
                      </a:r>
                    </a:p>
                  </a:txBody>
                  <a:tcPr anchor="ctr"/>
                </a:tc>
                <a:tc>
                  <a:txBody>
                    <a:bodyPr/>
                    <a:lstStyle/>
                    <a:p>
                      <a:pPr>
                        <a:lnSpc>
                          <a:spcPct val="150000"/>
                        </a:lnSpc>
                      </a:pPr>
                      <a:r>
                        <a:rPr lang="zh-CN" altLang="en-US" sz="2400" dirty="0" smtClean="0">
                          <a:latin typeface="Microsoft YaHei" charset="-122"/>
                          <a:ea typeface="Microsoft YaHei" charset="-122"/>
                          <a:cs typeface="Microsoft YaHei" charset="-122"/>
                        </a:rPr>
                        <a:t>分组包含有虚</a:t>
                      </a:r>
                      <a:r>
                        <a:rPr lang="zh-CN" altLang="en-US" sz="2400" dirty="0">
                          <a:latin typeface="Microsoft YaHei" charset="-122"/>
                          <a:ea typeface="Microsoft YaHei" charset="-122"/>
                          <a:cs typeface="Microsoft YaHei" charset="-122"/>
                        </a:rPr>
                        <a:t>电路号</a:t>
                      </a:r>
                    </a:p>
                  </a:txBody>
                  <a:tcPr anchor="ctr"/>
                </a:tc>
                <a:tc>
                  <a:txBody>
                    <a:bodyPr/>
                    <a:lstStyle/>
                    <a:p>
                      <a:pPr>
                        <a:lnSpc>
                          <a:spcPct val="150000"/>
                        </a:lnSpc>
                      </a:pPr>
                      <a:r>
                        <a:rPr lang="zh-CN" altLang="en-US" sz="2400" dirty="0">
                          <a:latin typeface="Microsoft YaHei" charset="-122"/>
                          <a:ea typeface="Microsoft YaHei" charset="-122"/>
                          <a:cs typeface="Microsoft YaHei" charset="-122"/>
                        </a:rPr>
                        <a:t>每个分组包含源和</a:t>
                      </a:r>
                      <a:r>
                        <a:rPr lang="zh-CN" altLang="en-US" sz="2400" dirty="0" smtClean="0">
                          <a:latin typeface="Microsoft YaHei" charset="-122"/>
                          <a:ea typeface="Microsoft YaHei" charset="-122"/>
                          <a:cs typeface="Microsoft YaHei" charset="-122"/>
                        </a:rPr>
                        <a:t>目的地址</a:t>
                      </a:r>
                      <a:endParaRPr lang="zh-CN" altLang="en-US" sz="2400" dirty="0">
                        <a:latin typeface="Microsoft YaHei" charset="-122"/>
                        <a:ea typeface="Microsoft YaHei" charset="-122"/>
                        <a:cs typeface="Microsoft YaHei" charset="-122"/>
                      </a:endParaRPr>
                    </a:p>
                  </a:txBody>
                  <a:tcPr anchor="ctr"/>
                </a:tc>
              </a:tr>
              <a:tr h="504793">
                <a:tc>
                  <a:txBody>
                    <a:bodyPr/>
                    <a:lstStyle/>
                    <a:p>
                      <a:pPr algn="ctr">
                        <a:lnSpc>
                          <a:spcPct val="150000"/>
                        </a:lnSpc>
                      </a:pPr>
                      <a:r>
                        <a:rPr lang="zh-CN" altLang="en-US" sz="2400" dirty="0">
                          <a:latin typeface="Microsoft YaHei" charset="-122"/>
                          <a:ea typeface="Microsoft YaHei" charset="-122"/>
                          <a:cs typeface="Microsoft YaHei" charset="-122"/>
                        </a:rPr>
                        <a:t>分组顺序</a:t>
                      </a:r>
                    </a:p>
                  </a:txBody>
                  <a:tcPr anchor="ctr"/>
                </a:tc>
                <a:tc>
                  <a:txBody>
                    <a:bodyPr/>
                    <a:lstStyle/>
                    <a:p>
                      <a:pPr>
                        <a:lnSpc>
                          <a:spcPct val="150000"/>
                        </a:lnSpc>
                      </a:pPr>
                      <a:r>
                        <a:rPr lang="zh-CN" altLang="en-US" sz="2400" dirty="0">
                          <a:latin typeface="Microsoft YaHei" charset="-122"/>
                          <a:ea typeface="Microsoft YaHei" charset="-122"/>
                          <a:cs typeface="Microsoft YaHei" charset="-122"/>
                        </a:rPr>
                        <a:t>按序发送，按序接收</a:t>
                      </a:r>
                    </a:p>
                  </a:txBody>
                  <a:tcPr anchor="ctr"/>
                </a:tc>
                <a:tc>
                  <a:txBody>
                    <a:bodyPr/>
                    <a:lstStyle/>
                    <a:p>
                      <a:pPr>
                        <a:lnSpc>
                          <a:spcPct val="150000"/>
                        </a:lnSpc>
                      </a:pPr>
                      <a:r>
                        <a:rPr lang="zh-CN" altLang="en-US" sz="2400" dirty="0">
                          <a:latin typeface="Microsoft YaHei" charset="-122"/>
                          <a:ea typeface="Microsoft YaHei" charset="-122"/>
                          <a:cs typeface="Microsoft YaHei" charset="-122"/>
                        </a:rPr>
                        <a:t>按序发送，不一定按序接收</a:t>
                      </a:r>
                    </a:p>
                  </a:txBody>
                  <a:tcPr anchor="ctr"/>
                </a:tc>
              </a:tr>
              <a:tr h="950608">
                <a:tc>
                  <a:txBody>
                    <a:bodyPr/>
                    <a:lstStyle/>
                    <a:p>
                      <a:pPr algn="ctr">
                        <a:lnSpc>
                          <a:spcPct val="150000"/>
                        </a:lnSpc>
                      </a:pPr>
                      <a:r>
                        <a:rPr lang="zh-CN" altLang="en-US" sz="2400" dirty="0">
                          <a:latin typeface="Microsoft YaHei" charset="-122"/>
                          <a:ea typeface="Microsoft YaHei" charset="-122"/>
                          <a:cs typeface="Microsoft YaHei" charset="-122"/>
                        </a:rPr>
                        <a:t>路由选择</a:t>
                      </a:r>
                    </a:p>
                  </a:txBody>
                  <a:tcPr anchor="ctr"/>
                </a:tc>
                <a:tc>
                  <a:txBody>
                    <a:bodyPr/>
                    <a:lstStyle/>
                    <a:p>
                      <a:pPr>
                        <a:lnSpc>
                          <a:spcPct val="150000"/>
                        </a:lnSpc>
                      </a:pPr>
                      <a:r>
                        <a:rPr lang="zh-CN" altLang="en-US" sz="2400" dirty="0" smtClean="0">
                          <a:latin typeface="Microsoft YaHei" charset="-122"/>
                          <a:ea typeface="Microsoft YaHei" charset="-122"/>
                          <a:cs typeface="Microsoft YaHei" charset="-122"/>
                        </a:rPr>
                        <a:t>建立虚电路时</a:t>
                      </a:r>
                      <a:r>
                        <a:rPr lang="zh-CN" altLang="en-US" sz="2400" dirty="0">
                          <a:latin typeface="Microsoft YaHei" charset="-122"/>
                          <a:ea typeface="Microsoft YaHei" charset="-122"/>
                          <a:cs typeface="Microsoft YaHei" charset="-122"/>
                        </a:rPr>
                        <a:t>需要路由选择，</a:t>
                      </a:r>
                      <a:r>
                        <a:rPr lang="zh-CN" altLang="en-US" sz="2400" dirty="0" smtClean="0">
                          <a:latin typeface="Microsoft YaHei" charset="-122"/>
                          <a:ea typeface="Microsoft YaHei" charset="-122"/>
                          <a:cs typeface="Microsoft YaHei" charset="-122"/>
                        </a:rPr>
                        <a:t>之后分组</a:t>
                      </a:r>
                      <a:r>
                        <a:rPr lang="zh-CN" altLang="en-US" sz="2400" dirty="0">
                          <a:latin typeface="Microsoft YaHei" charset="-122"/>
                          <a:ea typeface="Microsoft YaHei" charset="-122"/>
                          <a:cs typeface="Microsoft YaHei" charset="-122"/>
                        </a:rPr>
                        <a:t>都</a:t>
                      </a:r>
                      <a:r>
                        <a:rPr lang="zh-CN" altLang="en-US" sz="2400" dirty="0" smtClean="0">
                          <a:latin typeface="Microsoft YaHei" charset="-122"/>
                          <a:ea typeface="Microsoft YaHei" charset="-122"/>
                          <a:cs typeface="Microsoft YaHei" charset="-122"/>
                        </a:rPr>
                        <a:t>沿虚电路转发</a:t>
                      </a:r>
                      <a:endParaRPr lang="zh-CN" altLang="en-US" sz="2400" dirty="0">
                        <a:latin typeface="Microsoft YaHei" charset="-122"/>
                        <a:ea typeface="Microsoft YaHei" charset="-122"/>
                        <a:cs typeface="Microsoft YaHei" charset="-122"/>
                      </a:endParaRPr>
                    </a:p>
                  </a:txBody>
                  <a:tcPr anchor="ctr"/>
                </a:tc>
                <a:tc>
                  <a:txBody>
                    <a:bodyPr/>
                    <a:lstStyle/>
                    <a:p>
                      <a:pPr>
                        <a:lnSpc>
                          <a:spcPct val="150000"/>
                        </a:lnSpc>
                      </a:pPr>
                      <a:r>
                        <a:rPr lang="zh-CN" altLang="en-US" sz="2400" dirty="0" smtClean="0">
                          <a:latin typeface="Microsoft YaHei" charset="-122"/>
                          <a:ea typeface="Microsoft YaHei" charset="-122"/>
                          <a:cs typeface="Microsoft YaHei" charset="-122"/>
                        </a:rPr>
                        <a:t>每个</a:t>
                      </a:r>
                      <a:r>
                        <a:rPr lang="zh-CN" altLang="en-US" sz="2400" dirty="0">
                          <a:latin typeface="Microsoft YaHei" charset="-122"/>
                          <a:ea typeface="Microsoft YaHei" charset="-122"/>
                          <a:cs typeface="Microsoft YaHei" charset="-122"/>
                        </a:rPr>
                        <a:t>分组</a:t>
                      </a:r>
                      <a:r>
                        <a:rPr lang="zh-CN" altLang="en-US" sz="2400" dirty="0" smtClean="0">
                          <a:latin typeface="Microsoft YaHei" charset="-122"/>
                          <a:ea typeface="Microsoft YaHei" charset="-122"/>
                          <a:cs typeface="Microsoft YaHei" charset="-122"/>
                        </a:rPr>
                        <a:t>独立路由选择</a:t>
                      </a:r>
                      <a:endParaRPr lang="zh-CN" altLang="en-US" sz="2400" dirty="0">
                        <a:latin typeface="Microsoft YaHei" charset="-122"/>
                        <a:ea typeface="Microsoft YaHei" charset="-122"/>
                        <a:cs typeface="Microsoft YaHei" charset="-122"/>
                      </a:endParaRPr>
                    </a:p>
                  </a:txBody>
                  <a:tcPr anchor="ctr"/>
                </a:tc>
              </a:tr>
              <a:tr h="504793">
                <a:tc>
                  <a:txBody>
                    <a:bodyPr/>
                    <a:lstStyle/>
                    <a:p>
                      <a:pPr algn="ctr">
                        <a:lnSpc>
                          <a:spcPct val="150000"/>
                        </a:lnSpc>
                      </a:pPr>
                      <a:r>
                        <a:rPr lang="zh-CN" altLang="en-US" sz="2400" dirty="0">
                          <a:latin typeface="Microsoft YaHei" charset="-122"/>
                          <a:ea typeface="Microsoft YaHei" charset="-122"/>
                          <a:cs typeface="Microsoft YaHei" charset="-122"/>
                        </a:rPr>
                        <a:t>典型网络</a:t>
                      </a:r>
                    </a:p>
                  </a:txBody>
                  <a:tcPr anchor="ctr"/>
                </a:tc>
                <a:tc>
                  <a:txBody>
                    <a:bodyPr/>
                    <a:lstStyle/>
                    <a:p>
                      <a:pPr>
                        <a:lnSpc>
                          <a:spcPct val="150000"/>
                        </a:lnSpc>
                      </a:pPr>
                      <a:endParaRPr lang="zh-CN" altLang="en-US" sz="2400" dirty="0">
                        <a:latin typeface="Microsoft YaHei" charset="-122"/>
                        <a:ea typeface="Microsoft YaHei" charset="-122"/>
                        <a:cs typeface="Microsoft YaHei" charset="-122"/>
                      </a:endParaRPr>
                    </a:p>
                  </a:txBody>
                  <a:tcPr anchor="ctr"/>
                </a:tc>
                <a:tc>
                  <a:txBody>
                    <a:bodyPr/>
                    <a:lstStyle/>
                    <a:p>
                      <a:pPr>
                        <a:lnSpc>
                          <a:spcPct val="150000"/>
                        </a:lnSpc>
                      </a:pPr>
                      <a:r>
                        <a:rPr lang="zh-CN" altLang="en-US" sz="2400" dirty="0">
                          <a:latin typeface="Microsoft YaHei" charset="-122"/>
                          <a:ea typeface="Microsoft YaHei" charset="-122"/>
                          <a:cs typeface="Microsoft YaHei" charset="-122"/>
                        </a:rPr>
                        <a:t>因特网</a:t>
                      </a:r>
                    </a:p>
                  </a:txBody>
                  <a:tcPr anchor="ctr"/>
                </a:tc>
              </a:tr>
            </a:tbl>
          </a:graphicData>
        </a:graphic>
      </p:graphicFrame>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367967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326515"/>
            <a:ext cx="3524885" cy="3697935"/>
          </a:xfrm>
          <a:prstGeom prst="rect">
            <a:avLst/>
          </a:prstGeom>
          <a:noFill/>
        </p:spPr>
        <p:txBody>
          <a:bodyPr wrap="square" rtlCol="0">
            <a:spAutoFit/>
          </a:bodyPr>
          <a:lstStyle/>
          <a:p>
            <a:r>
              <a:rPr lang="zh-CN" altLang="en-US" sz="2130" dirty="0"/>
              <a:t>网络层服务</a:t>
            </a:r>
          </a:p>
          <a:p>
            <a:endParaRPr lang="zh-CN" altLang="en-US" sz="2130" dirty="0"/>
          </a:p>
          <a:p>
            <a:r>
              <a:rPr lang="zh-CN" altLang="en-US" sz="2130" dirty="0"/>
              <a:t>数据报</a:t>
            </a:r>
            <a:r>
              <a:rPr lang="zh-CN" altLang="en-US" sz="2130" dirty="0" smtClean="0"/>
              <a:t>网络与虚</a:t>
            </a:r>
            <a:r>
              <a:rPr lang="zh-CN" altLang="en-US" sz="2130" dirty="0"/>
              <a:t>电路网络</a:t>
            </a:r>
          </a:p>
          <a:p>
            <a:endParaRPr lang="zh-CN" altLang="en-US" sz="2130" dirty="0"/>
          </a:p>
          <a:p>
            <a:r>
              <a:rPr lang="zh-CN" altLang="en-US" sz="2130" dirty="0">
                <a:solidFill>
                  <a:srgbClr val="FF0000"/>
                </a:solidFill>
              </a:rPr>
              <a:t>网络互连与网络互连设备</a:t>
            </a:r>
          </a:p>
          <a:p>
            <a:endParaRPr lang="zh-CN" altLang="en-US" sz="2130" dirty="0"/>
          </a:p>
          <a:p>
            <a:r>
              <a:rPr lang="zh-CN" altLang="en-US" sz="2130" dirty="0"/>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a:t>
            </a:r>
            <a:r>
              <a:rPr lang="zh-CN" altLang="en-US" sz="2130" dirty="0" smtClean="0"/>
              <a:t>协议</a:t>
            </a:r>
            <a:endParaRPr lang="zh-CN" altLang="en-US" sz="2130" dirty="0"/>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17208494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矩形 7"/>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206389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735180" y="2199213"/>
            <a:ext cx="10897235" cy="1200329"/>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用户</a:t>
            </a:r>
            <a:r>
              <a:rPr lang="zh-CN" altLang="en-US" sz="2400" dirty="0">
                <a:latin typeface="微软雅黑" panose="020B0503020204020204" charset="-122"/>
                <a:ea typeface="微软雅黑" panose="020B0503020204020204" charset="-122"/>
                <a:cs typeface="微软雅黑" panose="020B0503020204020204" charset="-122"/>
              </a:rPr>
              <a:t>数据</a:t>
            </a:r>
            <a:r>
              <a:rPr lang="zh-CN" altLang="en-US" sz="2400" dirty="0" smtClean="0">
                <a:latin typeface="微软雅黑" panose="020B0503020204020204" charset="-122"/>
                <a:ea typeface="微软雅黑" panose="020B0503020204020204" charset="-122"/>
                <a:cs typeface="微软雅黑" panose="020B0503020204020204" charset="-122"/>
              </a:rPr>
              <a:t>协议</a:t>
            </a:r>
            <a:r>
              <a:rPr lang="en-US" altLang="zh-CN"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t>User </a:t>
            </a:r>
            <a:r>
              <a:rPr lang="en-US" altLang="zh-CN" sz="2400" dirty="0"/>
              <a:t>Datagram </a:t>
            </a:r>
            <a:r>
              <a:rPr lang="en-US" altLang="zh-CN" sz="2400" dirty="0" smtClean="0"/>
              <a:t>Protocol</a:t>
            </a:r>
            <a:r>
              <a:rPr lang="zh-CN" altLang="en-US" sz="2400" dirty="0" smtClean="0"/>
              <a:t> </a:t>
            </a:r>
            <a:r>
              <a:rPr lang="en-US" altLang="zh-CN" sz="2400" dirty="0" smtClean="0"/>
              <a:t>,</a:t>
            </a:r>
            <a:r>
              <a:rPr lang="zh-CN" altLang="en-US" sz="2400" dirty="0" smtClean="0"/>
              <a:t> </a:t>
            </a:r>
            <a:r>
              <a:rPr lang="en-US" altLang="zh-CN" sz="2400" dirty="0" smtClean="0">
                <a:latin typeface="微软雅黑" panose="020B0503020204020204" charset="-122"/>
                <a:ea typeface="微软雅黑" panose="020B0503020204020204" charset="-122"/>
                <a:cs typeface="微软雅黑" panose="020B0503020204020204" charset="-122"/>
              </a:rPr>
              <a:t>UDP)</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传输</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层</a:t>
            </a:r>
            <a:r>
              <a:rPr lang="zh-CN" altLang="en-US" sz="2400" dirty="0">
                <a:latin typeface="微软雅黑" panose="020B0503020204020204" charset="-122"/>
                <a:ea typeface="微软雅黑" panose="020B0503020204020204" charset="-122"/>
                <a:cs typeface="微软雅黑" panose="020B0503020204020204" charset="-122"/>
              </a:rPr>
              <a:t>协议，提供无连接、不可靠、数据报尽力传输服务。</a:t>
            </a:r>
          </a:p>
        </p:txBody>
      </p:sp>
      <p:sp>
        <p:nvSpPr>
          <p:cNvPr id="3" name="矩形 2"/>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433126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TextBox 4"/>
          <p:cNvSpPr txBox="1"/>
          <p:nvPr/>
        </p:nvSpPr>
        <p:spPr>
          <a:xfrm>
            <a:off x="4373218" y="913839"/>
            <a:ext cx="7656219" cy="1200329"/>
          </a:xfrm>
          <a:prstGeom prst="rect">
            <a:avLst/>
          </a:prstGeom>
          <a:noFill/>
          <a:ln>
            <a:solidFill>
              <a:schemeClr val="tx1"/>
            </a:solidFill>
          </a:ln>
        </p:spPr>
        <p:txBody>
          <a:bodyPr wrap="square" rtlCol="0">
            <a:spAutoFit/>
          </a:bodyPr>
          <a:lstStyle/>
          <a:p>
            <a:pPr>
              <a:lnSpc>
                <a:spcPct val="150000"/>
              </a:lnSpc>
            </a:pPr>
            <a:r>
              <a:rPr lang="zh-CN" altLang="en-US" sz="2400" smtClean="0">
                <a:latin typeface="微软雅黑" panose="020B0503020204020204" charset="-122"/>
                <a:ea typeface="微软雅黑" panose="020B0503020204020204" charset="-122"/>
              </a:rPr>
              <a:t>异</a:t>
            </a:r>
            <a:r>
              <a:rPr lang="zh-CN" altLang="en-US" sz="2400" dirty="0">
                <a:latin typeface="微软雅黑" panose="020B0503020204020204" charset="-122"/>
                <a:ea typeface="微软雅黑" panose="020B0503020204020204" charset="-122"/>
              </a:rPr>
              <a:t>构网络：主要是指两个网络的通信技术和运行协议的</a:t>
            </a:r>
            <a:r>
              <a:rPr lang="zh-CN" altLang="en-US" sz="2400">
                <a:latin typeface="微软雅黑" panose="020B0503020204020204" charset="-122"/>
                <a:ea typeface="微软雅黑" panose="020B0503020204020204" charset="-122"/>
              </a:rPr>
              <a:t>不同</a:t>
            </a:r>
            <a:r>
              <a:rPr lang="zh-CN" altLang="en-US" sz="240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sp>
        <p:nvSpPr>
          <p:cNvPr id="8" name="矩形 7"/>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102344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TextBox 4"/>
          <p:cNvSpPr txBox="1"/>
          <p:nvPr/>
        </p:nvSpPr>
        <p:spPr>
          <a:xfrm>
            <a:off x="4373218" y="1033109"/>
            <a:ext cx="5963478"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协议</a:t>
            </a:r>
            <a:r>
              <a:rPr lang="zh-CN" altLang="en-US" sz="2400" dirty="0" smtClean="0">
                <a:latin typeface="微软雅黑" panose="020B0503020204020204" charset="-122"/>
                <a:ea typeface="微软雅黑" panose="020B0503020204020204" charset="-122"/>
              </a:rPr>
              <a:t>转换：</a:t>
            </a:r>
            <a:r>
              <a:rPr lang="zh-CN" altLang="en-US" sz="2400" dirty="0">
                <a:latin typeface="微软雅黑" panose="020B0503020204020204" charset="-122"/>
                <a:ea typeface="微软雅黑" panose="020B0503020204020204" charset="-122"/>
              </a:rPr>
              <a:t>交换机或者是多协议</a:t>
            </a:r>
            <a:r>
              <a:rPr lang="zh-CN" altLang="en-US" sz="2400" dirty="0">
                <a:solidFill>
                  <a:srgbClr val="FF0000"/>
                </a:solidFill>
                <a:latin typeface="微软雅黑" panose="020B0503020204020204" charset="-122"/>
                <a:ea typeface="微软雅黑" panose="020B0503020204020204" charset="-122"/>
              </a:rPr>
              <a:t>路由器</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构建</a:t>
            </a:r>
            <a:r>
              <a:rPr lang="zh-CN" altLang="en-US" sz="2400" dirty="0">
                <a:latin typeface="微软雅黑" panose="020B0503020204020204" charset="-122"/>
                <a:ea typeface="微软雅黑" panose="020B0503020204020204" charset="-122"/>
              </a:rPr>
              <a:t>虚拟互联</a:t>
            </a:r>
            <a:r>
              <a:rPr lang="zh-CN" altLang="en-US" sz="2400" dirty="0" smtClean="0">
                <a:latin typeface="微软雅黑" panose="020B0503020204020204" charset="-122"/>
                <a:ea typeface="微软雅黑" panose="020B0503020204020204" charset="-122"/>
              </a:rPr>
              <a:t>网络</a:t>
            </a:r>
            <a:endParaRPr lang="zh-CN" altLang="en-US" sz="2400" dirty="0">
              <a:latin typeface="微软雅黑" panose="020B0503020204020204" charset="-122"/>
              <a:ea typeface="微软雅黑" panose="020B0503020204020204" charset="-122"/>
            </a:endParaRPr>
          </a:p>
        </p:txBody>
      </p:sp>
      <p:sp>
        <p:nvSpPr>
          <p:cNvPr id="8" name="矩形 7"/>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848996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TextBox 4"/>
          <p:cNvSpPr txBox="1"/>
          <p:nvPr/>
        </p:nvSpPr>
        <p:spPr>
          <a:xfrm>
            <a:off x="3562598" y="3847576"/>
            <a:ext cx="8324602" cy="1754326"/>
          </a:xfrm>
          <a:prstGeom prst="rect">
            <a:avLst/>
          </a:prstGeom>
          <a:noFill/>
          <a:ln>
            <a:solidFill>
              <a:schemeClr val="tx1"/>
            </a:solidFill>
          </a:ln>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rPr>
              <a:t>路由器：最典型的网络层</a:t>
            </a:r>
            <a:r>
              <a:rPr lang="zh-CN" altLang="en-US" sz="2400" dirty="0" smtClean="0">
                <a:solidFill>
                  <a:srgbClr val="FF0000"/>
                </a:solidFill>
                <a:latin typeface="微软雅黑" panose="020B0503020204020204" charset="-122"/>
                <a:ea typeface="微软雅黑" panose="020B0503020204020204" charset="-122"/>
              </a:rPr>
              <a:t>设备</a:t>
            </a:r>
            <a:r>
              <a:rPr lang="zh-CN" altLang="en-US" sz="2400" dirty="0">
                <a:solidFill>
                  <a:srgbClr val="FF0000"/>
                </a:solidFill>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具有</a:t>
            </a:r>
            <a:r>
              <a:rPr lang="zh-CN" altLang="en-US" sz="2400" dirty="0">
                <a:latin typeface="微软雅黑" panose="020B0503020204020204" charset="-122"/>
                <a:ea typeface="微软雅黑" panose="020B0503020204020204" charset="-122"/>
              </a:rPr>
              <a:t>多个输入端口和多个输出端口的</a:t>
            </a:r>
            <a:r>
              <a:rPr lang="zh-CN" altLang="en-US" sz="2400" dirty="0">
                <a:solidFill>
                  <a:srgbClr val="FF0000"/>
                </a:solidFill>
                <a:latin typeface="微软雅黑" panose="020B0503020204020204" charset="-122"/>
                <a:ea typeface="微软雅黑" panose="020B0503020204020204" charset="-122"/>
              </a:rPr>
              <a:t>专用计算机</a:t>
            </a:r>
            <a:r>
              <a:rPr lang="zh-CN" altLang="en-US" sz="2400" dirty="0">
                <a:latin typeface="微软雅黑" panose="020B0503020204020204" charset="-122"/>
                <a:ea typeface="微软雅黑" panose="020B0503020204020204" charset="-122"/>
              </a:rPr>
              <a:t>，主要任务就是获取与维护路由信息以及转发分组</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604208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TextBox 4"/>
          <p:cNvSpPr txBox="1"/>
          <p:nvPr/>
        </p:nvSpPr>
        <p:spPr>
          <a:xfrm>
            <a:off x="3562598" y="3290985"/>
            <a:ext cx="8443872" cy="2862322"/>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输入</a:t>
            </a:r>
            <a:r>
              <a:rPr lang="zh-CN" altLang="en-US" sz="2400" dirty="0" smtClean="0">
                <a:latin typeface="微软雅黑" panose="020B0503020204020204" charset="-122"/>
                <a:ea typeface="微软雅黑" panose="020B0503020204020204" charset="-122"/>
              </a:rPr>
              <a:t>端口：</a:t>
            </a:r>
            <a:r>
              <a:rPr lang="zh-CN" altLang="en-US" sz="2400" dirty="0">
                <a:solidFill>
                  <a:srgbClr val="FF0000"/>
                </a:solidFill>
                <a:latin typeface="微软雅黑" panose="020B0503020204020204" charset="-122"/>
                <a:ea typeface="微软雅黑" panose="020B0503020204020204" charset="-122"/>
              </a:rPr>
              <a:t>查找</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转发</a:t>
            </a:r>
            <a:r>
              <a:rPr lang="zh-CN" altLang="en-US" sz="2400" dirty="0">
                <a:latin typeface="微软雅黑" panose="020B0503020204020204" charset="-122"/>
                <a:ea typeface="微软雅黑" panose="020B0503020204020204" charset="-122"/>
              </a:rPr>
              <a:t>，到达分组 </a:t>
            </a:r>
            <a:r>
              <a:rPr lang="zh-CN" altLang="en-US" sz="2400" dirty="0">
                <a:solidFill>
                  <a:srgbClr val="FF0000"/>
                </a:solidFill>
                <a:latin typeface="微软雅黑" panose="020B0503020204020204" charset="-122"/>
                <a:ea typeface="微软雅黑" panose="020B0503020204020204" charset="-122"/>
              </a:rPr>
              <a:t>缓存排队</a:t>
            </a:r>
            <a:r>
              <a:rPr lang="zh-CN" altLang="en-US" sz="2400" dirty="0">
                <a:latin typeface="微软雅黑" panose="020B0503020204020204" charset="-122"/>
                <a:ea typeface="微软雅黑" panose="020B0503020204020204" charset="-122"/>
              </a:rPr>
              <a:t>功能</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交换结构：</a:t>
            </a:r>
            <a:r>
              <a:rPr lang="zh-CN" altLang="en-US" sz="2400" dirty="0">
                <a:latin typeface="微软雅黑" panose="020B0503020204020204" charset="-122"/>
                <a:ea typeface="微软雅黑" panose="020B0503020204020204" charset="-122"/>
                <a:sym typeface="+mn-ea"/>
              </a:rPr>
              <a:t>完成具体的转发工作，</a:t>
            </a:r>
            <a:r>
              <a:rPr lang="zh-CN" altLang="en-US" sz="2400" dirty="0">
                <a:latin typeface="微软雅黑" panose="020B0503020204020204" charset="-122"/>
                <a:ea typeface="微软雅黑" panose="020B0503020204020204" charset="-122"/>
                <a:cs typeface="微软雅黑" panose="020B0503020204020204" charset="-122"/>
              </a:rPr>
              <a:t>将输入端口的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数据报交换到指定的输出端口。</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输出端口：</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路由处理器</a:t>
            </a:r>
            <a:endParaRPr lang="zh-CN" altLang="en-US" sz="2400" dirty="0">
              <a:latin typeface="微软雅黑" panose="020B0503020204020204" charset="-122"/>
              <a:ea typeface="微软雅黑" panose="020B0503020204020204" charset="-122"/>
            </a:endParaRPr>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906815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720327" y="1267734"/>
            <a:ext cx="7133203" cy="3785652"/>
          </a:xfrm>
          <a:prstGeom prst="rect">
            <a:avLst/>
          </a:prstGeom>
          <a:noFill/>
        </p:spPr>
        <p:txBody>
          <a:bodyPr wrap="square" rtlCol="0" anchor="ctr">
            <a:spAutoFit/>
          </a:bodyPr>
          <a:lstStyle/>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基于</a:t>
            </a:r>
            <a:r>
              <a:rPr lang="zh-CN" altLang="en-US" sz="2400" dirty="0">
                <a:latin typeface="微软雅黑" panose="020B0503020204020204" charset="-122"/>
                <a:ea typeface="微软雅黑" panose="020B0503020204020204" charset="-122"/>
                <a:cs typeface="微软雅黑" panose="020B0503020204020204" charset="-122"/>
              </a:rPr>
              <a:t>内存交换：性能最低，路由器价格最</a:t>
            </a:r>
            <a:r>
              <a:rPr lang="zh-CN" altLang="en-US" sz="2400" dirty="0" smtClean="0">
                <a:latin typeface="微软雅黑" panose="020B0503020204020204" charset="-122"/>
                <a:ea typeface="微软雅黑" panose="020B0503020204020204" charset="-122"/>
                <a:cs typeface="微软雅黑" panose="020B0503020204020204" charset="-122"/>
              </a:rPr>
              <a:t>便宜</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00000"/>
              </a:lnSpc>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2400" dirty="0">
                <a:latin typeface="微软雅黑" panose="020B0503020204020204" charset="-122"/>
                <a:ea typeface="微软雅黑" panose="020B0503020204020204" charset="-122"/>
                <a:cs typeface="微软雅黑" panose="020B0503020204020204" charset="-122"/>
              </a:rPr>
              <a:t>基于总线</a:t>
            </a:r>
            <a:r>
              <a:rPr lang="zh-CN" altLang="en-US" sz="2400" dirty="0" smtClean="0">
                <a:latin typeface="微软雅黑" panose="020B0503020204020204" charset="-122"/>
                <a:ea typeface="微软雅黑" panose="020B0503020204020204" charset="-122"/>
                <a:cs typeface="微软雅黑" panose="020B0503020204020204" charset="-122"/>
              </a:rPr>
              <a:t>交换</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0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基于</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网络</a:t>
            </a:r>
            <a:r>
              <a:rPr lang="zh-CN" altLang="en-US" sz="2400" dirty="0">
                <a:latin typeface="微软雅黑" panose="020B0503020204020204" charset="-122"/>
                <a:ea typeface="微软雅黑" panose="020B0503020204020204" charset="-122"/>
                <a:cs typeface="微软雅黑" panose="020B0503020204020204" charset="-122"/>
              </a:rPr>
              <a:t>交换：性能</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最高</a:t>
            </a:r>
            <a:r>
              <a:rPr lang="zh-CN" altLang="en-US" sz="2400" dirty="0">
                <a:latin typeface="微软雅黑" panose="020B0503020204020204" charset="-122"/>
                <a:ea typeface="微软雅黑" panose="020B0503020204020204" charset="-122"/>
                <a:cs typeface="微软雅黑" panose="020B0503020204020204" charset="-122"/>
              </a:rPr>
              <a:t>，路由器价格</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昂贵</a:t>
            </a:r>
          </a:p>
        </p:txBody>
      </p:sp>
      <p:sp>
        <p:nvSpPr>
          <p:cNvPr id="9" name="文本框 8"/>
          <p:cNvSpPr txBox="1"/>
          <p:nvPr/>
        </p:nvSpPr>
        <p:spPr>
          <a:xfrm>
            <a:off x="1848678" y="2815058"/>
            <a:ext cx="1587169" cy="646331"/>
          </a:xfrm>
          <a:prstGeom prst="rect">
            <a:avLst/>
          </a:prstGeom>
          <a:noFill/>
        </p:spPr>
        <p:txBody>
          <a:bodyPr wrap="square" rtlCol="0">
            <a:spAutoFit/>
          </a:bodyPr>
          <a:lstStyle/>
          <a:p>
            <a:pPr>
              <a:lnSpc>
                <a:spcPct val="150000"/>
              </a:lnSpc>
            </a:pPr>
            <a:r>
              <a:rPr lang="zh-CN" altLang="en-US" sz="2400" smtClean="0"/>
              <a:t>交换结构</a:t>
            </a:r>
            <a:endParaRPr lang="zh-CN" altLang="en-US" sz="2400" dirty="0"/>
          </a:p>
        </p:txBody>
      </p:sp>
      <p:sp>
        <p:nvSpPr>
          <p:cNvPr id="16" name="左大括号 15"/>
          <p:cNvSpPr/>
          <p:nvPr/>
        </p:nvSpPr>
        <p:spPr>
          <a:xfrm>
            <a:off x="3253851" y="1438331"/>
            <a:ext cx="466476"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矩形 1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455596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TextBox 4"/>
          <p:cNvSpPr txBox="1"/>
          <p:nvPr/>
        </p:nvSpPr>
        <p:spPr>
          <a:xfrm>
            <a:off x="3562598" y="3290985"/>
            <a:ext cx="8443872" cy="3416320"/>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输入</a:t>
            </a:r>
            <a:r>
              <a:rPr lang="zh-CN" altLang="en-US" sz="2400" dirty="0" smtClean="0">
                <a:latin typeface="微软雅黑" panose="020B0503020204020204" charset="-122"/>
                <a:ea typeface="微软雅黑" panose="020B0503020204020204" charset="-122"/>
              </a:rPr>
              <a:t>端口：</a:t>
            </a:r>
            <a:r>
              <a:rPr lang="zh-CN" altLang="en-US" sz="2400" dirty="0">
                <a:solidFill>
                  <a:srgbClr val="FF0000"/>
                </a:solidFill>
                <a:latin typeface="微软雅黑" panose="020B0503020204020204" charset="-122"/>
                <a:ea typeface="微软雅黑" panose="020B0503020204020204" charset="-122"/>
              </a:rPr>
              <a:t>查找</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转发</a:t>
            </a:r>
            <a:r>
              <a:rPr lang="zh-CN" altLang="en-US" sz="2400" dirty="0">
                <a:latin typeface="微软雅黑" panose="020B0503020204020204" charset="-122"/>
                <a:ea typeface="微软雅黑" panose="020B0503020204020204" charset="-122"/>
              </a:rPr>
              <a:t>，到达分组 </a:t>
            </a:r>
            <a:r>
              <a:rPr lang="zh-CN" altLang="en-US" sz="2400" dirty="0">
                <a:solidFill>
                  <a:srgbClr val="FF0000"/>
                </a:solidFill>
                <a:latin typeface="微软雅黑" panose="020B0503020204020204" charset="-122"/>
                <a:ea typeface="微软雅黑" panose="020B0503020204020204" charset="-122"/>
              </a:rPr>
              <a:t>缓存排队</a:t>
            </a:r>
            <a:r>
              <a:rPr lang="zh-CN" altLang="en-US" sz="2400" dirty="0">
                <a:latin typeface="微软雅黑" panose="020B0503020204020204" charset="-122"/>
                <a:ea typeface="微软雅黑" panose="020B0503020204020204" charset="-122"/>
              </a:rPr>
              <a:t>功能</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交换结构：</a:t>
            </a:r>
            <a:r>
              <a:rPr lang="zh-CN" altLang="en-US" sz="2400" dirty="0">
                <a:latin typeface="微软雅黑" panose="020B0503020204020204" charset="-122"/>
                <a:ea typeface="微软雅黑" panose="020B0503020204020204" charset="-122"/>
                <a:sym typeface="+mn-ea"/>
              </a:rPr>
              <a:t>完成具体的转发工作，</a:t>
            </a:r>
            <a:r>
              <a:rPr lang="zh-CN" altLang="en-US" sz="2400" dirty="0">
                <a:latin typeface="微软雅黑" panose="020B0503020204020204" charset="-122"/>
                <a:ea typeface="微软雅黑" panose="020B0503020204020204" charset="-122"/>
                <a:cs typeface="微软雅黑" panose="020B0503020204020204" charset="-122"/>
              </a:rPr>
              <a:t>将输入端口的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数据报交换到指定的输出端口。</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输出端口：</a:t>
            </a:r>
            <a:r>
              <a:rPr lang="zh-CN" altLang="en-US" sz="2400" dirty="0">
                <a:latin typeface="微软雅黑" panose="020B0503020204020204" charset="-122"/>
                <a:ea typeface="微软雅黑" panose="020B0503020204020204" charset="-122"/>
              </a:rPr>
              <a:t>缓存排队，从队列中取出分组进行数据链路层数据帧的封装，发送</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路由处理器</a:t>
            </a: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672378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TextBox 3"/>
          <p:cNvSpPr txBox="1"/>
          <p:nvPr/>
        </p:nvSpPr>
        <p:spPr>
          <a:xfrm>
            <a:off x="714817" y="1879628"/>
            <a:ext cx="10901045" cy="1753235"/>
          </a:xfrm>
          <a:prstGeom prst="rect">
            <a:avLst/>
          </a:prstGeom>
          <a:noFill/>
        </p:spPr>
        <p:txBody>
          <a:bodyPr wrap="square" rtlCol="0">
            <a:spAutoFit/>
          </a:bodyPr>
          <a:lstStyle/>
          <a:p>
            <a:pPr fontAlgn="auto">
              <a:lnSpc>
                <a:spcPct val="150000"/>
              </a:lnSpc>
            </a:pPr>
            <a:r>
              <a:rPr lang="zh-CN" altLang="en-US" sz="2400" dirty="0">
                <a:latin typeface="微软雅黑" panose="020B0503020204020204" charset="-122"/>
                <a:ea typeface="微软雅黑" panose="020B0503020204020204" charset="-122"/>
              </a:rPr>
              <a:t>输出端口：缓存排队，从队列中取出分组进行数据链路层数据帧的封装，发送。</a:t>
            </a:r>
          </a:p>
          <a:p>
            <a:pPr fontAlgn="auto">
              <a:lnSpc>
                <a:spcPct val="150000"/>
              </a:lnSpc>
            </a:pPr>
            <a:r>
              <a:rPr lang="en-US" altLang="zh-CN" sz="2400" dirty="0">
                <a:latin typeface="微软雅黑" panose="020B0503020204020204" charset="-122"/>
                <a:ea typeface="微软雅黑" panose="020B0503020204020204" charset="-122"/>
              </a:rPr>
              <a:t> 1</a:t>
            </a:r>
            <a:r>
              <a:rPr lang="zh-CN" altLang="en-US" sz="2400" dirty="0">
                <a:latin typeface="微软雅黑" panose="020B0503020204020204" charset="-122"/>
                <a:ea typeface="微软雅黑" panose="020B0503020204020204" charset="-122"/>
              </a:rPr>
              <a:t>、先到先服务</a:t>
            </a:r>
            <a:r>
              <a:rPr lang="en-US" altLang="zh-CN" sz="2400" dirty="0">
                <a:latin typeface="微软雅黑" panose="020B0503020204020204" charset="-122"/>
                <a:ea typeface="微软雅黑" panose="020B0503020204020204" charset="-122"/>
              </a:rPr>
              <a:t>(FCFS)</a:t>
            </a:r>
            <a:r>
              <a:rPr lang="zh-CN" altLang="en-US" sz="2400" dirty="0">
                <a:latin typeface="微软雅黑" panose="020B0503020204020204" charset="-122"/>
                <a:ea typeface="微软雅黑" panose="020B0503020204020204" charset="-122"/>
              </a:rPr>
              <a:t>调度策略；</a:t>
            </a:r>
          </a:p>
          <a:p>
            <a:pPr fontAlgn="auto">
              <a:lnSpc>
                <a:spcPct val="150000"/>
              </a:lnSpc>
            </a:pPr>
            <a:r>
              <a:rPr lang="en-US" altLang="zh-CN" sz="2400" dirty="0">
                <a:latin typeface="微软雅黑" panose="020B0503020204020204" charset="-122"/>
                <a:ea typeface="微软雅黑" panose="020B0503020204020204" charset="-122"/>
              </a:rPr>
              <a:t> 2</a:t>
            </a:r>
            <a:r>
              <a:rPr lang="zh-CN" altLang="en-US" sz="2400" dirty="0">
                <a:latin typeface="微软雅黑" panose="020B0503020204020204" charset="-122"/>
                <a:ea typeface="微软雅黑" panose="020B0503020204020204" charset="-122"/>
              </a:rPr>
              <a:t>、按优先级调度、按</a:t>
            </a:r>
            <a:r>
              <a:rPr lang="en-US" altLang="zh-CN" sz="2400" dirty="0">
                <a:latin typeface="微软雅黑" panose="020B0503020204020204" charset="-122"/>
                <a:ea typeface="微软雅黑" panose="020B0503020204020204" charset="-122"/>
              </a:rPr>
              <a:t>IP</a:t>
            </a:r>
            <a:r>
              <a:rPr lang="zh-CN" altLang="en-US" sz="2400" dirty="0">
                <a:latin typeface="微软雅黑" panose="020B0503020204020204" charset="-122"/>
                <a:ea typeface="微软雅黑" panose="020B0503020204020204" charset="-122"/>
              </a:rPr>
              <a:t>数据报的服务</a:t>
            </a:r>
            <a:r>
              <a:rPr lang="zh-CN" altLang="en-US" sz="2400" dirty="0" smtClean="0">
                <a:latin typeface="微软雅黑" panose="020B0503020204020204" charset="-122"/>
                <a:ea typeface="微软雅黑" panose="020B0503020204020204" charset="-122"/>
              </a:rPr>
              <a:t>类型调度</a:t>
            </a:r>
            <a:r>
              <a:rPr lang="zh-CN" altLang="en-US" sz="2400" dirty="0">
                <a:latin typeface="微软雅黑" panose="020B0503020204020204" charset="-122"/>
                <a:ea typeface="微软雅黑" panose="020B0503020204020204" charset="-122"/>
              </a:rPr>
              <a:t>。</a:t>
            </a:r>
          </a:p>
        </p:txBody>
      </p:sp>
      <p:sp>
        <p:nvSpPr>
          <p:cNvPr id="21" name="矩形 2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841261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文本框 4"/>
          <p:cNvSpPr txBox="1"/>
          <p:nvPr/>
        </p:nvSpPr>
        <p:spPr>
          <a:xfrm>
            <a:off x="0" y="2446913"/>
            <a:ext cx="2186609" cy="1200329"/>
          </a:xfrm>
          <a:prstGeom prst="rect">
            <a:avLst/>
          </a:prstGeom>
          <a:noFill/>
        </p:spPr>
        <p:txBody>
          <a:bodyPr wrap="square" rtlCol="0">
            <a:spAutoFit/>
          </a:bodyPr>
          <a:lstStyle/>
          <a:p>
            <a:pPr>
              <a:lnSpc>
                <a:spcPct val="150000"/>
              </a:lnSpc>
            </a:pPr>
            <a:r>
              <a:rPr lang="zh-CN" altLang="en-US" sz="2400" dirty="0"/>
              <a:t>网络互连</a:t>
            </a:r>
            <a:r>
              <a:rPr lang="zh-CN" altLang="en-US" sz="2400" dirty="0" smtClean="0"/>
              <a:t>与</a:t>
            </a:r>
            <a:endParaRPr lang="en-US" altLang="zh-CN" sz="2400" dirty="0" smtClean="0"/>
          </a:p>
          <a:p>
            <a:pPr>
              <a:lnSpc>
                <a:spcPct val="150000"/>
              </a:lnSpc>
            </a:pPr>
            <a:r>
              <a:rPr lang="zh-CN" altLang="en-US" sz="2400" dirty="0" smtClean="0"/>
              <a:t>网络</a:t>
            </a:r>
            <a:r>
              <a:rPr lang="zh-CN" altLang="en-US" sz="2400" dirty="0"/>
              <a:t>互连设备</a:t>
            </a:r>
          </a:p>
        </p:txBody>
      </p:sp>
      <p:sp>
        <p:nvSpPr>
          <p:cNvPr id="6" name="文本框 5"/>
          <p:cNvSpPr txBox="1"/>
          <p:nvPr/>
        </p:nvSpPr>
        <p:spPr>
          <a:xfrm>
            <a:off x="2328849" y="1338916"/>
            <a:ext cx="3524885" cy="3416320"/>
          </a:xfrm>
          <a:prstGeom prst="rect">
            <a:avLst/>
          </a:prstGeom>
          <a:noFill/>
        </p:spPr>
        <p:txBody>
          <a:bodyPr wrap="square" rtlCol="0">
            <a:spAutoFit/>
          </a:bodyPr>
          <a:lstStyle/>
          <a:p>
            <a:pPr>
              <a:lnSpc>
                <a:spcPct val="150000"/>
              </a:lnSpc>
            </a:pPr>
            <a:r>
              <a:rPr lang="zh-CN" altLang="en-US" sz="2400" dirty="0" smtClean="0"/>
              <a:t>异构网络互连</a:t>
            </a:r>
            <a:endParaRPr lang="en-US" altLang="zh-CN" sz="2400" dirty="0"/>
          </a:p>
          <a:p>
            <a:pPr>
              <a:lnSpc>
                <a:spcPct val="150000"/>
              </a:lnSpc>
            </a:pPr>
            <a:endParaRPr lang="en-US" altLang="zh-CN" sz="2400" dirty="0" smtClean="0"/>
          </a:p>
          <a:p>
            <a:pPr>
              <a:lnSpc>
                <a:spcPct val="150000"/>
              </a:lnSpc>
            </a:pPr>
            <a:endParaRPr lang="en-US" altLang="zh-CN" sz="2400" dirty="0"/>
          </a:p>
          <a:p>
            <a:pPr>
              <a:lnSpc>
                <a:spcPct val="150000"/>
              </a:lnSpc>
            </a:pPr>
            <a:endParaRPr lang="en-US" altLang="zh-CN" sz="2400" dirty="0" smtClean="0"/>
          </a:p>
          <a:p>
            <a:pPr>
              <a:lnSpc>
                <a:spcPct val="150000"/>
              </a:lnSpc>
            </a:pPr>
            <a:endParaRPr lang="en-US" altLang="zh-CN" sz="2400" dirty="0" smtClean="0"/>
          </a:p>
          <a:p>
            <a:pPr>
              <a:lnSpc>
                <a:spcPct val="150000"/>
              </a:lnSpc>
            </a:pPr>
            <a:r>
              <a:rPr lang="zh-CN" altLang="en-US" sz="2400" dirty="0" smtClean="0"/>
              <a:t>路由器</a:t>
            </a:r>
            <a:endParaRPr lang="zh-CN" altLang="en-US" sz="2400" dirty="0"/>
          </a:p>
        </p:txBody>
      </p:sp>
      <p:sp>
        <p:nvSpPr>
          <p:cNvPr id="9" name="左大括号 8"/>
          <p:cNvSpPr/>
          <p:nvPr/>
        </p:nvSpPr>
        <p:spPr>
          <a:xfrm>
            <a:off x="2044369" y="1239549"/>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TextBox 4"/>
          <p:cNvSpPr txBox="1"/>
          <p:nvPr/>
        </p:nvSpPr>
        <p:spPr>
          <a:xfrm>
            <a:off x="3542719" y="2849586"/>
            <a:ext cx="8443872" cy="3811300"/>
          </a:xfrm>
          <a:prstGeom prst="rect">
            <a:avLst/>
          </a:prstGeom>
          <a:noFill/>
          <a:ln>
            <a:solidFill>
              <a:schemeClr val="tx1"/>
            </a:solidFill>
          </a:ln>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输入</a:t>
            </a:r>
            <a:r>
              <a:rPr lang="zh-CN" altLang="en-US" sz="2400" b="1" dirty="0" smtClean="0">
                <a:latin typeface="微软雅黑" panose="020B0503020204020204" charset="-122"/>
                <a:ea typeface="微软雅黑" panose="020B0503020204020204" charset="-122"/>
              </a:rPr>
              <a:t>端口</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查找，转发，到达分组 缓存排队功能</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rPr>
              <a:t>交换结构</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sym typeface="+mn-ea"/>
              </a:rPr>
              <a:t>完成具体的转发工作，</a:t>
            </a:r>
            <a:r>
              <a:rPr lang="zh-CN" altLang="en-US" sz="2400" dirty="0">
                <a:latin typeface="微软雅黑" panose="020B0503020204020204" charset="-122"/>
                <a:ea typeface="微软雅黑" panose="020B0503020204020204" charset="-122"/>
                <a:cs typeface="微软雅黑" panose="020B0503020204020204" charset="-122"/>
              </a:rPr>
              <a:t>将输入端口的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数据报交换到指定的输出端口。</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rPr>
              <a:t>输出端口</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缓存排队，从队列中取出分组进行数据链路层数据帧的封装，发送</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ts val="3700"/>
              </a:lnSpc>
            </a:pPr>
            <a:r>
              <a:rPr lang="zh-CN" altLang="en-US" sz="2400" b="1" dirty="0" smtClean="0">
                <a:latin typeface="微软雅黑" panose="020B0503020204020204" charset="-122"/>
                <a:ea typeface="微软雅黑" panose="020B0503020204020204" charset="-122"/>
              </a:rPr>
              <a:t>路由处理器</a:t>
            </a:r>
            <a:r>
              <a:rPr lang="zh-CN" altLang="en-US" sz="2400" dirty="0" smtClean="0">
                <a:latin typeface="微软雅黑" panose="020B0503020204020204" charset="-122"/>
                <a:ea typeface="微软雅黑" panose="020B0503020204020204" charset="-122"/>
              </a:rPr>
              <a:t>：执行命令；路由协议运行；路由计算以及路由表的更新和维护。</a:t>
            </a: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82118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241412"/>
            <a:ext cx="3524885" cy="3697935"/>
          </a:xfrm>
          <a:prstGeom prst="rect">
            <a:avLst/>
          </a:prstGeom>
          <a:noFill/>
        </p:spPr>
        <p:txBody>
          <a:bodyPr wrap="square" rtlCol="0">
            <a:spAutoFit/>
          </a:bodyPr>
          <a:lstStyle/>
          <a:p>
            <a:r>
              <a:rPr lang="zh-CN" altLang="en-US" sz="2130" dirty="0">
                <a:solidFill>
                  <a:schemeClr val="tx1"/>
                </a:solidFill>
              </a:rPr>
              <a:t>网络层服务</a:t>
            </a:r>
            <a:endParaRPr lang="zh-CN" altLang="en-US" sz="2130" dirty="0">
              <a:solidFill>
                <a:schemeClr val="accent6"/>
              </a:solidFill>
            </a:endParaRPr>
          </a:p>
          <a:p>
            <a:endParaRPr lang="zh-CN" altLang="en-US" sz="2130" dirty="0"/>
          </a:p>
          <a:p>
            <a:r>
              <a:rPr lang="zh-CN" altLang="en-US" sz="2130" dirty="0"/>
              <a:t>数据报网络虚电路网络</a:t>
            </a:r>
          </a:p>
          <a:p>
            <a:endParaRPr lang="zh-CN" altLang="en-US" sz="2130" dirty="0"/>
          </a:p>
          <a:p>
            <a:r>
              <a:rPr lang="zh-CN" altLang="en-US" sz="2130" dirty="0"/>
              <a:t>网络互连与网络互连设备</a:t>
            </a:r>
          </a:p>
          <a:p>
            <a:endParaRPr lang="zh-CN" altLang="en-US" sz="2130" dirty="0"/>
          </a:p>
          <a:p>
            <a:r>
              <a:rPr lang="zh-CN" altLang="en-US" sz="2130" dirty="0">
                <a:solidFill>
                  <a:srgbClr val="FF0000"/>
                </a:solidFill>
              </a:rPr>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a:t>
            </a:r>
            <a:r>
              <a:rPr lang="zh-CN" altLang="en-US" sz="2130" dirty="0" smtClean="0"/>
              <a:t>协议</a:t>
            </a:r>
            <a:endParaRPr lang="zh-CN" altLang="en-US" sz="2130" dirty="0"/>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1407147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latin typeface="Microsoft YaHei" charset="-122"/>
                <a:ea typeface="Microsoft YaHei" charset="-122"/>
                <a:cs typeface="Microsoft YaHei" charset="-122"/>
                <a:sym typeface="+mn-ea"/>
              </a:rPr>
              <a:t>网络</a:t>
            </a:r>
            <a:r>
              <a:rPr lang="zh-CN" altLang="en-US" sz="2000" dirty="0" smtClean="0">
                <a:latin typeface="Microsoft YaHei" charset="-122"/>
                <a:ea typeface="Microsoft YaHei" charset="-122"/>
                <a:cs typeface="Microsoft YaHei" charset="-122"/>
                <a:sym typeface="+mn-ea"/>
              </a:rPr>
              <a:t>拥塞</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流量</a:t>
            </a:r>
            <a:r>
              <a:rPr lang="zh-CN" altLang="en-US" sz="2000" dirty="0">
                <a:latin typeface="Microsoft YaHei" charset="-122"/>
                <a:ea typeface="Microsoft YaHei" charset="-122"/>
                <a:cs typeface="Microsoft YaHei" charset="-122"/>
                <a:sym typeface="+mn-ea"/>
              </a:rPr>
              <a:t>感知</a:t>
            </a:r>
            <a:r>
              <a:rPr lang="zh-CN" altLang="en-US" sz="2000" dirty="0" smtClean="0">
                <a:latin typeface="Microsoft YaHei" charset="-122"/>
                <a:ea typeface="Microsoft YaHei" charset="-122"/>
                <a:cs typeface="Microsoft YaHei" charset="-122"/>
                <a:sym typeface="+mn-ea"/>
              </a:rPr>
              <a:t>路由</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准入控制</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流量</a:t>
            </a:r>
            <a:r>
              <a:rPr lang="zh-CN" altLang="en-US" sz="2000" dirty="0" smtClean="0">
                <a:latin typeface="Microsoft YaHei" charset="-122"/>
                <a:ea typeface="Microsoft YaHei" charset="-122"/>
                <a:cs typeface="Microsoft YaHei" charset="-122"/>
                <a:sym typeface="+mn-ea"/>
              </a:rPr>
              <a:t>调节</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负载</a:t>
            </a:r>
            <a:r>
              <a:rPr lang="zh-CN" altLang="en-US" sz="2000" dirty="0" smtClean="0">
                <a:latin typeface="Microsoft YaHei" charset="-122"/>
                <a:ea typeface="Microsoft YaHei" charset="-122"/>
                <a:cs typeface="Microsoft YaHei" charset="-122"/>
                <a:sym typeface="+mn-ea"/>
              </a:rPr>
              <a:t>脱落</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5579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698604" y="357795"/>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smtClean="0">
                <a:solidFill>
                  <a:schemeClr val="tx1"/>
                </a:solidFill>
                <a:latin typeface="黑体" panose="02010609060101010101" pitchFamily="49" charset="-122"/>
                <a:ea typeface="黑体" panose="02010609060101010101" pitchFamily="49" charset="-122"/>
                <a:sym typeface="+mn-ea"/>
              </a:rPr>
              <a:t>UDP</a:t>
            </a:r>
            <a:r>
              <a:rPr lang="zh-CN" altLang="en-US" sz="2800" b="0" dirty="0">
                <a:solidFill>
                  <a:schemeClr val="tx1"/>
                </a:solidFill>
                <a:latin typeface="黑体" panose="02010609060101010101" pitchFamily="49" charset="-122"/>
                <a:ea typeface="黑体" panose="02010609060101010101" pitchFamily="49" charset="-122"/>
                <a:sym typeface="+mn-ea"/>
              </a:rPr>
              <a:t>特点</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圆角矩形 4"/>
          <p:cNvSpPr/>
          <p:nvPr/>
        </p:nvSpPr>
        <p:spPr>
          <a:xfrm>
            <a:off x="1526159" y="125387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微软雅黑" panose="020B0503020204020204" charset="-122"/>
                <a:ea typeface="微软雅黑" panose="020B0503020204020204" charset="-122"/>
              </a:rPr>
              <a:t>应用</a:t>
            </a:r>
            <a:r>
              <a:rPr lang="zh-CN" altLang="en-US" sz="2000" dirty="0" smtClean="0">
                <a:solidFill>
                  <a:schemeClr val="tx1"/>
                </a:solidFill>
                <a:latin typeface="微软雅黑" panose="020B0503020204020204" charset="-122"/>
                <a:ea typeface="微软雅黑" panose="020B0503020204020204" charset="-122"/>
              </a:rPr>
              <a:t>进程</a:t>
            </a:r>
            <a:r>
              <a:rPr lang="zh-CN" altLang="en-US" sz="2000" dirty="0" smtClean="0">
                <a:solidFill>
                  <a:srgbClr val="FF0000"/>
                </a:solidFill>
                <a:latin typeface="微软雅黑" panose="020B0503020204020204" charset="-122"/>
                <a:ea typeface="微软雅黑" panose="020B0503020204020204" charset="-122"/>
              </a:rPr>
              <a:t>容易</a:t>
            </a:r>
            <a:r>
              <a:rPr lang="zh-CN" altLang="en-US" sz="2000" dirty="0">
                <a:solidFill>
                  <a:srgbClr val="FF0000"/>
                </a:solidFill>
                <a:latin typeface="微软雅黑" panose="020B0503020204020204" charset="-122"/>
                <a:ea typeface="微软雅黑" panose="020B0503020204020204" charset="-122"/>
              </a:rPr>
              <a:t>控制</a:t>
            </a:r>
            <a:r>
              <a:rPr lang="zh-CN" altLang="en-US" sz="2000" dirty="0">
                <a:solidFill>
                  <a:schemeClr val="tx1"/>
                </a:solidFill>
                <a:latin typeface="微软雅黑" panose="020B0503020204020204" charset="-122"/>
                <a:ea typeface="微软雅黑" panose="020B0503020204020204" charset="-122"/>
              </a:rPr>
              <a:t>发送什么数据以及何时</a:t>
            </a:r>
            <a:r>
              <a:rPr lang="zh-CN" altLang="en-US" sz="2000" dirty="0" smtClean="0">
                <a:solidFill>
                  <a:schemeClr val="tx1"/>
                </a:solidFill>
                <a:latin typeface="微软雅黑" panose="020B0503020204020204" charset="-122"/>
                <a:ea typeface="微软雅黑" panose="020B0503020204020204" charset="-122"/>
              </a:rPr>
              <a:t>发送，会</a:t>
            </a:r>
            <a:r>
              <a:rPr lang="zh-CN" altLang="en-US" sz="2000" dirty="0">
                <a:solidFill>
                  <a:schemeClr val="tx1"/>
                </a:solidFill>
                <a:latin typeface="微软雅黑" panose="020B0503020204020204" charset="-122"/>
                <a:ea typeface="微软雅黑" panose="020B0503020204020204" charset="-122"/>
              </a:rPr>
              <a:t>出现分组的丢失和重复。</a:t>
            </a:r>
          </a:p>
        </p:txBody>
      </p:sp>
      <p:sp>
        <p:nvSpPr>
          <p:cNvPr id="6" name="圆角矩形 5"/>
          <p:cNvSpPr/>
          <p:nvPr/>
        </p:nvSpPr>
        <p:spPr>
          <a:xfrm>
            <a:off x="1526159" y="244386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无需建立连接。</a:t>
            </a:r>
          </a:p>
        </p:txBody>
      </p:sp>
      <p:sp>
        <p:nvSpPr>
          <p:cNvPr id="7" name="圆角矩形 6"/>
          <p:cNvSpPr/>
          <p:nvPr/>
        </p:nvSpPr>
        <p:spPr>
          <a:xfrm>
            <a:off x="1526159" y="3663696"/>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无连接状态。</a:t>
            </a:r>
          </a:p>
        </p:txBody>
      </p:sp>
      <p:sp>
        <p:nvSpPr>
          <p:cNvPr id="8" name="圆角矩形 7"/>
          <p:cNvSpPr/>
          <p:nvPr/>
        </p:nvSpPr>
        <p:spPr>
          <a:xfrm>
            <a:off x="1526159" y="485432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首部开销小，只有</a:t>
            </a:r>
            <a:r>
              <a:rPr lang="en-US" altLang="zh-CN" sz="2000" dirty="0">
                <a:solidFill>
                  <a:schemeClr val="bg1"/>
                </a:solidFill>
                <a:latin typeface="微软雅黑" panose="020B0503020204020204" charset="-122"/>
                <a:ea typeface="微软雅黑" panose="020B0503020204020204" charset="-122"/>
              </a:rPr>
              <a:t>8</a:t>
            </a:r>
            <a:r>
              <a:rPr lang="zh-CN" altLang="en-US" sz="2000" dirty="0">
                <a:solidFill>
                  <a:schemeClr val="bg1"/>
                </a:solidFill>
                <a:latin typeface="微软雅黑" panose="020B0503020204020204" charset="-122"/>
                <a:ea typeface="微软雅黑" panose="020B0503020204020204" charset="-122"/>
              </a:rPr>
              <a:t>个</a:t>
            </a:r>
            <a:r>
              <a:rPr lang="zh-CN" altLang="en-US" sz="2000" dirty="0">
                <a:solidFill>
                  <a:schemeClr val="tx1"/>
                </a:solidFill>
                <a:latin typeface="微软雅黑" panose="020B0503020204020204" charset="-122"/>
                <a:ea typeface="微软雅黑" panose="020B0503020204020204" charset="-122"/>
              </a:rPr>
              <a:t>字节。</a:t>
            </a:r>
          </a:p>
        </p:txBody>
      </p:sp>
      <p:sp>
        <p:nvSpPr>
          <p:cNvPr id="9" name="矩形 8"/>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824691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solidFill>
                  <a:srgbClr val="FF0000"/>
                </a:solidFill>
                <a:latin typeface="Microsoft YaHei" charset="-122"/>
                <a:ea typeface="Microsoft YaHei" charset="-122"/>
                <a:cs typeface="Microsoft YaHei" charset="-122"/>
                <a:sym typeface="+mn-ea"/>
              </a:rPr>
              <a:t>网络</a:t>
            </a:r>
            <a:r>
              <a:rPr lang="zh-CN" altLang="en-US" sz="2000" dirty="0" smtClean="0">
                <a:solidFill>
                  <a:srgbClr val="FF0000"/>
                </a:solidFill>
                <a:latin typeface="Microsoft YaHei" charset="-122"/>
                <a:ea typeface="Microsoft YaHei" charset="-122"/>
                <a:cs typeface="Microsoft YaHei" charset="-122"/>
                <a:sym typeface="+mn-ea"/>
              </a:rPr>
              <a:t>拥塞</a:t>
            </a:r>
            <a:endParaRPr lang="en-US" altLang="zh-CN" sz="2000" dirty="0" smtClean="0">
              <a:solidFill>
                <a:srgbClr val="FF0000"/>
              </a:solidFill>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流量</a:t>
            </a:r>
            <a:r>
              <a:rPr lang="zh-CN" altLang="en-US" sz="2000" dirty="0">
                <a:latin typeface="Microsoft YaHei" charset="-122"/>
                <a:ea typeface="Microsoft YaHei" charset="-122"/>
                <a:cs typeface="Microsoft YaHei" charset="-122"/>
                <a:sym typeface="+mn-ea"/>
              </a:rPr>
              <a:t>感知</a:t>
            </a:r>
            <a:r>
              <a:rPr lang="zh-CN" altLang="en-US" sz="2000" dirty="0" smtClean="0">
                <a:latin typeface="Microsoft YaHei" charset="-122"/>
                <a:ea typeface="Microsoft YaHei" charset="-122"/>
                <a:cs typeface="Microsoft YaHei" charset="-122"/>
                <a:sym typeface="+mn-ea"/>
              </a:rPr>
              <a:t>路由</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准入控制</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流量</a:t>
            </a:r>
            <a:r>
              <a:rPr lang="zh-CN" altLang="en-US" sz="2000" dirty="0" smtClean="0">
                <a:latin typeface="Microsoft YaHei" charset="-122"/>
                <a:ea typeface="Microsoft YaHei" charset="-122"/>
                <a:cs typeface="Microsoft YaHei" charset="-122"/>
                <a:sym typeface="+mn-ea"/>
              </a:rPr>
              <a:t>调节</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负载</a:t>
            </a:r>
            <a:r>
              <a:rPr lang="zh-CN" altLang="en-US" sz="2000" dirty="0" smtClean="0">
                <a:latin typeface="Microsoft YaHei" charset="-122"/>
                <a:ea typeface="Microsoft YaHei" charset="-122"/>
                <a:cs typeface="Microsoft YaHei" charset="-122"/>
                <a:sym typeface="+mn-ea"/>
              </a:rPr>
              <a:t>脱落</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5" name="文本框 4"/>
          <p:cNvSpPr txBox="1"/>
          <p:nvPr/>
        </p:nvSpPr>
        <p:spPr>
          <a:xfrm>
            <a:off x="4029426" y="371677"/>
            <a:ext cx="8016800" cy="2243050"/>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网络层拥塞</a:t>
            </a:r>
            <a:r>
              <a:rPr lang="zh-CN" altLang="en-US" sz="2400" dirty="0" smtClean="0">
                <a:latin typeface="微软雅黑" panose="020B0503020204020204" charset="-122"/>
                <a:ea typeface="微软雅黑" panose="020B0503020204020204" charset="-122"/>
              </a:rPr>
              <a:t>：用户</a:t>
            </a:r>
            <a:r>
              <a:rPr lang="zh-CN" altLang="en-US" sz="2400" dirty="0">
                <a:latin typeface="微软雅黑" panose="020B0503020204020204" charset="-122"/>
                <a:ea typeface="微软雅黑" panose="020B0503020204020204" charset="-122"/>
              </a:rPr>
              <a:t>对网络资源（包括链路带宽、存储空间和处理器处理能力等）的总需求超过了网络固有的容量</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网络负载在</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膝点</a:t>
            </a:r>
            <a:r>
              <a:rPr lang="zh-CN" altLang="en-US" sz="2400" dirty="0">
                <a:latin typeface="微软雅黑" panose="020B0503020204020204" charset="-122"/>
                <a:ea typeface="微软雅黑" panose="020B0503020204020204" charset="-122"/>
                <a:cs typeface="微软雅黑" panose="020B0503020204020204" charset="-122"/>
              </a:rPr>
              <a:t>附近时，吞吐量和分组平均延迟达到理想的平衡，网络的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使用效率最高</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531168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latin typeface="Microsoft YaHei" charset="-122"/>
                <a:ea typeface="Microsoft YaHei" charset="-122"/>
                <a:cs typeface="Microsoft YaHei" charset="-122"/>
                <a:sym typeface="+mn-ea"/>
              </a:rPr>
              <a:t>网络</a:t>
            </a:r>
            <a:r>
              <a:rPr lang="zh-CN" altLang="en-US" sz="2000" dirty="0" smtClean="0">
                <a:latin typeface="Microsoft YaHei" charset="-122"/>
                <a:ea typeface="Microsoft YaHei" charset="-122"/>
                <a:cs typeface="Microsoft YaHei" charset="-122"/>
                <a:sym typeface="+mn-ea"/>
              </a:rPr>
              <a:t>拥塞</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流量</a:t>
            </a:r>
            <a:r>
              <a:rPr lang="zh-CN" altLang="en-US" sz="2000" dirty="0">
                <a:latin typeface="Microsoft YaHei" charset="-122"/>
                <a:ea typeface="Microsoft YaHei" charset="-122"/>
                <a:cs typeface="Microsoft YaHei" charset="-122"/>
                <a:sym typeface="+mn-ea"/>
              </a:rPr>
              <a:t>感知</a:t>
            </a:r>
            <a:r>
              <a:rPr lang="zh-CN" altLang="en-US" sz="2000" dirty="0" smtClean="0">
                <a:latin typeface="Microsoft YaHei" charset="-122"/>
                <a:ea typeface="Microsoft YaHei" charset="-122"/>
                <a:cs typeface="Microsoft YaHei" charset="-122"/>
                <a:sym typeface="+mn-ea"/>
              </a:rPr>
              <a:t>路由</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准入控制</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流量</a:t>
            </a:r>
            <a:r>
              <a:rPr lang="zh-CN" altLang="en-US" sz="2000" dirty="0" smtClean="0">
                <a:latin typeface="Microsoft YaHei" charset="-122"/>
                <a:ea typeface="Microsoft YaHei" charset="-122"/>
                <a:cs typeface="Microsoft YaHei" charset="-122"/>
                <a:sym typeface="+mn-ea"/>
              </a:rPr>
              <a:t>调节</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负载</a:t>
            </a:r>
            <a:r>
              <a:rPr lang="zh-CN" altLang="en-US" sz="2000" dirty="0" smtClean="0">
                <a:latin typeface="Microsoft YaHei" charset="-122"/>
                <a:ea typeface="Microsoft YaHei" charset="-122"/>
                <a:cs typeface="Microsoft YaHei" charset="-122"/>
                <a:sym typeface="+mn-ea"/>
              </a:rPr>
              <a:t>脱落</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5" name="左大括号 4"/>
          <p:cNvSpPr/>
          <p:nvPr/>
        </p:nvSpPr>
        <p:spPr>
          <a:xfrm rot="10800000">
            <a:off x="4151779" y="2269577"/>
            <a:ext cx="388764" cy="2779501"/>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7" name="矩形 6"/>
          <p:cNvSpPr/>
          <p:nvPr/>
        </p:nvSpPr>
        <p:spPr>
          <a:xfrm>
            <a:off x="4868397" y="3378617"/>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sym typeface="+mn-ea"/>
              </a:rPr>
              <a:t>网络层</a:t>
            </a:r>
            <a:r>
              <a:rPr lang="zh-CN" altLang="en-US" sz="2400">
                <a:latin typeface="Microsoft YaHei" charset="-122"/>
                <a:ea typeface="Microsoft YaHei" charset="-122"/>
                <a:cs typeface="Microsoft YaHei" charset="-122"/>
                <a:sym typeface="+mn-ea"/>
              </a:rPr>
              <a:t>拥塞</a:t>
            </a:r>
            <a:r>
              <a:rPr lang="zh-CN" altLang="en-US" sz="2400" smtClean="0">
                <a:latin typeface="Microsoft YaHei" charset="-122"/>
                <a:ea typeface="Microsoft YaHei" charset="-122"/>
                <a:cs typeface="Microsoft YaHei" charset="-122"/>
                <a:sym typeface="+mn-ea"/>
              </a:rPr>
              <a:t>控制措施</a:t>
            </a:r>
            <a:endParaRPr lang="zh-CN" altLang="en-US" sz="2400" dirty="0">
              <a:latin typeface="Microsoft YaHei" charset="-122"/>
              <a:ea typeface="Microsoft YaHei" charset="-122"/>
              <a:cs typeface="Microsoft YaHei" charset="-122"/>
            </a:endParaRPr>
          </a:p>
        </p:txBody>
      </p:sp>
      <p:sp>
        <p:nvSpPr>
          <p:cNvPr id="8" name="矩形 7"/>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44611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latin typeface="Microsoft YaHei" charset="-122"/>
                <a:ea typeface="Microsoft YaHei" charset="-122"/>
                <a:cs typeface="Microsoft YaHei" charset="-122"/>
                <a:sym typeface="+mn-ea"/>
              </a:rPr>
              <a:t>网络</a:t>
            </a:r>
            <a:r>
              <a:rPr lang="zh-CN" altLang="en-US" sz="2000" dirty="0" smtClean="0">
                <a:latin typeface="Microsoft YaHei" charset="-122"/>
                <a:ea typeface="Microsoft YaHei" charset="-122"/>
                <a:cs typeface="Microsoft YaHei" charset="-122"/>
                <a:sym typeface="+mn-ea"/>
              </a:rPr>
              <a:t>拥塞</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solidFill>
                  <a:srgbClr val="FF0000"/>
                </a:solidFill>
                <a:latin typeface="Microsoft YaHei" charset="-122"/>
                <a:ea typeface="Microsoft YaHei" charset="-122"/>
                <a:cs typeface="Microsoft YaHei" charset="-122"/>
                <a:sym typeface="+mn-ea"/>
              </a:rPr>
              <a:t>流量</a:t>
            </a:r>
            <a:r>
              <a:rPr lang="zh-CN" altLang="en-US" sz="2000" dirty="0">
                <a:solidFill>
                  <a:srgbClr val="FF0000"/>
                </a:solidFill>
                <a:latin typeface="Microsoft YaHei" charset="-122"/>
                <a:ea typeface="Microsoft YaHei" charset="-122"/>
                <a:cs typeface="Microsoft YaHei" charset="-122"/>
                <a:sym typeface="+mn-ea"/>
              </a:rPr>
              <a:t>感知</a:t>
            </a:r>
            <a:r>
              <a:rPr lang="zh-CN" altLang="en-US" sz="2000" dirty="0" smtClean="0">
                <a:solidFill>
                  <a:srgbClr val="FF0000"/>
                </a:solidFill>
                <a:latin typeface="Microsoft YaHei" charset="-122"/>
                <a:ea typeface="Microsoft YaHei" charset="-122"/>
                <a:cs typeface="Microsoft YaHei" charset="-122"/>
                <a:sym typeface="+mn-ea"/>
              </a:rPr>
              <a:t>路由</a:t>
            </a:r>
            <a:endParaRPr lang="en-US" altLang="zh-CN" sz="2000" dirty="0" smtClean="0">
              <a:solidFill>
                <a:srgbClr val="FF0000"/>
              </a:solidFill>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准入控制</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流量</a:t>
            </a:r>
            <a:r>
              <a:rPr lang="zh-CN" altLang="en-US" sz="2000" dirty="0" smtClean="0">
                <a:latin typeface="Microsoft YaHei" charset="-122"/>
                <a:ea typeface="Microsoft YaHei" charset="-122"/>
                <a:cs typeface="Microsoft YaHei" charset="-122"/>
                <a:sym typeface="+mn-ea"/>
              </a:rPr>
              <a:t>调节</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负载</a:t>
            </a:r>
            <a:r>
              <a:rPr lang="zh-CN" altLang="en-US" sz="2000" dirty="0" smtClean="0">
                <a:latin typeface="Microsoft YaHei" charset="-122"/>
                <a:ea typeface="Microsoft YaHei" charset="-122"/>
                <a:cs typeface="Microsoft YaHei" charset="-122"/>
                <a:sym typeface="+mn-ea"/>
              </a:rPr>
              <a:t>脱落</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8" name="文本框 7"/>
          <p:cNvSpPr txBox="1"/>
          <p:nvPr/>
        </p:nvSpPr>
        <p:spPr>
          <a:xfrm>
            <a:off x="4439881" y="1778178"/>
            <a:ext cx="7526832" cy="1200329"/>
          </a:xfrm>
          <a:prstGeom prst="rect">
            <a:avLst/>
          </a:prstGeom>
          <a:noFill/>
          <a:ln>
            <a:solidFill>
              <a:schemeClr val="tx1"/>
            </a:solidFill>
          </a:ln>
        </p:spPr>
        <p:txBody>
          <a:bodyPr wrap="square" rtlCol="0">
            <a:spAutoFit/>
          </a:bodyPr>
          <a:lstStyle/>
          <a:p>
            <a:pPr fontAlgn="auto">
              <a:lnSpc>
                <a:spcPct val="150000"/>
              </a:lnSpc>
            </a:pPr>
            <a:r>
              <a:rPr sz="2400" dirty="0" smtClean="0">
                <a:latin typeface="微软雅黑" panose="020B0503020204020204" charset="-122"/>
                <a:ea typeface="微软雅黑" panose="020B0503020204020204" charset="-122"/>
                <a:cs typeface="微软雅黑" panose="020B0503020204020204" charset="-122"/>
              </a:rPr>
              <a:t>权值根据网络负载</a:t>
            </a:r>
            <a:r>
              <a:rPr sz="2400" b="1" dirty="0" smtClean="0">
                <a:latin typeface="微软雅黑" panose="020B0503020204020204" charset="-122"/>
                <a:ea typeface="微软雅黑" panose="020B0503020204020204" charset="-122"/>
                <a:cs typeface="微软雅黑" panose="020B0503020204020204" charset="-122"/>
              </a:rPr>
              <a:t>动态</a:t>
            </a:r>
            <a:r>
              <a:rPr sz="2400" dirty="0" smtClean="0">
                <a:latin typeface="微软雅黑" panose="020B0503020204020204" charset="-122"/>
                <a:ea typeface="微软雅黑" panose="020B0503020204020204" charset="-122"/>
                <a:cs typeface="微软雅黑" panose="020B0503020204020204" charset="-122"/>
              </a:rPr>
              <a:t>调整</a:t>
            </a:r>
            <a:r>
              <a:rPr sz="2400" dirty="0" smtClean="0">
                <a:latin typeface="微软雅黑" panose="020B0503020204020204" charset="-122"/>
                <a:ea typeface="微软雅黑" panose="020B0503020204020204" charset="-122"/>
                <a:cs typeface="微软雅黑" panose="020B0503020204020204" charset="-122"/>
              </a:rPr>
              <a:t>，可以将网络流量引导到不同的链路上</a:t>
            </a:r>
            <a:r>
              <a:rPr sz="2400" dirty="0">
                <a:latin typeface="微软雅黑" panose="020B0503020204020204" charset="-122"/>
                <a:ea typeface="微软雅黑" panose="020B0503020204020204" charset="-122"/>
                <a:cs typeface="微软雅黑" panose="020B0503020204020204" charset="-122"/>
              </a:rPr>
              <a:t>，</a:t>
            </a:r>
            <a:r>
              <a:rPr sz="2400" dirty="0" smtClean="0">
                <a:latin typeface="微软雅黑" panose="020B0503020204020204" charset="-122"/>
                <a:ea typeface="微软雅黑" panose="020B0503020204020204" charset="-122"/>
                <a:cs typeface="微软雅黑" panose="020B0503020204020204" charset="-122"/>
              </a:rPr>
              <a:t>均衡网络负载。</a:t>
            </a:r>
            <a:endParaRPr sz="24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884092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latin typeface="Microsoft YaHei" charset="-122"/>
                <a:ea typeface="Microsoft YaHei" charset="-122"/>
                <a:cs typeface="Microsoft YaHei" charset="-122"/>
                <a:sym typeface="+mn-ea"/>
              </a:rPr>
              <a:t>网络</a:t>
            </a:r>
            <a:r>
              <a:rPr lang="zh-CN" altLang="en-US" sz="2000" dirty="0" smtClean="0">
                <a:latin typeface="Microsoft YaHei" charset="-122"/>
                <a:ea typeface="Microsoft YaHei" charset="-122"/>
                <a:cs typeface="Microsoft YaHei" charset="-122"/>
                <a:sym typeface="+mn-ea"/>
              </a:rPr>
              <a:t>拥塞</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流量</a:t>
            </a:r>
            <a:r>
              <a:rPr lang="zh-CN" altLang="en-US" sz="2000" dirty="0">
                <a:latin typeface="Microsoft YaHei" charset="-122"/>
                <a:ea typeface="Microsoft YaHei" charset="-122"/>
                <a:cs typeface="Microsoft YaHei" charset="-122"/>
                <a:sym typeface="+mn-ea"/>
              </a:rPr>
              <a:t>感知</a:t>
            </a:r>
            <a:r>
              <a:rPr lang="zh-CN" altLang="en-US" sz="2000" dirty="0" smtClean="0">
                <a:latin typeface="Microsoft YaHei" charset="-122"/>
                <a:ea typeface="Microsoft YaHei" charset="-122"/>
                <a:cs typeface="Microsoft YaHei" charset="-122"/>
                <a:sym typeface="+mn-ea"/>
              </a:rPr>
              <a:t>路由</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solidFill>
                  <a:srgbClr val="FF0000"/>
                </a:solidFill>
                <a:latin typeface="Microsoft YaHei" charset="-122"/>
                <a:ea typeface="Microsoft YaHei" charset="-122"/>
                <a:cs typeface="Microsoft YaHei" charset="-122"/>
                <a:sym typeface="+mn-ea"/>
              </a:rPr>
              <a:t>准入控制</a:t>
            </a:r>
            <a:endParaRPr lang="zh-CN" altLang="en-US" sz="2000" dirty="0">
              <a:solidFill>
                <a:srgbClr val="FF0000"/>
              </a:solidFill>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流量</a:t>
            </a:r>
            <a:r>
              <a:rPr lang="zh-CN" altLang="en-US" sz="2000" dirty="0" smtClean="0">
                <a:latin typeface="Microsoft YaHei" charset="-122"/>
                <a:ea typeface="Microsoft YaHei" charset="-122"/>
                <a:cs typeface="Microsoft YaHei" charset="-122"/>
                <a:sym typeface="+mn-ea"/>
              </a:rPr>
              <a:t>调节</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负载</a:t>
            </a:r>
            <a:r>
              <a:rPr lang="zh-CN" altLang="en-US" sz="2000" dirty="0" smtClean="0">
                <a:latin typeface="Microsoft YaHei" charset="-122"/>
                <a:ea typeface="Microsoft YaHei" charset="-122"/>
                <a:cs typeface="Microsoft YaHei" charset="-122"/>
                <a:sym typeface="+mn-ea"/>
              </a:rPr>
              <a:t>脱落</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7" name="TextBox 4"/>
          <p:cNvSpPr txBox="1"/>
          <p:nvPr/>
        </p:nvSpPr>
        <p:spPr>
          <a:xfrm>
            <a:off x="4185244" y="1857119"/>
            <a:ext cx="7602565" cy="1754326"/>
          </a:xfrm>
          <a:prstGeom prst="rect">
            <a:avLst/>
          </a:prstGeom>
          <a:noFill/>
          <a:ln>
            <a:solidFill>
              <a:schemeClr val="tx1"/>
            </a:solidFill>
          </a:ln>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rPr>
              <a:t>广泛</a:t>
            </a:r>
            <a:r>
              <a:rPr lang="zh-CN" altLang="en-US" sz="2400" dirty="0" smtClean="0">
                <a:latin typeface="微软雅黑" panose="020B0503020204020204" charset="-122"/>
                <a:ea typeface="微软雅黑" panose="020B0503020204020204" charset="-122"/>
              </a:rPr>
              <a:t>应用于</a:t>
            </a:r>
            <a:r>
              <a:rPr lang="zh-CN" altLang="en-US" sz="2400" dirty="0" smtClean="0">
                <a:solidFill>
                  <a:srgbClr val="FF0000"/>
                </a:solidFill>
                <a:latin typeface="微软雅黑" panose="020B0503020204020204" charset="-122"/>
                <a:ea typeface="微软雅黑" panose="020B0503020204020204" charset="-122"/>
              </a:rPr>
              <a:t>虚电路网络</a:t>
            </a:r>
            <a:r>
              <a:rPr lang="zh-CN" altLang="en-US" sz="2400" dirty="0" smtClean="0">
                <a:latin typeface="微软雅黑" panose="020B0503020204020204" charset="-122"/>
                <a:ea typeface="微软雅黑" panose="020B0503020204020204" charset="-122"/>
              </a:rPr>
              <a:t>的拥塞预防技术。</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基本思想：对新建</a:t>
            </a:r>
            <a:r>
              <a:rPr lang="zh-CN" altLang="en-US" sz="2400" dirty="0">
                <a:latin typeface="微软雅黑" panose="020B0503020204020204" charset="-122"/>
                <a:ea typeface="微软雅黑" panose="020B0503020204020204" charset="-122"/>
              </a:rPr>
              <a:t>虚电路</a:t>
            </a:r>
            <a:r>
              <a:rPr lang="zh-CN" altLang="en-US" sz="2400" dirty="0" smtClean="0">
                <a:latin typeface="微软雅黑" panose="020B0503020204020204" charset="-122"/>
                <a:ea typeface="微软雅黑" panose="020B0503020204020204" charset="-122"/>
              </a:rPr>
              <a:t>审核，如果</a:t>
            </a:r>
            <a:r>
              <a:rPr lang="zh-CN" altLang="en-US" sz="2400" dirty="0">
                <a:latin typeface="微软雅黑" panose="020B0503020204020204" charset="-122"/>
                <a:ea typeface="微软雅黑" panose="020B0503020204020204" charset="-122"/>
              </a:rPr>
              <a:t>新建立的虚电路会导致网络变得拥塞，那么网络拒绝建立该新虚电路。</a:t>
            </a:r>
            <a:endParaRPr lang="en-US" altLang="zh-CN" sz="2400" dirty="0">
              <a:latin typeface="微软雅黑" panose="020B0503020204020204" charset="-122"/>
              <a:ea typeface="微软雅黑" panose="020B0503020204020204" charset="-122"/>
            </a:endParaRPr>
          </a:p>
        </p:txBody>
      </p:sp>
      <p:sp>
        <p:nvSpPr>
          <p:cNvPr id="11" name="矩形 1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2123879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latin typeface="Microsoft YaHei" charset="-122"/>
                <a:ea typeface="Microsoft YaHei" charset="-122"/>
                <a:cs typeface="Microsoft YaHei" charset="-122"/>
                <a:sym typeface="+mn-ea"/>
              </a:rPr>
              <a:t>网络</a:t>
            </a:r>
            <a:r>
              <a:rPr lang="zh-CN" altLang="en-US" sz="2000" dirty="0" smtClean="0">
                <a:latin typeface="Microsoft YaHei" charset="-122"/>
                <a:ea typeface="Microsoft YaHei" charset="-122"/>
                <a:cs typeface="Microsoft YaHei" charset="-122"/>
                <a:sym typeface="+mn-ea"/>
              </a:rPr>
              <a:t>拥塞</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流量</a:t>
            </a:r>
            <a:r>
              <a:rPr lang="zh-CN" altLang="en-US" sz="2000" dirty="0">
                <a:latin typeface="Microsoft YaHei" charset="-122"/>
                <a:ea typeface="Microsoft YaHei" charset="-122"/>
                <a:cs typeface="Microsoft YaHei" charset="-122"/>
                <a:sym typeface="+mn-ea"/>
              </a:rPr>
              <a:t>感知</a:t>
            </a:r>
            <a:r>
              <a:rPr lang="zh-CN" altLang="en-US" sz="2000" dirty="0" smtClean="0">
                <a:latin typeface="Microsoft YaHei" charset="-122"/>
                <a:ea typeface="Microsoft YaHei" charset="-122"/>
                <a:cs typeface="Microsoft YaHei" charset="-122"/>
                <a:sym typeface="+mn-ea"/>
              </a:rPr>
              <a:t>路由</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准入控制</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solidFill>
                  <a:srgbClr val="FF0000"/>
                </a:solidFill>
                <a:latin typeface="Microsoft YaHei" charset="-122"/>
                <a:ea typeface="Microsoft YaHei" charset="-122"/>
                <a:cs typeface="Microsoft YaHei" charset="-122"/>
                <a:sym typeface="+mn-ea"/>
              </a:rPr>
              <a:t>流量</a:t>
            </a:r>
            <a:r>
              <a:rPr lang="zh-CN" altLang="en-US" sz="2000" dirty="0" smtClean="0">
                <a:solidFill>
                  <a:srgbClr val="FF0000"/>
                </a:solidFill>
                <a:latin typeface="Microsoft YaHei" charset="-122"/>
                <a:ea typeface="Microsoft YaHei" charset="-122"/>
                <a:cs typeface="Microsoft YaHei" charset="-122"/>
                <a:sym typeface="+mn-ea"/>
              </a:rPr>
              <a:t>调节</a:t>
            </a:r>
            <a:endParaRPr lang="zh-CN" altLang="en-US" sz="2000" dirty="0">
              <a:solidFill>
                <a:srgbClr val="FF0000"/>
              </a:solidFill>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负载</a:t>
            </a:r>
            <a:r>
              <a:rPr lang="zh-CN" altLang="en-US" sz="2000" dirty="0" smtClean="0">
                <a:latin typeface="Microsoft YaHei" charset="-122"/>
                <a:ea typeface="Microsoft YaHei" charset="-122"/>
                <a:cs typeface="Microsoft YaHei" charset="-122"/>
                <a:sym typeface="+mn-ea"/>
              </a:rPr>
              <a:t>脱落</a:t>
            </a:r>
            <a:endParaRPr lang="zh-CN" altLang="en-US" sz="2000" dirty="0">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7" name="文本框 6"/>
          <p:cNvSpPr txBox="1"/>
          <p:nvPr/>
        </p:nvSpPr>
        <p:spPr>
          <a:xfrm>
            <a:off x="3774788" y="2978507"/>
            <a:ext cx="8417211" cy="3416320"/>
          </a:xfrm>
          <a:prstGeom prst="rect">
            <a:avLst/>
          </a:prstGeom>
          <a:noFill/>
          <a:ln>
            <a:solidFill>
              <a:schemeClr val="tx1"/>
            </a:solidFill>
          </a:ln>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rPr>
              <a:t>在</a:t>
            </a:r>
            <a:r>
              <a:rPr lang="zh-CN" altLang="en-US" sz="2400" dirty="0" smtClean="0">
                <a:latin typeface="微软雅黑" panose="020B0503020204020204" charset="-122"/>
                <a:ea typeface="微软雅黑" panose="020B0503020204020204" charset="-122"/>
              </a:rPr>
              <a:t>网络发生拥塞</a:t>
            </a:r>
            <a:r>
              <a:rPr lang="zh-CN" altLang="en-US" sz="2400" dirty="0">
                <a:latin typeface="微软雅黑" panose="020B0503020204020204" charset="-122"/>
                <a:ea typeface="微软雅黑" panose="020B0503020204020204" charset="-122"/>
              </a:rPr>
              <a:t>时</a:t>
            </a:r>
            <a:r>
              <a:rPr lang="zh-CN" altLang="en-US" sz="2400" dirty="0" smtClean="0">
                <a:latin typeface="微软雅黑" panose="020B0503020204020204" charset="-122"/>
                <a:ea typeface="微软雅黑" panose="020B0503020204020204" charset="-122"/>
              </a:rPr>
              <a:t>，通过</a:t>
            </a:r>
            <a:r>
              <a:rPr lang="zh-CN" altLang="en-US" sz="2400" dirty="0">
                <a:latin typeface="微软雅黑" panose="020B0503020204020204" charset="-122"/>
                <a:ea typeface="微软雅黑" panose="020B0503020204020204" charset="-122"/>
              </a:rPr>
              <a:t>调整发送方发送数据的速率来消除拥塞</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rPr>
              <a:t>抑制</a:t>
            </a:r>
            <a:r>
              <a:rPr lang="zh-CN" altLang="en-US" sz="2400" b="1" dirty="0">
                <a:latin typeface="微软雅黑" panose="020B0503020204020204" charset="-122"/>
                <a:ea typeface="微软雅黑" panose="020B0503020204020204" charset="-122"/>
              </a:rPr>
              <a:t>分组</a:t>
            </a:r>
            <a:r>
              <a:rPr lang="zh-CN" altLang="en-US" sz="2400" dirty="0">
                <a:latin typeface="微软雅黑" panose="020B0503020204020204" charset="-122"/>
                <a:ea typeface="微软雅黑" panose="020B0503020204020204" charset="-122"/>
              </a:rPr>
              <a:t>：感知到拥塞的路由器选择一个被拥塞的数据报，给该数据报的源主机返回一个抑制分组</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a:t>
            </a:r>
            <a:r>
              <a:rPr lang="zh-CN" altLang="en-US" sz="2400" b="1" dirty="0" smtClean="0">
                <a:latin typeface="微软雅黑" panose="020B0503020204020204" charset="-122"/>
                <a:ea typeface="微软雅黑" panose="020B0503020204020204" charset="-122"/>
              </a:rPr>
              <a:t>背</a:t>
            </a:r>
            <a:r>
              <a:rPr lang="zh-CN" altLang="en-US" sz="2400" b="1" dirty="0">
                <a:latin typeface="微软雅黑" panose="020B0503020204020204" charset="-122"/>
                <a:ea typeface="微软雅黑" panose="020B0503020204020204" charset="-122"/>
              </a:rPr>
              <a:t>压</a:t>
            </a:r>
            <a:r>
              <a:rPr lang="zh-CN" altLang="en-US" sz="2400" dirty="0">
                <a:latin typeface="微软雅黑" panose="020B0503020204020204" charset="-122"/>
                <a:ea typeface="微软雅黑" panose="020B0503020204020204" charset="-122"/>
              </a:rPr>
              <a:t>：抑制分组在从拥塞结点到源结点的路径上的每一跳，都发挥</a:t>
            </a:r>
            <a:r>
              <a:rPr lang="zh-CN" altLang="en-US" sz="2400" b="1" dirty="0">
                <a:latin typeface="微软雅黑" panose="020B0503020204020204" charset="-122"/>
                <a:ea typeface="微软雅黑" panose="020B0503020204020204" charset="-122"/>
              </a:rPr>
              <a:t>抑制</a:t>
            </a:r>
            <a:r>
              <a:rPr lang="zh-CN" altLang="en-US" sz="2400" dirty="0" smtClean="0">
                <a:latin typeface="微软雅黑" panose="020B0503020204020204" charset="-122"/>
                <a:ea typeface="微软雅黑" panose="020B0503020204020204" charset="-122"/>
              </a:rPr>
              <a:t>作用。</a:t>
            </a:r>
            <a:endParaRPr lang="zh-CN" altLang="en-US" sz="2400" dirty="0">
              <a:latin typeface="微软雅黑" panose="020B0503020204020204" charset="-122"/>
              <a:ea typeface="微软雅黑" panose="020B0503020204020204" charset="-122"/>
            </a:endParaRPr>
          </a:p>
        </p:txBody>
      </p:sp>
      <p:sp>
        <p:nvSpPr>
          <p:cNvPr id="11" name="矩形 1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644992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1794760" y="1510749"/>
            <a:ext cx="511117" cy="353833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icrosoft YaHei" charset="-122"/>
              <a:ea typeface="Microsoft YaHei" charset="-122"/>
              <a:cs typeface="Microsoft YaHei" charset="-122"/>
            </a:endParaRPr>
          </a:p>
        </p:txBody>
      </p:sp>
      <p:sp>
        <p:nvSpPr>
          <p:cNvPr id="9" name="矩形 8"/>
          <p:cNvSpPr/>
          <p:nvPr/>
        </p:nvSpPr>
        <p:spPr>
          <a:xfrm>
            <a:off x="2305877" y="765415"/>
            <a:ext cx="1723549" cy="4708981"/>
          </a:xfrm>
          <a:prstGeom prst="rect">
            <a:avLst/>
          </a:prstGeom>
        </p:spPr>
        <p:txBody>
          <a:bodyPr wrap="none">
            <a:spAutoFit/>
          </a:bodyPr>
          <a:lstStyle/>
          <a:p>
            <a:pPr>
              <a:lnSpc>
                <a:spcPct val="300000"/>
              </a:lnSpc>
            </a:pPr>
            <a:r>
              <a:rPr lang="zh-CN" altLang="en-US" sz="2000" dirty="0">
                <a:latin typeface="Microsoft YaHei" charset="-122"/>
                <a:ea typeface="Microsoft YaHei" charset="-122"/>
                <a:cs typeface="Microsoft YaHei" charset="-122"/>
                <a:sym typeface="+mn-ea"/>
              </a:rPr>
              <a:t>网络</a:t>
            </a:r>
            <a:r>
              <a:rPr lang="zh-CN" altLang="en-US" sz="2000" dirty="0" smtClean="0">
                <a:latin typeface="Microsoft YaHei" charset="-122"/>
                <a:ea typeface="Microsoft YaHei" charset="-122"/>
                <a:cs typeface="Microsoft YaHei" charset="-122"/>
                <a:sym typeface="+mn-ea"/>
              </a:rPr>
              <a:t>拥塞</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流量</a:t>
            </a:r>
            <a:r>
              <a:rPr lang="zh-CN" altLang="en-US" sz="2000" dirty="0">
                <a:latin typeface="Microsoft YaHei" charset="-122"/>
                <a:ea typeface="Microsoft YaHei" charset="-122"/>
                <a:cs typeface="Microsoft YaHei" charset="-122"/>
                <a:sym typeface="+mn-ea"/>
              </a:rPr>
              <a:t>感知</a:t>
            </a:r>
            <a:r>
              <a:rPr lang="zh-CN" altLang="en-US" sz="2000" dirty="0" smtClean="0">
                <a:latin typeface="Microsoft YaHei" charset="-122"/>
                <a:ea typeface="Microsoft YaHei" charset="-122"/>
                <a:cs typeface="Microsoft YaHei" charset="-122"/>
                <a:sym typeface="+mn-ea"/>
              </a:rPr>
              <a:t>路由</a:t>
            </a:r>
            <a:endParaRPr lang="en-US" altLang="zh-CN" sz="2000" dirty="0" smtClean="0">
              <a:latin typeface="Microsoft YaHei" charset="-122"/>
              <a:ea typeface="Microsoft YaHei" charset="-122"/>
              <a:cs typeface="Microsoft YaHei" charset="-122"/>
              <a:sym typeface="+mn-ea"/>
            </a:endParaRPr>
          </a:p>
          <a:p>
            <a:pPr>
              <a:lnSpc>
                <a:spcPct val="300000"/>
              </a:lnSpc>
            </a:pPr>
            <a:r>
              <a:rPr lang="zh-CN" altLang="en-US" sz="2000" dirty="0" smtClean="0">
                <a:latin typeface="Microsoft YaHei" charset="-122"/>
                <a:ea typeface="Microsoft YaHei" charset="-122"/>
                <a:cs typeface="Microsoft YaHei" charset="-122"/>
                <a:sym typeface="+mn-ea"/>
              </a:rPr>
              <a:t>准入控制</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latin typeface="Microsoft YaHei" charset="-122"/>
                <a:ea typeface="Microsoft YaHei" charset="-122"/>
                <a:cs typeface="Microsoft YaHei" charset="-122"/>
                <a:sym typeface="+mn-ea"/>
              </a:rPr>
              <a:t>流量</a:t>
            </a:r>
            <a:r>
              <a:rPr lang="zh-CN" altLang="en-US" sz="2000" dirty="0" smtClean="0">
                <a:latin typeface="Microsoft YaHei" charset="-122"/>
                <a:ea typeface="Microsoft YaHei" charset="-122"/>
                <a:cs typeface="Microsoft YaHei" charset="-122"/>
                <a:sym typeface="+mn-ea"/>
              </a:rPr>
              <a:t>调节</a:t>
            </a:r>
            <a:endParaRPr lang="zh-CN" altLang="en-US" sz="2000" dirty="0">
              <a:latin typeface="Microsoft YaHei" charset="-122"/>
              <a:ea typeface="Microsoft YaHei" charset="-122"/>
              <a:cs typeface="Microsoft YaHei" charset="-122"/>
              <a:sym typeface="+mn-ea"/>
            </a:endParaRPr>
          </a:p>
          <a:p>
            <a:pPr>
              <a:lnSpc>
                <a:spcPct val="300000"/>
              </a:lnSpc>
            </a:pPr>
            <a:r>
              <a:rPr lang="zh-CN" altLang="en-US" sz="2000" dirty="0">
                <a:solidFill>
                  <a:srgbClr val="FF0000"/>
                </a:solidFill>
                <a:latin typeface="Microsoft YaHei" charset="-122"/>
                <a:ea typeface="Microsoft YaHei" charset="-122"/>
                <a:cs typeface="Microsoft YaHei" charset="-122"/>
                <a:sym typeface="+mn-ea"/>
              </a:rPr>
              <a:t>负载</a:t>
            </a:r>
            <a:r>
              <a:rPr lang="zh-CN" altLang="en-US" sz="2000" dirty="0" smtClean="0">
                <a:solidFill>
                  <a:srgbClr val="FF0000"/>
                </a:solidFill>
                <a:latin typeface="Microsoft YaHei" charset="-122"/>
                <a:ea typeface="Microsoft YaHei" charset="-122"/>
                <a:cs typeface="Microsoft YaHei" charset="-122"/>
                <a:sym typeface="+mn-ea"/>
              </a:rPr>
              <a:t>脱落</a:t>
            </a:r>
            <a:endParaRPr lang="zh-CN" altLang="en-US" sz="2000" dirty="0">
              <a:solidFill>
                <a:srgbClr val="FF0000"/>
              </a:solidFill>
              <a:latin typeface="Microsoft YaHei" charset="-122"/>
              <a:ea typeface="Microsoft YaHei" charset="-122"/>
              <a:cs typeface="Microsoft YaHei" charset="-122"/>
              <a:sym typeface="+mn-ea"/>
            </a:endParaRPr>
          </a:p>
        </p:txBody>
      </p:sp>
      <p:sp>
        <p:nvSpPr>
          <p:cNvPr id="10" name="矩形 9"/>
          <p:cNvSpPr/>
          <p:nvPr/>
        </p:nvSpPr>
        <p:spPr>
          <a:xfrm>
            <a:off x="-84607" y="2978507"/>
            <a:ext cx="1980029" cy="400110"/>
          </a:xfrm>
          <a:prstGeom prst="rect">
            <a:avLst/>
          </a:prstGeom>
        </p:spPr>
        <p:txBody>
          <a:bodyPr wrap="none">
            <a:spAutoFit/>
          </a:bodyPr>
          <a:lstStyle/>
          <a:p>
            <a:r>
              <a:rPr lang="zh-CN" altLang="en-US" sz="2000" dirty="0">
                <a:latin typeface="Microsoft YaHei" charset="-122"/>
                <a:ea typeface="Microsoft YaHei" charset="-122"/>
                <a:cs typeface="Microsoft YaHei" charset="-122"/>
                <a:sym typeface="+mn-ea"/>
              </a:rPr>
              <a:t>网络层拥塞控制</a:t>
            </a:r>
            <a:endParaRPr lang="zh-CN" altLang="en-US" sz="2000" dirty="0">
              <a:latin typeface="Microsoft YaHei" charset="-122"/>
              <a:ea typeface="Microsoft YaHei" charset="-122"/>
              <a:cs typeface="Microsoft YaHei" charset="-122"/>
            </a:endParaRPr>
          </a:p>
        </p:txBody>
      </p:sp>
      <p:sp>
        <p:nvSpPr>
          <p:cNvPr id="7" name="TextBox 4"/>
          <p:cNvSpPr txBox="1"/>
          <p:nvPr/>
        </p:nvSpPr>
        <p:spPr>
          <a:xfrm>
            <a:off x="3821280" y="4449639"/>
            <a:ext cx="8145433" cy="1198880"/>
          </a:xfrm>
          <a:prstGeom prst="rect">
            <a:avLst/>
          </a:prstGeom>
          <a:noFill/>
          <a:ln>
            <a:solidFill>
              <a:schemeClr val="tx1"/>
            </a:solidFill>
          </a:ln>
        </p:spPr>
        <p:txBody>
          <a:bodyPr wrap="square" rtlCol="0">
            <a:spAutoFit/>
          </a:bodyPr>
          <a:lstStyle/>
          <a:p>
            <a:pPr>
              <a:lnSpc>
                <a:spcPct val="150000"/>
              </a:lnSpc>
            </a:pPr>
            <a:r>
              <a:rPr lang="zh-CN" altLang="en-US" sz="2400" dirty="0" smtClean="0">
                <a:solidFill>
                  <a:schemeClr val="tx1"/>
                </a:solidFill>
                <a:latin typeface="微软雅黑" panose="020B0503020204020204" charset="-122"/>
                <a:ea typeface="微软雅黑" panose="020B0503020204020204" charset="-122"/>
              </a:rPr>
              <a:t>有</a:t>
            </a:r>
            <a:r>
              <a:rPr lang="zh-CN" altLang="en-US" sz="2400" dirty="0">
                <a:solidFill>
                  <a:schemeClr val="tx1"/>
                </a:solidFill>
                <a:latin typeface="微软雅黑" panose="020B0503020204020204" charset="-122"/>
                <a:ea typeface="微软雅黑" panose="020B0503020204020204" charset="-122"/>
              </a:rPr>
              <a:t>选择地主动</a:t>
            </a:r>
            <a:r>
              <a:rPr lang="zh-CN" altLang="en-US" sz="2400" dirty="0">
                <a:solidFill>
                  <a:srgbClr val="FF0000"/>
                </a:solidFill>
                <a:latin typeface="微软雅黑" panose="020B0503020204020204" charset="-122"/>
                <a:ea typeface="微软雅黑" panose="020B0503020204020204" charset="-122"/>
              </a:rPr>
              <a:t>丢弃</a:t>
            </a:r>
            <a:r>
              <a:rPr lang="zh-CN" altLang="en-US" sz="2400" dirty="0">
                <a:latin typeface="微软雅黑" panose="020B0503020204020204" charset="-122"/>
                <a:ea typeface="微软雅黑" panose="020B0503020204020204" charset="-122"/>
              </a:rPr>
              <a:t>一些数据报，来减轻网络负载，从而缓解或消除拥塞。</a:t>
            </a:r>
            <a:endParaRPr lang="en-US" altLang="zh-CN" sz="2400" dirty="0">
              <a:latin typeface="微软雅黑" panose="020B0503020204020204" charset="-122"/>
              <a:ea typeface="微软雅黑" panose="020B0503020204020204" charset="-122"/>
            </a:endParaRPr>
          </a:p>
        </p:txBody>
      </p:sp>
      <p:sp>
        <p:nvSpPr>
          <p:cNvPr id="11" name="矩形 10"/>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566597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241412"/>
            <a:ext cx="3524885" cy="3697935"/>
          </a:xfrm>
          <a:prstGeom prst="rect">
            <a:avLst/>
          </a:prstGeom>
          <a:noFill/>
        </p:spPr>
        <p:txBody>
          <a:bodyPr wrap="square" rtlCol="0">
            <a:spAutoFit/>
          </a:bodyPr>
          <a:lstStyle/>
          <a:p>
            <a:r>
              <a:rPr lang="zh-CN" altLang="en-US" sz="2130" dirty="0">
                <a:solidFill>
                  <a:schemeClr val="tx1"/>
                </a:solidFill>
              </a:rPr>
              <a:t>网络层服务</a:t>
            </a:r>
            <a:endParaRPr lang="zh-CN" altLang="en-US" sz="2130" dirty="0">
              <a:solidFill>
                <a:schemeClr val="accent6"/>
              </a:solidFill>
            </a:endParaRPr>
          </a:p>
          <a:p>
            <a:endParaRPr lang="zh-CN" altLang="en-US" sz="2130" dirty="0"/>
          </a:p>
          <a:p>
            <a:r>
              <a:rPr lang="zh-CN" altLang="en-US" sz="2130" dirty="0"/>
              <a:t>数据报网络虚电路网络</a:t>
            </a:r>
          </a:p>
          <a:p>
            <a:endParaRPr lang="zh-CN" altLang="en-US" sz="2130" dirty="0"/>
          </a:p>
          <a:p>
            <a:r>
              <a:rPr lang="zh-CN" altLang="en-US" sz="2130" dirty="0"/>
              <a:t>网络互连与网络互连设备</a:t>
            </a:r>
          </a:p>
          <a:p>
            <a:endParaRPr lang="zh-CN" altLang="en-US" sz="2130" dirty="0"/>
          </a:p>
          <a:p>
            <a:r>
              <a:rPr lang="zh-CN" altLang="en-US" sz="2130" dirty="0"/>
              <a:t>网络层拥塞控制</a:t>
            </a:r>
          </a:p>
          <a:p>
            <a:endParaRPr lang="zh-CN" altLang="en-US" sz="2130" dirty="0"/>
          </a:p>
          <a:p>
            <a:r>
              <a:rPr lang="en-US" altLang="zh-CN" sz="2130" dirty="0">
                <a:solidFill>
                  <a:srgbClr val="FF0000"/>
                </a:solidFill>
              </a:rPr>
              <a:t>Internet </a:t>
            </a:r>
            <a:r>
              <a:rPr lang="zh-CN" altLang="en-US" sz="2130" dirty="0">
                <a:solidFill>
                  <a:srgbClr val="FF0000"/>
                </a:solidFill>
              </a:rPr>
              <a:t>网络层</a:t>
            </a:r>
          </a:p>
          <a:p>
            <a:endParaRPr lang="zh-CN" altLang="en-US" sz="2130" dirty="0"/>
          </a:p>
          <a:p>
            <a:r>
              <a:rPr lang="zh-CN" altLang="en-US" sz="2130" dirty="0"/>
              <a:t>路由算法与路由</a:t>
            </a:r>
            <a:r>
              <a:rPr lang="zh-CN" altLang="en-US" sz="2130" dirty="0" smtClean="0"/>
              <a:t>协议</a:t>
            </a:r>
            <a:endParaRPr lang="zh-CN" altLang="en-US" sz="2130" dirty="0"/>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custDataLst>
      <p:tags r:id="rId1"/>
    </p:custDataLst>
    <p:extLst>
      <p:ext uri="{BB962C8B-B14F-4D97-AF65-F5344CB8AC3E}">
        <p14:creationId xmlns:p14="http://schemas.microsoft.com/office/powerpoint/2010/main" val="645437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2467324" y="1600200"/>
            <a:ext cx="604488" cy="2943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9" name="矩形 8"/>
          <p:cNvSpPr/>
          <p:nvPr/>
        </p:nvSpPr>
        <p:spPr>
          <a:xfrm>
            <a:off x="3210476" y="1315149"/>
            <a:ext cx="2646878" cy="3416320"/>
          </a:xfrm>
          <a:prstGeom prst="rect">
            <a:avLst/>
          </a:prstGeom>
        </p:spPr>
        <p:txBody>
          <a:bodyPr wrap="none">
            <a:spAutoFit/>
          </a:bodyPr>
          <a:lstStyle/>
          <a:p>
            <a:pPr>
              <a:lnSpc>
                <a:spcPct val="150000"/>
              </a:lnSpc>
            </a:pPr>
            <a:r>
              <a:rPr lang="en-US" altLang="zh-CN" sz="2400" dirty="0">
                <a:solidFill>
                  <a:srgbClr val="FF0000"/>
                </a:solidFill>
                <a:latin typeface="Microsoft YaHei" charset="-122"/>
                <a:ea typeface="Microsoft YaHei" charset="-122"/>
                <a:cs typeface="Microsoft YaHei" charset="-122"/>
                <a:sym typeface="+mn-ea"/>
              </a:rPr>
              <a:t>IPv4</a:t>
            </a:r>
            <a:r>
              <a:rPr lang="zh-CN" altLang="en-US" sz="2400" dirty="0" smtClean="0">
                <a:solidFill>
                  <a:srgbClr val="FF0000"/>
                </a:solidFill>
                <a:latin typeface="Microsoft YaHei" charset="-122"/>
                <a:ea typeface="Microsoft YaHei" charset="-122"/>
                <a:cs typeface="Microsoft YaHei" charset="-122"/>
                <a:sym typeface="+mn-ea"/>
              </a:rPr>
              <a:t>协议</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a:latin typeface="Microsoft YaHei" charset="-122"/>
                <a:ea typeface="Microsoft YaHei" charset="-122"/>
                <a:cs typeface="Microsoft YaHei" charset="-122"/>
                <a:sym typeface="+mn-ea"/>
              </a:rPr>
              <a:t>编</a:t>
            </a:r>
            <a:r>
              <a:rPr lang="zh-CN" altLang="en-US" sz="2400" dirty="0" smtClean="0">
                <a:latin typeface="Microsoft YaHei" charset="-122"/>
                <a:ea typeface="Microsoft YaHei" charset="-122"/>
                <a:cs typeface="Microsoft YaHei" charset="-122"/>
                <a:sym typeface="+mn-ea"/>
              </a:rPr>
              <a:t>址</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ICMP</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IPv6</a:t>
            </a:r>
          </a:p>
        </p:txBody>
      </p:sp>
      <p:sp>
        <p:nvSpPr>
          <p:cNvPr id="10" name="矩形 9"/>
          <p:cNvSpPr/>
          <p:nvPr/>
        </p:nvSpPr>
        <p:spPr>
          <a:xfrm>
            <a:off x="114372" y="2838399"/>
            <a:ext cx="235295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
        <p:nvSpPr>
          <p:cNvPr id="5" name="矩形 4"/>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772957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63705" y="1952198"/>
            <a:ext cx="10939780" cy="2308324"/>
          </a:xfrm>
          <a:prstGeom prst="rect">
            <a:avLst/>
          </a:prstGeom>
          <a:noFill/>
        </p:spPr>
        <p:txBody>
          <a:bodyPr wrap="square" rtlCol="0">
            <a:spAutoFit/>
          </a:bodyPr>
          <a:lstStyle/>
          <a:p>
            <a:pPr>
              <a:lnSpc>
                <a:spcPct val="150000"/>
              </a:lnSpc>
            </a:pPr>
            <a:r>
              <a:rPr lang="en-US" sz="2400" dirty="0" smtClean="0">
                <a:latin typeface="微软雅黑" panose="020B0503020204020204" charset="-122"/>
                <a:ea typeface="微软雅黑" panose="020B0503020204020204" charset="-122"/>
                <a:cs typeface="微软雅黑" panose="020B0503020204020204" charset="-122"/>
              </a:rPr>
              <a:t>IPv4</a:t>
            </a:r>
            <a:r>
              <a:rPr lang="zh-CN" altLang="en-US" sz="2400" dirty="0">
                <a:latin typeface="微软雅黑" panose="020B0503020204020204" charset="-122"/>
                <a:ea typeface="微软雅黑" panose="020B0503020204020204" charset="-122"/>
                <a:cs typeface="微软雅黑" panose="020B0503020204020204" charset="-122"/>
              </a:rPr>
              <a:t>协议：</a:t>
            </a:r>
            <a:r>
              <a:rPr lang="en-US" altLang="zh-CN" sz="2400" dirty="0">
                <a:latin typeface="微软雅黑" panose="020B0503020204020204" charset="-122"/>
                <a:ea typeface="微软雅黑" panose="020B0503020204020204" charset="-122"/>
                <a:cs typeface="微软雅黑" panose="020B0503020204020204" charset="-122"/>
                <a:sym typeface="+mn-ea"/>
              </a:rPr>
              <a:t>Internet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网络层</a:t>
            </a:r>
            <a:r>
              <a:rPr lang="zh-CN" altLang="en-US" sz="2400" dirty="0">
                <a:latin typeface="微软雅黑" panose="020B0503020204020204" charset="-122"/>
                <a:ea typeface="微软雅黑" panose="020B0503020204020204" charset="-122"/>
                <a:cs typeface="微软雅黑" panose="020B0503020204020204" charset="-122"/>
                <a:sym typeface="+mn-ea"/>
              </a:rPr>
              <a:t>最核心的协议。</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定义</a:t>
            </a:r>
            <a:r>
              <a:rPr lang="zh-CN" altLang="en-US" sz="2400" dirty="0">
                <a:latin typeface="微软雅黑" panose="020B0503020204020204" charset="-122"/>
                <a:ea typeface="微软雅黑" panose="020B0503020204020204" charset="-122"/>
                <a:cs typeface="微软雅黑" panose="020B0503020204020204" charset="-122"/>
              </a:rPr>
              <a:t>了如何</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封装</a:t>
            </a:r>
            <a:r>
              <a:rPr lang="zh-CN" altLang="en-US" sz="2400" dirty="0">
                <a:latin typeface="微软雅黑" panose="020B0503020204020204" charset="-122"/>
                <a:ea typeface="微软雅黑" panose="020B0503020204020204" charset="-122"/>
                <a:cs typeface="微软雅黑" panose="020B0503020204020204" charset="-122"/>
              </a:rPr>
              <a:t>上层协议（如</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TCP</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的报文段；</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定义</a:t>
            </a:r>
            <a:r>
              <a:rPr lang="zh-CN" altLang="en-US" sz="2400" dirty="0">
                <a:latin typeface="微软雅黑" panose="020B0503020204020204" charset="-122"/>
                <a:ea typeface="微软雅黑" panose="020B0503020204020204" charset="-122"/>
                <a:cs typeface="微软雅黑" panose="020B0503020204020204" charset="-122"/>
              </a:rPr>
              <a:t>了</a:t>
            </a:r>
            <a:r>
              <a:rPr lang="en-US" altLang="zh-CN" sz="2400" dirty="0">
                <a:latin typeface="微软雅黑" panose="020B0503020204020204" charset="-122"/>
                <a:ea typeface="微软雅黑" panose="020B0503020204020204" charset="-122"/>
                <a:cs typeface="微软雅黑" panose="020B0503020204020204" charset="-122"/>
              </a:rPr>
              <a:t>Internet</a:t>
            </a:r>
            <a:r>
              <a:rPr lang="zh-CN" altLang="en-US" sz="2400" dirty="0">
                <a:latin typeface="微软雅黑" panose="020B0503020204020204" charset="-122"/>
                <a:ea typeface="微软雅黑" panose="020B0503020204020204" charset="-122"/>
                <a:cs typeface="微软雅黑" panose="020B0503020204020204" charset="-122"/>
              </a:rPr>
              <a:t>网络层</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寻址</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地址）以及如何转发</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数据报等内容</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两</a:t>
            </a:r>
            <a:r>
              <a:rPr lang="zh-CN" altLang="en-US" sz="2400" dirty="0">
                <a:latin typeface="微软雅黑" panose="020B0503020204020204" charset="-122"/>
                <a:ea typeface="微软雅黑" panose="020B0503020204020204" charset="-122"/>
                <a:cs typeface="微软雅黑" panose="020B0503020204020204" charset="-122"/>
              </a:rPr>
              <a:t>个版本：</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IPv4</a:t>
            </a:r>
            <a:r>
              <a:rPr lang="zh-CN" altLang="en-US" sz="2400" dirty="0">
                <a:latin typeface="微软雅黑" panose="020B0503020204020204" charset="-122"/>
                <a:ea typeface="微软雅黑" panose="020B0503020204020204" charset="-122"/>
                <a:cs typeface="微软雅黑" panose="020B0503020204020204" charset="-122"/>
                <a:sym typeface="+mn-ea"/>
              </a:rPr>
              <a:t>和</a:t>
            </a:r>
            <a:r>
              <a:rPr lang="en-US" altLang="zh-CN" sz="2400" dirty="0" smtClean="0">
                <a:latin typeface="微软雅黑" panose="020B0503020204020204" charset="-122"/>
                <a:ea typeface="微软雅黑" panose="020B0503020204020204" charset="-122"/>
                <a:cs typeface="微软雅黑" panose="020B0503020204020204" charset="-122"/>
                <a:sym typeface="+mn-ea"/>
              </a:rPr>
              <a:t>IPv6</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316478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215028973"/>
              </p:ext>
            </p:extLst>
          </p:nvPr>
        </p:nvGraphicFramePr>
        <p:xfrm>
          <a:off x="0" y="1906944"/>
          <a:ext cx="11896440" cy="3112715"/>
        </p:xfrm>
        <a:graphic>
          <a:graphicData uri="http://schemas.openxmlformats.org/drawingml/2006/table">
            <a:tbl>
              <a:tblPr firstRow="1" bandRow="1">
                <a:tableStyleId>{5940675A-B579-460E-94D1-54222C63F5DA}</a:tableStyleId>
              </a:tblPr>
              <a:tblGrid>
                <a:gridCol w="1487055"/>
                <a:gridCol w="1487055"/>
                <a:gridCol w="2974111"/>
                <a:gridCol w="1487055"/>
                <a:gridCol w="4461164"/>
              </a:tblGrid>
              <a:tr h="422264">
                <a:tc>
                  <a:txBody>
                    <a:bodyPr/>
                    <a:lstStyle/>
                    <a:p>
                      <a:pPr algn="ctr"/>
                      <a:r>
                        <a:rPr lang="zh-CN" altLang="en-US" sz="1600" dirty="0"/>
                        <a:t>版本（</a:t>
                      </a:r>
                      <a:r>
                        <a:rPr lang="en-US" altLang="zh-CN" sz="1600" dirty="0"/>
                        <a:t>4</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t>首部长度</a:t>
                      </a:r>
                    </a:p>
                    <a:p>
                      <a:pPr algn="ctr"/>
                      <a:r>
                        <a:rPr lang="zh-CN" altLang="en-US" sz="1600" dirty="0"/>
                        <a:t>（</a:t>
                      </a:r>
                      <a:r>
                        <a:rPr lang="en-US" altLang="zh-CN" sz="1600" dirty="0"/>
                        <a:t>4</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t>区分服务（</a:t>
                      </a:r>
                      <a:r>
                        <a:rPr lang="en-US" altLang="zh-CN" sz="1600" dirty="0"/>
                        <a:t>8</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gridSpan="2">
                  <a:txBody>
                    <a:bodyPr/>
                    <a:lstStyle/>
                    <a:p>
                      <a:pPr algn="ctr"/>
                      <a:r>
                        <a:rPr lang="zh-CN" altLang="en-US" sz="1600" dirty="0"/>
                        <a:t>数据报长度（</a:t>
                      </a:r>
                      <a:r>
                        <a:rPr lang="en-US" altLang="zh-CN" sz="1600" dirty="0"/>
                        <a:t>16</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hMerge="1">
                  <a:txBody>
                    <a:bodyPr/>
                    <a:lstStyle/>
                    <a:p>
                      <a:endParaRPr lang="zh-CN"/>
                    </a:p>
                  </a:txBody>
                  <a:tcPr/>
                </a:tc>
              </a:tr>
              <a:tr h="422264">
                <a:tc gridSpan="3">
                  <a:txBody>
                    <a:bodyPr/>
                    <a:lstStyle/>
                    <a:p>
                      <a:pPr algn="ctr"/>
                      <a:r>
                        <a:rPr lang="zh-CN" altLang="en-US" sz="1600" dirty="0"/>
                        <a:t>标识（</a:t>
                      </a:r>
                      <a:r>
                        <a:rPr lang="en-US" altLang="zh-CN" sz="1600" dirty="0"/>
                        <a:t>16</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hMerge="1">
                  <a:txBody>
                    <a:bodyPr/>
                    <a:lstStyle/>
                    <a:p>
                      <a:endParaRPr lang="zh-CN"/>
                    </a:p>
                  </a:txBody>
                  <a:tcPr/>
                </a:tc>
                <a:tc hMerge="1">
                  <a:txBody>
                    <a:bodyPr/>
                    <a:lstStyle/>
                    <a:p>
                      <a:endParaRPr lang="zh-CN"/>
                    </a:p>
                  </a:txBody>
                  <a:tcPr/>
                </a:tc>
                <a:tc>
                  <a:txBody>
                    <a:bodyPr/>
                    <a:lstStyle/>
                    <a:p>
                      <a:pPr algn="ctr"/>
                      <a:r>
                        <a:rPr lang="zh-CN" altLang="en-US" sz="1600" dirty="0"/>
                        <a:t>标志（</a:t>
                      </a:r>
                      <a:r>
                        <a:rPr lang="en-US" altLang="zh-CN" sz="1600" dirty="0"/>
                        <a:t>3</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t>片偏移量（</a:t>
                      </a:r>
                      <a:r>
                        <a:rPr lang="en-US" altLang="zh-CN" sz="1600" dirty="0"/>
                        <a:t>13</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r>
              <a:tr h="422264">
                <a:tc gridSpan="2">
                  <a:txBody>
                    <a:bodyPr/>
                    <a:lstStyle/>
                    <a:p>
                      <a:pPr algn="ctr"/>
                      <a:r>
                        <a:rPr lang="zh-CN" altLang="en-US" sz="1600" dirty="0"/>
                        <a:t>生存时间（</a:t>
                      </a:r>
                      <a:r>
                        <a:rPr lang="en-US" altLang="zh-CN" sz="1600" dirty="0"/>
                        <a:t>8</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hMerge="1">
                  <a:txBody>
                    <a:bodyPr/>
                    <a:lstStyle/>
                    <a:p>
                      <a:endParaRPr lang="zh-CN"/>
                    </a:p>
                  </a:txBody>
                  <a:tcPr/>
                </a:tc>
                <a:tc>
                  <a:txBody>
                    <a:bodyPr/>
                    <a:lstStyle/>
                    <a:p>
                      <a:pPr algn="ctr"/>
                      <a:r>
                        <a:rPr lang="zh-CN" altLang="en-US" sz="1600" dirty="0"/>
                        <a:t>上层协议（</a:t>
                      </a:r>
                      <a:r>
                        <a:rPr lang="en-US" altLang="zh-CN" sz="1600" dirty="0"/>
                        <a:t>8</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gridSpan="2">
                  <a:txBody>
                    <a:bodyPr/>
                    <a:lstStyle/>
                    <a:p>
                      <a:pPr algn="ctr"/>
                      <a:r>
                        <a:rPr lang="zh-CN" altLang="en-US" sz="1600" dirty="0"/>
                        <a:t>首部校验和（</a:t>
                      </a:r>
                      <a:r>
                        <a:rPr lang="en-US" altLang="zh-CN" sz="1600" dirty="0"/>
                        <a:t>16</a:t>
                      </a:r>
                      <a:r>
                        <a:rPr lang="zh-CN" altLang="en-US" sz="1600" dirty="0"/>
                        <a:t>位）</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hMerge="1">
                  <a:txBody>
                    <a:bodyPr/>
                    <a:lstStyle/>
                    <a:p>
                      <a:endParaRPr lang="zh-CN"/>
                    </a:p>
                  </a:txBody>
                  <a:tcPr/>
                </a:tc>
              </a:tr>
              <a:tr h="422275">
                <a:tc gridSpan="5">
                  <a:txBody>
                    <a:bodyPr/>
                    <a:lstStyle/>
                    <a:p>
                      <a:pPr algn="ctr"/>
                      <a:r>
                        <a:rPr lang="zh-CN" altLang="en-US" sz="1600" dirty="0"/>
                        <a:t>源</a:t>
                      </a:r>
                      <a:r>
                        <a:rPr lang="en-US" altLang="zh-CN" sz="1600" dirty="0"/>
                        <a:t>IP</a:t>
                      </a:r>
                      <a:r>
                        <a:rPr lang="zh-CN" altLang="en-US" sz="1600" dirty="0"/>
                        <a:t>地址（</a:t>
                      </a:r>
                      <a:r>
                        <a:rPr lang="en-US" altLang="zh-CN" sz="1600" dirty="0"/>
                        <a:t>32</a:t>
                      </a:r>
                      <a:r>
                        <a:rPr lang="zh-CN" altLang="en-US" sz="1600" dirty="0"/>
                        <a:t>）</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422264">
                <a:tc gridSpan="5">
                  <a:txBody>
                    <a:bodyPr/>
                    <a:lstStyle/>
                    <a:p>
                      <a:pPr algn="ctr"/>
                      <a:r>
                        <a:rPr lang="zh-CN" altLang="en-US" sz="1600" dirty="0"/>
                        <a:t>目的</a:t>
                      </a:r>
                      <a:r>
                        <a:rPr lang="en-US" altLang="zh-CN" sz="1600" dirty="0"/>
                        <a:t>IP</a:t>
                      </a:r>
                      <a:r>
                        <a:rPr lang="zh-CN" altLang="en-US" sz="1600" dirty="0"/>
                        <a:t>地址（</a:t>
                      </a:r>
                      <a:r>
                        <a:rPr lang="en-US" altLang="zh-CN" sz="1600" dirty="0"/>
                        <a:t>32</a:t>
                      </a:r>
                      <a:r>
                        <a:rPr lang="zh-CN" altLang="en-US" sz="1600" dirty="0"/>
                        <a:t>）</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422264">
                <a:tc gridSpan="5">
                  <a:txBody>
                    <a:bodyPr/>
                    <a:lstStyle/>
                    <a:p>
                      <a:pPr algn="ctr"/>
                      <a:r>
                        <a:rPr lang="zh-CN" altLang="en-US" sz="1600" dirty="0"/>
                        <a:t>选项（可选，长度可变）</a:t>
                      </a:r>
                      <a:endParaRPr lang="zh-CN" altLang="en-US" sz="1600" dirty="0">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422264">
                <a:tc gridSpan="5">
                  <a:txBody>
                    <a:bodyPr/>
                    <a:lstStyle/>
                    <a:p>
                      <a:pPr algn="ctr"/>
                      <a:r>
                        <a:rPr lang="zh-CN" altLang="en-US" sz="1600" dirty="0"/>
                        <a:t>数据</a:t>
                      </a:r>
                      <a:endParaRPr lang="zh-CN" altLang="en-US" sz="1600" dirty="0">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bl>
          </a:graphicData>
        </a:graphic>
      </p:graphicFrame>
      <p:sp>
        <p:nvSpPr>
          <p:cNvPr id="20" name="TextBox 19"/>
          <p:cNvSpPr txBox="1"/>
          <p:nvPr/>
        </p:nvSpPr>
        <p:spPr>
          <a:xfrm>
            <a:off x="5424012" y="696350"/>
            <a:ext cx="967562" cy="461665"/>
          </a:xfrm>
          <a:prstGeom prst="rect">
            <a:avLst/>
          </a:prstGeom>
          <a:noFill/>
        </p:spPr>
        <p:txBody>
          <a:bodyPr wrap="square" rtlCol="0">
            <a:spAutoFit/>
          </a:bodyPr>
          <a:lstStyle/>
          <a:p>
            <a:pPr algn="ctr"/>
            <a:r>
              <a:rPr lang="en-US" altLang="zh-CN" sz="2400" dirty="0">
                <a:latin typeface="Microsoft YaHei" charset="-122"/>
                <a:ea typeface="Microsoft YaHei" charset="-122"/>
                <a:cs typeface="Microsoft YaHei" charset="-122"/>
              </a:rPr>
              <a:t>32</a:t>
            </a:r>
            <a:r>
              <a:rPr lang="zh-CN" altLang="en-US" sz="2400" dirty="0">
                <a:latin typeface="Microsoft YaHei" charset="-122"/>
                <a:ea typeface="Microsoft YaHei" charset="-122"/>
                <a:cs typeface="Microsoft YaHei" charset="-122"/>
              </a:rPr>
              <a:t>位</a:t>
            </a:r>
          </a:p>
        </p:txBody>
      </p:sp>
      <p:sp>
        <p:nvSpPr>
          <p:cNvPr id="2" name="左大括号 1"/>
          <p:cNvSpPr/>
          <p:nvPr/>
        </p:nvSpPr>
        <p:spPr>
          <a:xfrm rot="5400000">
            <a:off x="5613495" y="-4423573"/>
            <a:ext cx="602971" cy="1182996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59861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698604" y="357795"/>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smtClean="0">
                <a:solidFill>
                  <a:schemeClr val="tx1"/>
                </a:solidFill>
                <a:latin typeface="黑体" panose="02010609060101010101" pitchFamily="49" charset="-122"/>
                <a:ea typeface="黑体" panose="02010609060101010101" pitchFamily="49" charset="-122"/>
                <a:sym typeface="+mn-ea"/>
              </a:rPr>
              <a:t>UDP</a:t>
            </a:r>
            <a:r>
              <a:rPr lang="zh-CN" altLang="en-US" sz="2800" b="0" dirty="0">
                <a:solidFill>
                  <a:schemeClr val="tx1"/>
                </a:solidFill>
                <a:latin typeface="黑体" panose="02010609060101010101" pitchFamily="49" charset="-122"/>
                <a:ea typeface="黑体" panose="02010609060101010101" pitchFamily="49" charset="-122"/>
                <a:sym typeface="+mn-ea"/>
              </a:rPr>
              <a:t>特点</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圆角矩形 4"/>
          <p:cNvSpPr/>
          <p:nvPr/>
        </p:nvSpPr>
        <p:spPr>
          <a:xfrm>
            <a:off x="1526159" y="125387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微软雅黑" panose="020B0503020204020204" charset="-122"/>
                <a:ea typeface="微软雅黑" panose="020B0503020204020204" charset="-122"/>
              </a:rPr>
              <a:t>应用</a:t>
            </a:r>
            <a:r>
              <a:rPr lang="zh-CN" altLang="en-US" sz="2000" dirty="0" smtClean="0">
                <a:solidFill>
                  <a:schemeClr val="tx1"/>
                </a:solidFill>
                <a:latin typeface="微软雅黑" panose="020B0503020204020204" charset="-122"/>
                <a:ea typeface="微软雅黑" panose="020B0503020204020204" charset="-122"/>
              </a:rPr>
              <a:t>进程</a:t>
            </a:r>
            <a:r>
              <a:rPr lang="zh-CN" altLang="en-US" sz="2000" dirty="0" smtClean="0">
                <a:solidFill>
                  <a:srgbClr val="FF0000"/>
                </a:solidFill>
                <a:latin typeface="微软雅黑" panose="020B0503020204020204" charset="-122"/>
                <a:ea typeface="微软雅黑" panose="020B0503020204020204" charset="-122"/>
              </a:rPr>
              <a:t>容易</a:t>
            </a:r>
            <a:r>
              <a:rPr lang="zh-CN" altLang="en-US" sz="2000" dirty="0">
                <a:solidFill>
                  <a:srgbClr val="FF0000"/>
                </a:solidFill>
                <a:latin typeface="微软雅黑" panose="020B0503020204020204" charset="-122"/>
                <a:ea typeface="微软雅黑" panose="020B0503020204020204" charset="-122"/>
              </a:rPr>
              <a:t>控制</a:t>
            </a:r>
            <a:r>
              <a:rPr lang="zh-CN" altLang="en-US" sz="2000" dirty="0">
                <a:solidFill>
                  <a:schemeClr val="tx1"/>
                </a:solidFill>
                <a:latin typeface="微软雅黑" panose="020B0503020204020204" charset="-122"/>
                <a:ea typeface="微软雅黑" panose="020B0503020204020204" charset="-122"/>
              </a:rPr>
              <a:t>发送什么数据以及何时</a:t>
            </a:r>
            <a:r>
              <a:rPr lang="zh-CN" altLang="en-US" sz="2000" dirty="0" smtClean="0">
                <a:solidFill>
                  <a:schemeClr val="tx1"/>
                </a:solidFill>
                <a:latin typeface="微软雅黑" panose="020B0503020204020204" charset="-122"/>
                <a:ea typeface="微软雅黑" panose="020B0503020204020204" charset="-122"/>
              </a:rPr>
              <a:t>发送，会</a:t>
            </a:r>
            <a:r>
              <a:rPr lang="zh-CN" altLang="en-US" sz="2000" dirty="0">
                <a:solidFill>
                  <a:schemeClr val="tx1"/>
                </a:solidFill>
                <a:latin typeface="微软雅黑" panose="020B0503020204020204" charset="-122"/>
                <a:ea typeface="微软雅黑" panose="020B0503020204020204" charset="-122"/>
              </a:rPr>
              <a:t>出现分组的丢失和重复。</a:t>
            </a:r>
          </a:p>
        </p:txBody>
      </p:sp>
      <p:sp>
        <p:nvSpPr>
          <p:cNvPr id="6" name="圆角矩形 5"/>
          <p:cNvSpPr/>
          <p:nvPr/>
        </p:nvSpPr>
        <p:spPr>
          <a:xfrm>
            <a:off x="1526159" y="244386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无需建立连接。</a:t>
            </a:r>
          </a:p>
        </p:txBody>
      </p:sp>
      <p:sp>
        <p:nvSpPr>
          <p:cNvPr id="7" name="圆角矩形 6"/>
          <p:cNvSpPr/>
          <p:nvPr/>
        </p:nvSpPr>
        <p:spPr>
          <a:xfrm>
            <a:off x="1526159" y="3663696"/>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无连接状态。</a:t>
            </a:r>
          </a:p>
        </p:txBody>
      </p:sp>
      <p:sp>
        <p:nvSpPr>
          <p:cNvPr id="8" name="圆角矩形 7"/>
          <p:cNvSpPr/>
          <p:nvPr/>
        </p:nvSpPr>
        <p:spPr>
          <a:xfrm>
            <a:off x="1526159" y="4854321"/>
            <a:ext cx="10078085" cy="11137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charset="-122"/>
                <a:ea typeface="微软雅黑" panose="020B0503020204020204" charset="-122"/>
              </a:rPr>
              <a:t>首部开销小，只有</a:t>
            </a:r>
            <a:r>
              <a:rPr lang="en-US" altLang="zh-CN" sz="2000" dirty="0">
                <a:solidFill>
                  <a:schemeClr val="tx1"/>
                </a:solidFill>
                <a:latin typeface="微软雅黑" panose="020B0503020204020204" charset="-122"/>
                <a:ea typeface="微软雅黑" panose="020B0503020204020204" charset="-122"/>
              </a:rPr>
              <a:t>8</a:t>
            </a:r>
            <a:r>
              <a:rPr lang="zh-CN" altLang="en-US" sz="2000" dirty="0">
                <a:solidFill>
                  <a:schemeClr val="tx1"/>
                </a:solidFill>
                <a:latin typeface="微软雅黑" panose="020B0503020204020204" charset="-122"/>
                <a:ea typeface="微软雅黑" panose="020B0503020204020204" charset="-122"/>
              </a:rPr>
              <a:t>个字节。</a:t>
            </a:r>
          </a:p>
        </p:txBody>
      </p:sp>
      <p:sp>
        <p:nvSpPr>
          <p:cNvPr id="9" name="矩形 8"/>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569236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335135" y="346674"/>
            <a:ext cx="7115816" cy="2773820"/>
          </a:xfrm>
          <a:prstGeom prst="rect">
            <a:avLst/>
          </a:prstGeom>
        </p:spPr>
      </p:pic>
      <p:sp>
        <p:nvSpPr>
          <p:cNvPr id="11" name="文本框 10"/>
          <p:cNvSpPr txBox="1"/>
          <p:nvPr/>
        </p:nvSpPr>
        <p:spPr>
          <a:xfrm>
            <a:off x="891966" y="2986545"/>
            <a:ext cx="10002154" cy="1015663"/>
          </a:xfrm>
          <a:prstGeom prst="rect">
            <a:avLst/>
          </a:prstGeom>
          <a:noFill/>
        </p:spPr>
        <p:txBody>
          <a:bodyPr wrap="square" rtlCol="0" anchor="t">
            <a:spAutoFit/>
          </a:bodyPr>
          <a:lstStyle/>
          <a:p>
            <a:pPr fontAlgn="auto">
              <a:lnSpc>
                <a:spcPct val="150000"/>
              </a:lnSpc>
            </a:pPr>
            <a:r>
              <a:rPr lang="zh-CN" altLang="en-US" sz="2000" dirty="0">
                <a:latin typeface="Microsoft YaHei" charset="-122"/>
                <a:ea typeface="Microsoft YaHei" charset="-122"/>
                <a:cs typeface="Microsoft YaHei" charset="-122"/>
              </a:rPr>
              <a:t>1、版本</a:t>
            </a:r>
            <a:r>
              <a:rPr lang="zh-CN" altLang="en-US" sz="2000" dirty="0" smtClean="0">
                <a:latin typeface="Microsoft YaHei" charset="-122"/>
                <a:ea typeface="Microsoft YaHei" charset="-122"/>
                <a:cs typeface="Microsoft YaHei" charset="-122"/>
              </a:rPr>
              <a:t>号：4位</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IP</a:t>
            </a:r>
            <a:r>
              <a:rPr lang="zh-CN" altLang="en-US" sz="2000" dirty="0" smtClean="0">
                <a:latin typeface="Microsoft YaHei" charset="-122"/>
                <a:ea typeface="Microsoft YaHei" charset="-122"/>
                <a:cs typeface="Microsoft YaHei" charset="-122"/>
              </a:rPr>
              <a:t>的版本号。</a:t>
            </a:r>
            <a:endParaRPr lang="zh-CN" altLang="en-US" sz="2000" dirty="0">
              <a:latin typeface="Microsoft YaHei" charset="-122"/>
              <a:ea typeface="Microsoft YaHei" charset="-122"/>
              <a:cs typeface="Microsoft YaHei" charset="-122"/>
            </a:endParaRPr>
          </a:p>
          <a:p>
            <a:pPr fontAlgn="auto">
              <a:lnSpc>
                <a:spcPct val="150000"/>
              </a:lnSpc>
            </a:pPr>
            <a:r>
              <a:rPr lang="zh-CN" altLang="en-US" sz="2000" dirty="0" smtClean="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、首部</a:t>
            </a:r>
            <a:r>
              <a:rPr lang="zh-CN" altLang="en-US" sz="2000" dirty="0" smtClean="0">
                <a:latin typeface="Microsoft YaHei" charset="-122"/>
                <a:ea typeface="Microsoft YaHei" charset="-122"/>
                <a:cs typeface="Microsoft YaHei" charset="-122"/>
              </a:rPr>
              <a:t>长度</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位</a:t>
            </a:r>
            <a:r>
              <a:rPr lang="zh-CN" altLang="en-US" sz="2000" dirty="0" smtClean="0">
                <a:latin typeface="Microsoft YaHei" charset="-122"/>
                <a:ea typeface="Microsoft YaHei" charset="-122"/>
                <a:cs typeface="Microsoft YaHei" charset="-122"/>
              </a:rPr>
              <a:t>。单位为</a:t>
            </a:r>
            <a:r>
              <a:rPr lang="en-US" altLang="zh-CN" sz="2000" dirty="0" smtClean="0">
                <a:latin typeface="Microsoft YaHei" charset="-122"/>
                <a:ea typeface="Microsoft YaHei" charset="-122"/>
                <a:cs typeface="Microsoft YaHei" charset="-122"/>
              </a:rPr>
              <a:t>4</a:t>
            </a:r>
            <a:r>
              <a:rPr lang="zh-CN" altLang="en-US" sz="2000" dirty="0" smtClean="0">
                <a:latin typeface="Microsoft YaHei" charset="-122"/>
                <a:ea typeface="Microsoft YaHei" charset="-122"/>
                <a:cs typeface="Microsoft YaHei" charset="-122"/>
              </a:rPr>
              <a:t>字节。</a:t>
            </a:r>
            <a:endParaRPr lang="en-US" altLang="zh-CN" sz="2000" dirty="0">
              <a:latin typeface="Microsoft YaHei" charset="-122"/>
              <a:ea typeface="Microsoft YaHei" charset="-122"/>
              <a:cs typeface="Microsoft YaHei" charset="-122"/>
            </a:endParaRPr>
          </a:p>
        </p:txBody>
      </p:sp>
      <p:sp>
        <p:nvSpPr>
          <p:cNvPr id="13" name="文本框 12"/>
          <p:cNvSpPr txBox="1"/>
          <p:nvPr/>
        </p:nvSpPr>
        <p:spPr>
          <a:xfrm>
            <a:off x="2335135" y="1093576"/>
            <a:ext cx="7115816" cy="368300"/>
          </a:xfrm>
          <a:prstGeom prst="rect">
            <a:avLst/>
          </a:prstGeom>
          <a:noFill/>
          <a:ln w="38100">
            <a:solidFill>
              <a:srgbClr val="FF0000"/>
            </a:solidFill>
          </a:ln>
        </p:spPr>
        <p:txBody>
          <a:bodyPr wrap="square" rtlCol="0">
            <a:spAutoFit/>
          </a:bodyPr>
          <a:lstStyle/>
          <a:p>
            <a:endParaRPr lang="zh-CN" altLang="en-US"/>
          </a:p>
        </p:txBody>
      </p:sp>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7980697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
        <p:nvSpPr>
          <p:cNvPr id="2" name="矩形 1"/>
          <p:cNvSpPr/>
          <p:nvPr/>
        </p:nvSpPr>
        <p:spPr>
          <a:xfrm>
            <a:off x="404191" y="7322"/>
            <a:ext cx="11105321" cy="3351046"/>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已知</a:t>
            </a:r>
            <a:r>
              <a:rPr lang="en-US" altLang="zh-CN" sz="2400" dirty="0">
                <a:latin typeface="Microsoft YaHei" charset="-122"/>
                <a:ea typeface="Microsoft YaHei" charset="-122"/>
                <a:cs typeface="Microsoft YaHei" charset="-122"/>
              </a:rPr>
              <a:t>IPv4</a:t>
            </a:r>
            <a:r>
              <a:rPr lang="zh-CN" altLang="en-US" sz="2400" dirty="0">
                <a:latin typeface="Microsoft YaHei" charset="-122"/>
                <a:ea typeface="Microsoft YaHei" charset="-122"/>
                <a:cs typeface="Microsoft YaHei" charset="-122"/>
              </a:rPr>
              <a:t>数据报第</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个字节和数据报长度字段内容分别为十六进制数</a:t>
            </a:r>
            <a:r>
              <a:rPr lang="en-US" altLang="zh-CN" sz="2400" dirty="0">
                <a:latin typeface="Microsoft YaHei" charset="-122"/>
                <a:ea typeface="Microsoft YaHei" charset="-122"/>
                <a:cs typeface="Microsoft YaHei" charset="-122"/>
              </a:rPr>
              <a:t>45H</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3FCH</a:t>
            </a:r>
            <a:r>
              <a:rPr lang="zh-CN" altLang="en-US" sz="2400" dirty="0">
                <a:latin typeface="Microsoft YaHei" charset="-122"/>
                <a:ea typeface="Microsoft YaHei" charset="-122"/>
                <a:cs typeface="Microsoft YaHei" charset="-122"/>
              </a:rPr>
              <a:t>，则该数据报封装的数据为（ ）</a:t>
            </a:r>
          </a:p>
          <a:p>
            <a:pPr>
              <a:lnSpc>
                <a:spcPct val="150000"/>
              </a:lnSpc>
            </a:pPr>
            <a:r>
              <a:rPr lang="en-US" altLang="zh-CN" sz="2400" dirty="0" smtClean="0">
                <a:latin typeface="Microsoft YaHei" charset="-122"/>
                <a:ea typeface="Microsoft YaHei" charset="-122"/>
                <a:cs typeface="Microsoft YaHei" charset="-122"/>
              </a:rPr>
              <a:t>A:1000</a:t>
            </a:r>
            <a:r>
              <a:rPr lang="zh-CN" altLang="en-US" sz="2400" dirty="0">
                <a:latin typeface="Microsoft YaHei" charset="-122"/>
                <a:ea typeface="Microsoft YaHei" charset="-122"/>
                <a:cs typeface="Microsoft YaHei" charset="-122"/>
              </a:rPr>
              <a:t>字节</a:t>
            </a:r>
          </a:p>
          <a:p>
            <a:pPr>
              <a:lnSpc>
                <a:spcPct val="150000"/>
              </a:lnSpc>
            </a:pPr>
            <a:r>
              <a:rPr lang="en-US" altLang="zh-CN" sz="2400" dirty="0">
                <a:latin typeface="Microsoft YaHei" charset="-122"/>
                <a:ea typeface="Microsoft YaHei" charset="-122"/>
                <a:cs typeface="Microsoft YaHei" charset="-122"/>
              </a:rPr>
              <a:t>B:1020</a:t>
            </a:r>
            <a:r>
              <a:rPr lang="zh-CN" altLang="en-US" sz="2400" dirty="0">
                <a:latin typeface="Microsoft YaHei" charset="-122"/>
                <a:ea typeface="Microsoft YaHei" charset="-122"/>
                <a:cs typeface="Microsoft YaHei" charset="-122"/>
              </a:rPr>
              <a:t>字节</a:t>
            </a:r>
          </a:p>
          <a:p>
            <a:pPr>
              <a:lnSpc>
                <a:spcPct val="150000"/>
              </a:lnSpc>
            </a:pPr>
            <a:r>
              <a:rPr lang="en-US" altLang="zh-CN" sz="2400" dirty="0">
                <a:latin typeface="Microsoft YaHei" charset="-122"/>
                <a:ea typeface="Microsoft YaHei" charset="-122"/>
                <a:cs typeface="Microsoft YaHei" charset="-122"/>
              </a:rPr>
              <a:t>C:1024</a:t>
            </a:r>
            <a:r>
              <a:rPr lang="zh-CN" altLang="en-US" sz="2400" dirty="0">
                <a:latin typeface="Microsoft YaHei" charset="-122"/>
                <a:ea typeface="Microsoft YaHei" charset="-122"/>
                <a:cs typeface="Microsoft YaHei" charset="-122"/>
              </a:rPr>
              <a:t>字节</a:t>
            </a:r>
          </a:p>
          <a:p>
            <a:pPr>
              <a:lnSpc>
                <a:spcPct val="150000"/>
              </a:lnSpc>
            </a:pPr>
            <a:r>
              <a:rPr lang="en-US" altLang="zh-CN" sz="2400" dirty="0">
                <a:latin typeface="Microsoft YaHei" charset="-122"/>
                <a:ea typeface="Microsoft YaHei" charset="-122"/>
                <a:cs typeface="Microsoft YaHei" charset="-122"/>
              </a:rPr>
              <a:t>D:1200</a:t>
            </a:r>
            <a:r>
              <a:rPr lang="zh-CN" altLang="en-US" sz="2400" dirty="0">
                <a:latin typeface="Microsoft YaHei" charset="-122"/>
                <a:ea typeface="Microsoft YaHei" charset="-122"/>
                <a:cs typeface="Microsoft YaHei" charset="-122"/>
              </a:rPr>
              <a:t>字节</a:t>
            </a:r>
            <a:endParaRPr lang="zh-CN" altLang="en-US" sz="2400" b="0" i="0" u="none" strike="noStrike" dirty="0">
              <a:effectLst/>
              <a:latin typeface="Microsoft YaHei" charset="-122"/>
              <a:ea typeface="Microsoft YaHei" charset="-122"/>
              <a:cs typeface="Microsoft YaHei"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926421327"/>
              </p:ext>
            </p:extLst>
          </p:nvPr>
        </p:nvGraphicFramePr>
        <p:xfrm>
          <a:off x="5486400" y="1641944"/>
          <a:ext cx="6023112" cy="4114800"/>
        </p:xfrm>
        <a:graphic>
          <a:graphicData uri="http://schemas.openxmlformats.org/drawingml/2006/table">
            <a:tbl>
              <a:tblPr firstRow="1" bandRow="1">
                <a:tableStyleId>{5940675A-B579-460E-94D1-54222C63F5DA}</a:tableStyleId>
              </a:tblPr>
              <a:tblGrid>
                <a:gridCol w="1505778"/>
                <a:gridCol w="1505778"/>
                <a:gridCol w="1505778"/>
                <a:gridCol w="1505778"/>
              </a:tblGrid>
              <a:tr h="228600">
                <a:tc>
                  <a:txBody>
                    <a:bodyPr/>
                    <a:lstStyle/>
                    <a:p>
                      <a:pPr algn="ctr"/>
                      <a:r>
                        <a:rPr lang="zh-CN" altLang="en-US" sz="2400" dirty="0" smtClean="0">
                          <a:latin typeface="Microsoft YaHei" charset="-122"/>
                          <a:ea typeface="Microsoft YaHei" charset="-122"/>
                          <a:cs typeface="Microsoft YaHei" charset="-122"/>
                        </a:rPr>
                        <a:t>十六进制</a:t>
                      </a:r>
                      <a:endParaRPr lang="zh-CN" altLang="en-US" sz="2400" dirty="0">
                        <a:latin typeface="Microsoft YaHei" charset="-122"/>
                        <a:ea typeface="Microsoft YaHei" charset="-122"/>
                        <a:cs typeface="Microsoft YaHei" charset="-122"/>
                      </a:endParaRPr>
                    </a:p>
                  </a:txBody>
                  <a:tcPr/>
                </a:tc>
                <a:tc>
                  <a:txBody>
                    <a:bodyPr/>
                    <a:lstStyle/>
                    <a:p>
                      <a:pPr algn="ctr"/>
                      <a:r>
                        <a:rPr lang="zh-CN" altLang="en-US" sz="2400" dirty="0" smtClean="0">
                          <a:latin typeface="Microsoft YaHei" charset="-122"/>
                          <a:ea typeface="Microsoft YaHei" charset="-122"/>
                          <a:cs typeface="Microsoft YaHei" charset="-122"/>
                        </a:rPr>
                        <a:t>二进制</a:t>
                      </a:r>
                      <a:endParaRPr lang="zh-CN" altLang="en-US" sz="2400" dirty="0">
                        <a:latin typeface="Microsoft YaHei" charset="-122"/>
                        <a:ea typeface="Microsoft YaHei" charset="-122"/>
                        <a:cs typeface="Microsoft YaHei" charset="-122"/>
                      </a:endParaRPr>
                    </a:p>
                  </a:txBody>
                  <a:tcPr/>
                </a:tc>
                <a:tc>
                  <a:txBody>
                    <a:bodyPr/>
                    <a:lstStyle/>
                    <a:p>
                      <a:pPr algn="ctr"/>
                      <a:r>
                        <a:rPr lang="zh-CN" altLang="en-US" sz="2400" dirty="0" smtClean="0">
                          <a:latin typeface="Microsoft YaHei" charset="-122"/>
                          <a:ea typeface="Microsoft YaHei" charset="-122"/>
                          <a:cs typeface="Microsoft YaHei" charset="-122"/>
                        </a:rPr>
                        <a:t>十六进制</a:t>
                      </a:r>
                      <a:endParaRPr lang="zh-CN" altLang="en-US" sz="2400" dirty="0">
                        <a:latin typeface="Microsoft YaHei" charset="-122"/>
                        <a:ea typeface="Microsoft YaHei" charset="-122"/>
                        <a:cs typeface="Microsoft YaHei" charset="-122"/>
                      </a:endParaRPr>
                    </a:p>
                  </a:txBody>
                  <a:tcPr/>
                </a:tc>
                <a:tc>
                  <a:txBody>
                    <a:bodyPr/>
                    <a:lstStyle/>
                    <a:p>
                      <a:pPr algn="ctr"/>
                      <a:r>
                        <a:rPr lang="zh-CN" altLang="en-US" sz="2400" dirty="0" smtClean="0">
                          <a:latin typeface="Microsoft YaHei" charset="-122"/>
                          <a:ea typeface="Microsoft YaHei" charset="-122"/>
                          <a:cs typeface="Microsoft YaHei" charset="-122"/>
                        </a:rPr>
                        <a:t>二进制</a:t>
                      </a:r>
                      <a:endParaRPr lang="zh-CN" altLang="en-US" sz="2400" dirty="0">
                        <a:latin typeface="Microsoft YaHei" charset="-122"/>
                        <a:ea typeface="Microsoft YaHei" charset="-122"/>
                        <a:cs typeface="Microsoft YaHei" charset="-122"/>
                      </a:endParaRPr>
                    </a:p>
                  </a:txBody>
                  <a:tcPr/>
                </a:tc>
              </a:tr>
              <a:tr h="228600">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0000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1000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0001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9</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1001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0010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A</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1010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3</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0011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1011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4</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0100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C</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1100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0101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D</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1101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6</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0110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1110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7</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0111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F</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1111</a:t>
                      </a:r>
                      <a:endParaRPr lang="zh-CN" altLang="en-US" sz="2400" dirty="0">
                        <a:latin typeface="Microsoft YaHei" charset="-122"/>
                        <a:ea typeface="Microsoft YaHei" charset="-122"/>
                        <a:cs typeface="Microsoft YaHei" charset="-122"/>
                      </a:endParaRPr>
                    </a:p>
                  </a:txBody>
                  <a:tcPr/>
                </a:tc>
              </a:tr>
            </a:tbl>
          </a:graphicData>
        </a:graphic>
      </p:graphicFrame>
    </p:spTree>
    <p:extLst>
      <p:ext uri="{BB962C8B-B14F-4D97-AF65-F5344CB8AC3E}">
        <p14:creationId xmlns:p14="http://schemas.microsoft.com/office/powerpoint/2010/main" val="21123597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矩形 9"/>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
        <p:nvSpPr>
          <p:cNvPr id="2" name="矩形 1"/>
          <p:cNvSpPr/>
          <p:nvPr/>
        </p:nvSpPr>
        <p:spPr>
          <a:xfrm>
            <a:off x="404191" y="7322"/>
            <a:ext cx="11105321"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已知</a:t>
            </a:r>
            <a:r>
              <a:rPr lang="en-US" altLang="zh-CN" sz="2400" dirty="0">
                <a:latin typeface="Microsoft YaHei" charset="-122"/>
                <a:ea typeface="Microsoft YaHei" charset="-122"/>
                <a:cs typeface="Microsoft YaHei" charset="-122"/>
              </a:rPr>
              <a:t>IPv4</a:t>
            </a:r>
            <a:r>
              <a:rPr lang="zh-CN" altLang="en-US" sz="2400" dirty="0">
                <a:latin typeface="Microsoft YaHei" charset="-122"/>
                <a:ea typeface="Microsoft YaHei" charset="-122"/>
                <a:cs typeface="Microsoft YaHei" charset="-122"/>
              </a:rPr>
              <a:t>数据报第</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个字节和数据报长度字段内容分别为十六进制数</a:t>
            </a:r>
            <a:r>
              <a:rPr lang="en-US" altLang="zh-CN" sz="2400" dirty="0">
                <a:latin typeface="Microsoft YaHei" charset="-122"/>
                <a:ea typeface="Microsoft YaHei" charset="-122"/>
                <a:cs typeface="Microsoft YaHei" charset="-122"/>
              </a:rPr>
              <a:t>45H</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3FCH</a:t>
            </a:r>
            <a:r>
              <a:rPr lang="zh-CN" altLang="en-US" sz="2400" dirty="0">
                <a:latin typeface="Microsoft YaHei" charset="-122"/>
                <a:ea typeface="Microsoft YaHei" charset="-122"/>
                <a:cs typeface="Microsoft YaHei" charset="-122"/>
              </a:rPr>
              <a:t>，则该数据报封装的数据为</a:t>
            </a:r>
            <a:r>
              <a:rPr lang="zh-CN" altLang="en-US" sz="2400" dirty="0" smtClean="0">
                <a:latin typeface="Microsoft YaHei" charset="-122"/>
                <a:ea typeface="Microsoft YaHei" charset="-122"/>
                <a:cs typeface="Microsoft YaHei" charset="-122"/>
              </a:rPr>
              <a:t>（</a:t>
            </a:r>
            <a:r>
              <a:rPr lang="en-US" altLang="zh-CN" sz="2400" dirty="0">
                <a:solidFill>
                  <a:srgbClr val="C00000"/>
                </a:solidFill>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a:t>
            </a:r>
          </a:p>
          <a:p>
            <a:pPr>
              <a:lnSpc>
                <a:spcPct val="150000"/>
              </a:lnSpc>
            </a:pPr>
            <a:r>
              <a:rPr lang="en-US" altLang="zh-CN" sz="2400" dirty="0" smtClean="0">
                <a:solidFill>
                  <a:srgbClr val="C00000"/>
                </a:solidFill>
                <a:latin typeface="Microsoft YaHei" charset="-122"/>
                <a:ea typeface="Microsoft YaHei" charset="-122"/>
                <a:cs typeface="Microsoft YaHei" charset="-122"/>
              </a:rPr>
              <a:t>A:1000</a:t>
            </a:r>
            <a:r>
              <a:rPr lang="zh-CN" altLang="en-US" sz="2400" dirty="0">
                <a:solidFill>
                  <a:srgbClr val="C00000"/>
                </a:solidFill>
                <a:latin typeface="Microsoft YaHei" charset="-122"/>
                <a:ea typeface="Microsoft YaHei" charset="-122"/>
                <a:cs typeface="Microsoft YaHei" charset="-122"/>
              </a:rPr>
              <a:t>字节</a:t>
            </a:r>
          </a:p>
          <a:p>
            <a:pPr>
              <a:lnSpc>
                <a:spcPct val="150000"/>
              </a:lnSpc>
            </a:pPr>
            <a:r>
              <a:rPr lang="en-US" altLang="zh-CN" sz="2400" dirty="0">
                <a:latin typeface="Microsoft YaHei" charset="-122"/>
                <a:ea typeface="Microsoft YaHei" charset="-122"/>
                <a:cs typeface="Microsoft YaHei" charset="-122"/>
              </a:rPr>
              <a:t>B:1020</a:t>
            </a:r>
            <a:r>
              <a:rPr lang="zh-CN" altLang="en-US" sz="2400" dirty="0">
                <a:latin typeface="Microsoft YaHei" charset="-122"/>
                <a:ea typeface="Microsoft YaHei" charset="-122"/>
                <a:cs typeface="Microsoft YaHei" charset="-122"/>
              </a:rPr>
              <a:t>字节</a:t>
            </a:r>
          </a:p>
          <a:p>
            <a:pPr>
              <a:lnSpc>
                <a:spcPct val="150000"/>
              </a:lnSpc>
            </a:pPr>
            <a:r>
              <a:rPr lang="en-US" altLang="zh-CN" sz="2400" dirty="0">
                <a:latin typeface="Microsoft YaHei" charset="-122"/>
                <a:ea typeface="Microsoft YaHei" charset="-122"/>
                <a:cs typeface="Microsoft YaHei" charset="-122"/>
              </a:rPr>
              <a:t>C:1024</a:t>
            </a:r>
            <a:r>
              <a:rPr lang="zh-CN" altLang="en-US" sz="2400" dirty="0">
                <a:latin typeface="Microsoft YaHei" charset="-122"/>
                <a:ea typeface="Microsoft YaHei" charset="-122"/>
                <a:cs typeface="Microsoft YaHei" charset="-122"/>
              </a:rPr>
              <a:t>字节</a:t>
            </a:r>
          </a:p>
          <a:p>
            <a:pPr>
              <a:lnSpc>
                <a:spcPct val="150000"/>
              </a:lnSpc>
            </a:pPr>
            <a:r>
              <a:rPr lang="en-US" altLang="zh-CN" sz="2400" dirty="0">
                <a:latin typeface="Microsoft YaHei" charset="-122"/>
                <a:ea typeface="Microsoft YaHei" charset="-122"/>
                <a:cs typeface="Microsoft YaHei" charset="-122"/>
              </a:rPr>
              <a:t>D:1200</a:t>
            </a:r>
            <a:r>
              <a:rPr lang="zh-CN" altLang="en-US" sz="2400" dirty="0">
                <a:latin typeface="Microsoft YaHei" charset="-122"/>
                <a:ea typeface="Microsoft YaHei" charset="-122"/>
                <a:cs typeface="Microsoft YaHei" charset="-122"/>
              </a:rPr>
              <a:t>字节</a:t>
            </a:r>
            <a:endParaRPr lang="zh-CN" altLang="en-US" sz="2400" b="0" i="0" u="none" strike="noStrike" dirty="0">
              <a:effectLst/>
              <a:latin typeface="Microsoft YaHei" charset="-122"/>
              <a:ea typeface="Microsoft YaHei" charset="-122"/>
              <a:cs typeface="Microsoft YaHei"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926421327"/>
              </p:ext>
            </p:extLst>
          </p:nvPr>
        </p:nvGraphicFramePr>
        <p:xfrm>
          <a:off x="5486400" y="1641944"/>
          <a:ext cx="6023112" cy="4114800"/>
        </p:xfrm>
        <a:graphic>
          <a:graphicData uri="http://schemas.openxmlformats.org/drawingml/2006/table">
            <a:tbl>
              <a:tblPr firstRow="1" bandRow="1">
                <a:tableStyleId>{5940675A-B579-460E-94D1-54222C63F5DA}</a:tableStyleId>
              </a:tblPr>
              <a:tblGrid>
                <a:gridCol w="1505778"/>
                <a:gridCol w="1505778"/>
                <a:gridCol w="1505778"/>
                <a:gridCol w="1505778"/>
              </a:tblGrid>
              <a:tr h="228600">
                <a:tc>
                  <a:txBody>
                    <a:bodyPr/>
                    <a:lstStyle/>
                    <a:p>
                      <a:pPr algn="ctr"/>
                      <a:r>
                        <a:rPr lang="zh-CN" altLang="en-US" sz="2400" dirty="0" smtClean="0">
                          <a:latin typeface="Microsoft YaHei" charset="-122"/>
                          <a:ea typeface="Microsoft YaHei" charset="-122"/>
                          <a:cs typeface="Microsoft YaHei" charset="-122"/>
                        </a:rPr>
                        <a:t>十六进制</a:t>
                      </a:r>
                      <a:endParaRPr lang="zh-CN" altLang="en-US" sz="2400" dirty="0">
                        <a:latin typeface="Microsoft YaHei" charset="-122"/>
                        <a:ea typeface="Microsoft YaHei" charset="-122"/>
                        <a:cs typeface="Microsoft YaHei" charset="-122"/>
                      </a:endParaRPr>
                    </a:p>
                  </a:txBody>
                  <a:tcPr/>
                </a:tc>
                <a:tc>
                  <a:txBody>
                    <a:bodyPr/>
                    <a:lstStyle/>
                    <a:p>
                      <a:pPr algn="ctr"/>
                      <a:r>
                        <a:rPr lang="zh-CN" altLang="en-US" sz="2400" dirty="0" smtClean="0">
                          <a:latin typeface="Microsoft YaHei" charset="-122"/>
                          <a:ea typeface="Microsoft YaHei" charset="-122"/>
                          <a:cs typeface="Microsoft YaHei" charset="-122"/>
                        </a:rPr>
                        <a:t>二进制</a:t>
                      </a:r>
                      <a:endParaRPr lang="zh-CN" altLang="en-US" sz="2400" dirty="0">
                        <a:latin typeface="Microsoft YaHei" charset="-122"/>
                        <a:ea typeface="Microsoft YaHei" charset="-122"/>
                        <a:cs typeface="Microsoft YaHei" charset="-122"/>
                      </a:endParaRPr>
                    </a:p>
                  </a:txBody>
                  <a:tcPr/>
                </a:tc>
                <a:tc>
                  <a:txBody>
                    <a:bodyPr/>
                    <a:lstStyle/>
                    <a:p>
                      <a:pPr algn="ctr"/>
                      <a:r>
                        <a:rPr lang="zh-CN" altLang="en-US" sz="2400" dirty="0" smtClean="0">
                          <a:latin typeface="Microsoft YaHei" charset="-122"/>
                          <a:ea typeface="Microsoft YaHei" charset="-122"/>
                          <a:cs typeface="Microsoft YaHei" charset="-122"/>
                        </a:rPr>
                        <a:t>十六进制</a:t>
                      </a:r>
                      <a:endParaRPr lang="zh-CN" altLang="en-US" sz="2400" dirty="0">
                        <a:latin typeface="Microsoft YaHei" charset="-122"/>
                        <a:ea typeface="Microsoft YaHei" charset="-122"/>
                        <a:cs typeface="Microsoft YaHei" charset="-122"/>
                      </a:endParaRPr>
                    </a:p>
                  </a:txBody>
                  <a:tcPr/>
                </a:tc>
                <a:tc>
                  <a:txBody>
                    <a:bodyPr/>
                    <a:lstStyle/>
                    <a:p>
                      <a:pPr algn="ctr"/>
                      <a:r>
                        <a:rPr lang="zh-CN" altLang="en-US" sz="2400" dirty="0" smtClean="0">
                          <a:latin typeface="Microsoft YaHei" charset="-122"/>
                          <a:ea typeface="Microsoft YaHei" charset="-122"/>
                          <a:cs typeface="Microsoft YaHei" charset="-122"/>
                        </a:rPr>
                        <a:t>二进制</a:t>
                      </a:r>
                      <a:endParaRPr lang="zh-CN" altLang="en-US" sz="2400" dirty="0">
                        <a:latin typeface="Microsoft YaHei" charset="-122"/>
                        <a:ea typeface="Microsoft YaHei" charset="-122"/>
                        <a:cs typeface="Microsoft YaHei" charset="-122"/>
                      </a:endParaRPr>
                    </a:p>
                  </a:txBody>
                  <a:tcPr/>
                </a:tc>
              </a:tr>
              <a:tr h="228600">
                <a:tc>
                  <a:txBody>
                    <a:bodyPr/>
                    <a:lstStyle/>
                    <a:p>
                      <a:pPr algn="ct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0000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1000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0001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9</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1001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0010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A</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1010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3</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0011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1011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4</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0100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C</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1100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0101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D</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1101</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6</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0110</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1110</a:t>
                      </a:r>
                      <a:endParaRPr lang="zh-CN" altLang="en-US" sz="2400" dirty="0">
                        <a:latin typeface="Microsoft YaHei" charset="-122"/>
                        <a:ea typeface="Microsoft YaHei" charset="-122"/>
                        <a:cs typeface="Microsoft YaHei" charset="-122"/>
                      </a:endParaRPr>
                    </a:p>
                  </a:txBody>
                  <a:tcPr/>
                </a:tc>
              </a:tr>
              <a:tr h="370840">
                <a:tc>
                  <a:txBody>
                    <a:bodyPr/>
                    <a:lstStyle/>
                    <a:p>
                      <a:pPr algn="ctr"/>
                      <a:r>
                        <a:rPr lang="en-US" altLang="zh-CN" sz="2400" dirty="0" smtClean="0">
                          <a:latin typeface="Microsoft YaHei" charset="-122"/>
                          <a:ea typeface="Microsoft YaHei" charset="-122"/>
                          <a:cs typeface="Microsoft YaHei" charset="-122"/>
                        </a:rPr>
                        <a:t>7</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0111</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F</a:t>
                      </a:r>
                      <a:endParaRPr lang="zh-CN" altLang="en-US" sz="2400" dirty="0">
                        <a:latin typeface="Microsoft YaHei" charset="-122"/>
                        <a:ea typeface="Microsoft YaHei" charset="-122"/>
                        <a:cs typeface="Microsoft YaHei" charset="-122"/>
                      </a:endParaRPr>
                    </a:p>
                  </a:txBody>
                  <a:tcPr/>
                </a:tc>
                <a:tc>
                  <a:txBody>
                    <a:bodyPr/>
                    <a:lstStyle/>
                    <a:p>
                      <a:pPr algn="ctr"/>
                      <a:r>
                        <a:rPr lang="en-US" altLang="zh-CN" sz="2400" dirty="0" smtClean="0">
                          <a:latin typeface="Microsoft YaHei" charset="-122"/>
                          <a:ea typeface="Microsoft YaHei" charset="-122"/>
                          <a:cs typeface="Microsoft YaHei" charset="-122"/>
                        </a:rPr>
                        <a:t>1111</a:t>
                      </a:r>
                      <a:endParaRPr lang="zh-CN" altLang="en-US" sz="2400" dirty="0">
                        <a:latin typeface="Microsoft YaHei" charset="-122"/>
                        <a:ea typeface="Microsoft YaHei" charset="-122"/>
                        <a:cs typeface="Microsoft YaHei" charset="-122"/>
                      </a:endParaRPr>
                    </a:p>
                  </a:txBody>
                  <a:tcPr/>
                </a:tc>
              </a:tr>
            </a:tbl>
          </a:graphicData>
        </a:graphic>
      </p:graphicFrame>
      <p:sp>
        <p:nvSpPr>
          <p:cNvPr id="6" name="矩形 5"/>
          <p:cNvSpPr/>
          <p:nvPr/>
        </p:nvSpPr>
        <p:spPr>
          <a:xfrm>
            <a:off x="404191" y="3357310"/>
            <a:ext cx="4704522" cy="2862322"/>
          </a:xfrm>
          <a:prstGeom prst="rect">
            <a:avLst/>
          </a:prstGeom>
          <a:ln>
            <a:solidFill>
              <a:schemeClr val="tx1"/>
            </a:solidFill>
          </a:ln>
        </p:spPr>
        <p:txBody>
          <a:bodyPr wrap="square" anchor="ctr">
            <a:spAutoFit/>
          </a:bodyPr>
          <a:lstStyle/>
          <a:p>
            <a:pPr fontAlgn="t">
              <a:lnSpc>
                <a:spcPct val="150000"/>
              </a:lnSpc>
            </a:pPr>
            <a:r>
              <a:rPr lang="en-US" altLang="zh-CN" sz="2400" b="0" i="0" u="none" strike="noStrike" dirty="0" smtClean="0">
                <a:effectLst/>
                <a:latin typeface="Microsoft YaHei" charset="-122"/>
                <a:ea typeface="Microsoft YaHei" charset="-122"/>
                <a:cs typeface="Microsoft YaHei" charset="-122"/>
              </a:rPr>
              <a:t>45</a:t>
            </a:r>
            <a:r>
              <a:rPr lang="zh-CN" altLang="en-US" sz="2400" b="0" i="0" u="none" strike="noStrike" dirty="0" smtClean="0">
                <a:effectLst/>
                <a:latin typeface="Microsoft YaHei" charset="-122"/>
                <a:ea typeface="Microsoft YaHei" charset="-122"/>
                <a:cs typeface="Microsoft YaHei" charset="-122"/>
              </a:rPr>
              <a:t>转换为二进制：</a:t>
            </a:r>
            <a:r>
              <a:rPr lang="en-US" altLang="zh-CN" sz="2400" b="0" i="0" u="none" strike="noStrike" dirty="0" smtClean="0">
                <a:effectLst/>
                <a:latin typeface="Microsoft YaHei" charset="-122"/>
                <a:ea typeface="Microsoft YaHei" charset="-122"/>
                <a:cs typeface="Microsoft YaHei" charset="-122"/>
              </a:rPr>
              <a:t>0100</a:t>
            </a:r>
            <a:r>
              <a:rPr lang="zh-CN" altLang="en-US" sz="2400" b="0" i="0" u="none" strike="noStrike" dirty="0" smtClean="0">
                <a:effectLst/>
                <a:latin typeface="Microsoft YaHei" charset="-122"/>
                <a:ea typeface="Microsoft YaHei" charset="-122"/>
                <a:cs typeface="Microsoft YaHei" charset="-122"/>
              </a:rPr>
              <a:t> </a:t>
            </a:r>
            <a:r>
              <a:rPr lang="en-US" altLang="zh-CN" sz="2400" b="0" i="0" u="none" strike="noStrike" dirty="0" smtClean="0">
                <a:effectLst/>
                <a:latin typeface="Microsoft YaHei" charset="-122"/>
                <a:ea typeface="Microsoft YaHei" charset="-122"/>
                <a:cs typeface="Microsoft YaHei" charset="-122"/>
              </a:rPr>
              <a:t>0101</a:t>
            </a:r>
          </a:p>
          <a:p>
            <a:pPr fontAlgn="t">
              <a:lnSpc>
                <a:spcPct val="150000"/>
              </a:lnSpc>
            </a:pPr>
            <a:r>
              <a:rPr lang="zh-CN" altLang="en-US" sz="2400" b="0" i="0" u="none" strike="noStrike" dirty="0" smtClean="0">
                <a:effectLst/>
                <a:latin typeface="Microsoft YaHei" charset="-122"/>
                <a:ea typeface="Microsoft YaHei" charset="-122"/>
                <a:cs typeface="Microsoft YaHei" charset="-122"/>
              </a:rPr>
              <a:t>首部长度：</a:t>
            </a:r>
            <a:r>
              <a:rPr lang="en-US" altLang="zh-CN" sz="2400" b="0" i="0" u="none" strike="noStrike" dirty="0" smtClean="0">
                <a:effectLst/>
                <a:latin typeface="Microsoft YaHei" charset="-122"/>
                <a:ea typeface="Microsoft YaHei" charset="-122"/>
                <a:cs typeface="Microsoft YaHei" charset="-122"/>
              </a:rPr>
              <a:t>0101</a:t>
            </a:r>
            <a:r>
              <a:rPr lang="zh-CN" altLang="en-US" sz="2400" b="0" i="0" u="none" strike="noStrike" dirty="0" smtClean="0">
                <a:effectLst/>
                <a:latin typeface="Microsoft YaHei" charset="-122"/>
                <a:ea typeface="Microsoft YaHei" charset="-122"/>
                <a:cs typeface="Microsoft YaHei" charset="-122"/>
              </a:rPr>
              <a:t>转化为十进制</a:t>
            </a:r>
            <a:r>
              <a:rPr lang="en-US" altLang="zh-CN" sz="2400" b="0" i="0" u="none" strike="noStrike" dirty="0" smtClean="0">
                <a:effectLst/>
                <a:latin typeface="Microsoft YaHei" charset="-122"/>
                <a:ea typeface="Microsoft YaHei" charset="-122"/>
                <a:cs typeface="Microsoft YaHei" charset="-122"/>
              </a:rPr>
              <a:t>5</a:t>
            </a:r>
          </a:p>
          <a:p>
            <a:pPr fontAlgn="t">
              <a:lnSpc>
                <a:spcPct val="150000"/>
              </a:lnSpc>
            </a:pPr>
            <a:r>
              <a:rPr lang="zh-CN" altLang="en-US" sz="2400" dirty="0" smtClean="0">
                <a:latin typeface="Microsoft YaHei" charset="-122"/>
                <a:ea typeface="Microsoft YaHei" charset="-122"/>
                <a:cs typeface="Microsoft YaHei" charset="-122"/>
              </a:rPr>
              <a:t>则首部长度为</a:t>
            </a:r>
            <a:r>
              <a:rPr lang="en-US" altLang="zh-CN" sz="2400" dirty="0" smtClean="0">
                <a:latin typeface="Microsoft YaHei" charset="-122"/>
                <a:ea typeface="Microsoft YaHei" charset="-122"/>
                <a:cs typeface="Microsoft YaHei" charset="-122"/>
              </a:rPr>
              <a:t>5×4=20</a:t>
            </a:r>
            <a:r>
              <a:rPr lang="zh-CN" altLang="en-US" sz="2400" dirty="0" smtClean="0">
                <a:latin typeface="Microsoft YaHei" charset="-122"/>
                <a:ea typeface="Microsoft YaHei" charset="-122"/>
                <a:cs typeface="Microsoft YaHei" charset="-122"/>
              </a:rPr>
              <a:t>字节</a:t>
            </a:r>
            <a:endParaRPr lang="en-US" altLang="zh-CN" sz="2400" dirty="0" smtClean="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3FC</a:t>
            </a:r>
            <a:r>
              <a:rPr lang="zh-CN" altLang="en-US" sz="2400" dirty="0" smtClean="0">
                <a:latin typeface="Microsoft YaHei" charset="-122"/>
                <a:ea typeface="Microsoft YaHei" charset="-122"/>
                <a:cs typeface="Microsoft YaHei" charset="-122"/>
              </a:rPr>
              <a:t>转化为十进制为</a:t>
            </a:r>
            <a:r>
              <a:rPr lang="en-US" altLang="zh-CN" sz="2400" dirty="0" smtClean="0">
                <a:latin typeface="Microsoft YaHei" charset="-122"/>
                <a:ea typeface="Microsoft YaHei" charset="-122"/>
                <a:cs typeface="Microsoft YaHei" charset="-122"/>
              </a:rPr>
              <a:t>1020</a:t>
            </a:r>
          </a:p>
          <a:p>
            <a:pPr fontAlgn="t">
              <a:lnSpc>
                <a:spcPct val="150000"/>
              </a:lnSpc>
            </a:pPr>
            <a:r>
              <a:rPr lang="zh-CN" altLang="en-US" sz="2400" b="0" i="0" u="none" strike="noStrike" dirty="0" smtClean="0">
                <a:effectLst/>
                <a:latin typeface="Microsoft YaHei" charset="-122"/>
                <a:ea typeface="Microsoft YaHei" charset="-122"/>
                <a:cs typeface="Microsoft YaHei" charset="-122"/>
              </a:rPr>
              <a:t>则数据报总长度为</a:t>
            </a:r>
            <a:r>
              <a:rPr lang="en-US" altLang="zh-CN" sz="2400" b="0" i="0" u="none" strike="noStrike" dirty="0" smtClean="0">
                <a:effectLst/>
                <a:latin typeface="Microsoft YaHei" charset="-122"/>
                <a:ea typeface="Microsoft YaHei" charset="-122"/>
                <a:cs typeface="Microsoft YaHei" charset="-122"/>
              </a:rPr>
              <a:t>1020</a:t>
            </a:r>
            <a:r>
              <a:rPr lang="zh-CN" altLang="en-US" sz="2400" b="0" i="0" u="none" strike="noStrike" dirty="0" smtClean="0">
                <a:effectLst/>
                <a:latin typeface="Microsoft YaHei" charset="-122"/>
                <a:ea typeface="Microsoft YaHei" charset="-122"/>
                <a:cs typeface="Microsoft YaHei" charset="-122"/>
              </a:rPr>
              <a:t>字节</a:t>
            </a:r>
            <a:endParaRPr lang="zh-CN" altLang="en-US" sz="2400" b="0" i="0" u="none" strike="noStrike"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010047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55623" y="605092"/>
            <a:ext cx="7115816" cy="2773820"/>
          </a:xfrm>
          <a:prstGeom prst="rect">
            <a:avLst/>
          </a:prstGeom>
        </p:spPr>
      </p:pic>
      <p:sp>
        <p:nvSpPr>
          <p:cNvPr id="11" name="文本框 10"/>
          <p:cNvSpPr txBox="1"/>
          <p:nvPr/>
        </p:nvSpPr>
        <p:spPr>
          <a:xfrm>
            <a:off x="812453" y="3244963"/>
            <a:ext cx="11134381" cy="1477328"/>
          </a:xfrm>
          <a:prstGeom prst="rect">
            <a:avLst/>
          </a:prstGeom>
          <a:noFill/>
        </p:spPr>
        <p:txBody>
          <a:bodyPr wrap="square" rtlCol="0" anchor="t">
            <a:spAutoFit/>
          </a:bodyPr>
          <a:lstStyle/>
          <a:p>
            <a:pPr fontAlgn="auto">
              <a:lnSpc>
                <a:spcPct val="150000"/>
              </a:lnSpc>
            </a:pPr>
            <a:r>
              <a:rPr lang="en-US" altLang="zh-CN" sz="2000" cap="all" dirty="0" smtClean="0">
                <a:latin typeface="Microsoft YaHei" charset="-122"/>
                <a:ea typeface="Microsoft YaHei" charset="-122"/>
                <a:cs typeface="Microsoft YaHei" charset="-122"/>
              </a:rPr>
              <a:t>12</a:t>
            </a:r>
            <a:r>
              <a:rPr lang="zh-CN" altLang="en-US" sz="2000" cap="all" dirty="0" smtClean="0">
                <a:latin typeface="Microsoft YaHei" charset="-122"/>
                <a:ea typeface="Microsoft YaHei" charset="-122"/>
                <a:cs typeface="Microsoft YaHei" charset="-122"/>
              </a:rPr>
              <a:t>、</a:t>
            </a:r>
            <a:r>
              <a:rPr lang="zh-CN" altLang="en-US" sz="2000" b="1" cap="all" dirty="0" smtClean="0">
                <a:latin typeface="Microsoft YaHei" charset="-122"/>
                <a:ea typeface="Microsoft YaHei" charset="-122"/>
                <a:cs typeface="Microsoft YaHei" charset="-122"/>
              </a:rPr>
              <a:t>标识</a:t>
            </a:r>
            <a:r>
              <a:rPr lang="zh-CN" altLang="en-US" sz="2000" cap="all" dirty="0" smtClean="0">
                <a:latin typeface="Microsoft YaHei" charset="-122"/>
                <a:ea typeface="Microsoft YaHei" charset="-122"/>
                <a:cs typeface="Microsoft YaHei" charset="-122"/>
              </a:rPr>
              <a:t>：</a:t>
            </a:r>
            <a:r>
              <a:rPr lang="en-US" altLang="zh-CN" sz="2000" cap="all" dirty="0" smtClean="0">
                <a:latin typeface="Microsoft YaHei" charset="-122"/>
                <a:ea typeface="Microsoft YaHei" charset="-122"/>
                <a:cs typeface="Microsoft YaHei" charset="-122"/>
              </a:rPr>
              <a:t>16</a:t>
            </a:r>
            <a:r>
              <a:rPr lang="zh-CN" altLang="en-US" sz="2000" cap="all" dirty="0" smtClean="0">
                <a:latin typeface="Microsoft YaHei" charset="-122"/>
                <a:ea typeface="Microsoft YaHei" charset="-122"/>
                <a:cs typeface="Microsoft YaHei" charset="-122"/>
              </a:rPr>
              <a:t>位。标识</a:t>
            </a:r>
            <a:r>
              <a:rPr lang="zh-CN" altLang="en-US" sz="2000" cap="all" dirty="0">
                <a:latin typeface="Microsoft YaHei" charset="-122"/>
                <a:ea typeface="Microsoft YaHei" charset="-122"/>
                <a:cs typeface="Microsoft YaHei" charset="-122"/>
              </a:rPr>
              <a:t>一个</a:t>
            </a:r>
            <a:r>
              <a:rPr lang="en-US" altLang="zh-CN" sz="2000" cap="all" dirty="0">
                <a:latin typeface="Microsoft YaHei" charset="-122"/>
                <a:ea typeface="Microsoft YaHei" charset="-122"/>
                <a:cs typeface="Microsoft YaHei" charset="-122"/>
              </a:rPr>
              <a:t>IP</a:t>
            </a:r>
            <a:r>
              <a:rPr lang="zh-CN" altLang="en-US" sz="2000" cap="all" dirty="0">
                <a:latin typeface="Microsoft YaHei" charset="-122"/>
                <a:ea typeface="Microsoft YaHei" charset="-122"/>
                <a:cs typeface="Microsoft YaHei" charset="-122"/>
              </a:rPr>
              <a:t>数据</a:t>
            </a:r>
            <a:r>
              <a:rPr lang="zh-CN" altLang="en-US" sz="2000" cap="all" dirty="0" smtClean="0">
                <a:latin typeface="Microsoft YaHei" charset="-122"/>
                <a:ea typeface="Microsoft YaHei" charset="-122"/>
                <a:cs typeface="Microsoft YaHei" charset="-122"/>
              </a:rPr>
              <a:t>报。每产生一个</a:t>
            </a:r>
            <a:r>
              <a:rPr lang="en-US" altLang="zh-CN" sz="2000" cap="all" dirty="0" smtClean="0">
                <a:latin typeface="Microsoft YaHei" charset="-122"/>
                <a:ea typeface="Microsoft YaHei" charset="-122"/>
                <a:cs typeface="Microsoft YaHei" charset="-122"/>
              </a:rPr>
              <a:t>IP</a:t>
            </a:r>
            <a:r>
              <a:rPr lang="zh-CN" altLang="en-US" sz="2000" cap="all" dirty="0" smtClean="0">
                <a:latin typeface="Microsoft YaHei" charset="-122"/>
                <a:ea typeface="Microsoft YaHei" charset="-122"/>
                <a:cs typeface="Microsoft YaHei" charset="-122"/>
              </a:rPr>
              <a:t>数据报，</a:t>
            </a:r>
            <a:r>
              <a:rPr lang="en-US" altLang="zh-CN" sz="2000" cap="all" dirty="0">
                <a:latin typeface="Microsoft YaHei" charset="-122"/>
                <a:ea typeface="Microsoft YaHei" charset="-122"/>
                <a:cs typeface="Microsoft YaHei" charset="-122"/>
              </a:rPr>
              <a:t> </a:t>
            </a:r>
            <a:r>
              <a:rPr lang="en-US" altLang="zh-CN" sz="2000" cap="all" dirty="0" smtClean="0">
                <a:latin typeface="Microsoft YaHei" charset="-122"/>
                <a:ea typeface="Microsoft YaHei" charset="-122"/>
                <a:cs typeface="Microsoft YaHei" charset="-122"/>
              </a:rPr>
              <a:t>IP</a:t>
            </a:r>
            <a:r>
              <a:rPr lang="zh-CN" altLang="en-US" sz="2000" cap="all" dirty="0" smtClean="0">
                <a:latin typeface="Microsoft YaHei" charset="-122"/>
                <a:ea typeface="Microsoft YaHei" charset="-122"/>
                <a:cs typeface="Microsoft YaHei" charset="-122"/>
              </a:rPr>
              <a:t>协议的计数器加</a:t>
            </a:r>
            <a:r>
              <a:rPr lang="en-US" altLang="zh-CN" sz="2000" cap="all" dirty="0" smtClean="0">
                <a:latin typeface="Microsoft YaHei" charset="-122"/>
                <a:ea typeface="Microsoft YaHei" charset="-122"/>
                <a:cs typeface="Microsoft YaHei" charset="-122"/>
              </a:rPr>
              <a:t>1</a:t>
            </a:r>
            <a:r>
              <a:rPr lang="zh-CN" altLang="en-US" sz="2000" cap="all" dirty="0" smtClean="0">
                <a:latin typeface="Microsoft YaHei" charset="-122"/>
                <a:ea typeface="Microsoft YaHei" charset="-122"/>
                <a:cs typeface="Microsoft YaHei" charset="-122"/>
              </a:rPr>
              <a:t>。</a:t>
            </a:r>
            <a:endParaRPr lang="en-US" altLang="zh-CN" sz="2000" cap="all" dirty="0" smtClean="0">
              <a:latin typeface="Microsoft YaHei" charset="-122"/>
              <a:ea typeface="Microsoft YaHei" charset="-122"/>
              <a:cs typeface="Microsoft YaHei" charset="-122"/>
            </a:endParaRPr>
          </a:p>
          <a:p>
            <a:pPr fontAlgn="auto">
              <a:lnSpc>
                <a:spcPct val="150000"/>
              </a:lnSpc>
            </a:pPr>
            <a:r>
              <a:rPr lang="zh-CN" altLang="en-US" sz="2000" cap="all" dirty="0" smtClean="0">
                <a:latin typeface="Microsoft YaHei" charset="-122"/>
                <a:ea typeface="Microsoft YaHei" charset="-122"/>
                <a:cs typeface="Microsoft YaHei" charset="-122"/>
              </a:rPr>
              <a:t>       该字段的重要用途：在</a:t>
            </a:r>
            <a:r>
              <a:rPr lang="en-US" altLang="zh-CN" sz="2000" cap="all" dirty="0" smtClean="0">
                <a:latin typeface="Microsoft YaHei" charset="-122"/>
                <a:ea typeface="Microsoft YaHei" charset="-122"/>
                <a:cs typeface="Microsoft YaHei" charset="-122"/>
              </a:rPr>
              <a:t>IP</a:t>
            </a:r>
            <a:r>
              <a:rPr lang="zh-CN" altLang="en-US" sz="2000" cap="all" dirty="0" smtClean="0">
                <a:latin typeface="Microsoft YaHei" charset="-122"/>
                <a:ea typeface="Microsoft YaHei" charset="-122"/>
                <a:cs typeface="Microsoft YaHei" charset="-122"/>
              </a:rPr>
              <a:t>数据报</a:t>
            </a:r>
            <a:r>
              <a:rPr lang="zh-CN" altLang="en-US" sz="2000" cap="all" dirty="0" smtClean="0">
                <a:solidFill>
                  <a:srgbClr val="FF0000"/>
                </a:solidFill>
                <a:latin typeface="Microsoft YaHei" charset="-122"/>
                <a:ea typeface="Microsoft YaHei" charset="-122"/>
                <a:cs typeface="Microsoft YaHei" charset="-122"/>
              </a:rPr>
              <a:t>分片和重组</a:t>
            </a:r>
            <a:r>
              <a:rPr lang="zh-CN" altLang="en-US" sz="2000" cap="all" dirty="0" smtClean="0">
                <a:latin typeface="Microsoft YaHei" charset="-122"/>
                <a:ea typeface="Microsoft YaHei" charset="-122"/>
                <a:cs typeface="Microsoft YaHei" charset="-122"/>
              </a:rPr>
              <a:t>过程中用于标识属于同一</a:t>
            </a:r>
            <a:r>
              <a:rPr lang="en-US" altLang="zh-CN" sz="2000" cap="all" dirty="0">
                <a:latin typeface="Microsoft YaHei" charset="-122"/>
                <a:ea typeface="Microsoft YaHei" charset="-122"/>
                <a:cs typeface="Microsoft YaHei" charset="-122"/>
              </a:rPr>
              <a:t>IP</a:t>
            </a:r>
            <a:r>
              <a:rPr lang="zh-CN" altLang="en-US" sz="2000" cap="all" dirty="0" smtClean="0">
                <a:latin typeface="Microsoft YaHei" charset="-122"/>
                <a:ea typeface="Microsoft YaHei" charset="-122"/>
                <a:cs typeface="Microsoft YaHei" charset="-122"/>
              </a:rPr>
              <a:t>数据报。</a:t>
            </a:r>
            <a:endParaRPr lang="en-US" altLang="zh-CN" sz="2000" cap="all" dirty="0" smtClean="0">
              <a:latin typeface="Microsoft YaHei" charset="-122"/>
              <a:ea typeface="Microsoft YaHei" charset="-122"/>
              <a:cs typeface="Microsoft YaHei" charset="-122"/>
            </a:endParaRPr>
          </a:p>
          <a:p>
            <a:pPr fontAlgn="auto">
              <a:lnSpc>
                <a:spcPct val="150000"/>
              </a:lnSpc>
            </a:pPr>
            <a:r>
              <a:rPr lang="zh-CN" altLang="en-US" sz="2000" cap="all" dirty="0">
                <a:latin typeface="Microsoft YaHei" charset="-122"/>
                <a:ea typeface="Microsoft YaHei" charset="-122"/>
                <a:cs typeface="Microsoft YaHei" charset="-122"/>
              </a:rPr>
              <a:t> </a:t>
            </a:r>
            <a:r>
              <a:rPr lang="zh-CN" altLang="en-US" sz="2000" cap="all" dirty="0" smtClean="0">
                <a:latin typeface="Microsoft YaHei" charset="-122"/>
                <a:ea typeface="Microsoft YaHei" charset="-122"/>
                <a:cs typeface="Microsoft YaHei" charset="-122"/>
              </a:rPr>
              <a:t>      该字段</a:t>
            </a:r>
            <a:r>
              <a:rPr lang="zh-CN" altLang="en-US" sz="2000" cap="all" dirty="0" smtClean="0">
                <a:solidFill>
                  <a:srgbClr val="FF0000"/>
                </a:solidFill>
                <a:latin typeface="Microsoft YaHei" charset="-122"/>
                <a:ea typeface="Microsoft YaHei" charset="-122"/>
                <a:cs typeface="Microsoft YaHei" charset="-122"/>
              </a:rPr>
              <a:t>不可唯一标识</a:t>
            </a:r>
            <a:r>
              <a:rPr lang="zh-CN" altLang="en-US" sz="2000" cap="all" dirty="0" smtClean="0">
                <a:latin typeface="Microsoft YaHei" charset="-122"/>
                <a:ea typeface="Microsoft YaHei" charset="-122"/>
                <a:cs typeface="Microsoft YaHei" charset="-122"/>
              </a:rPr>
              <a:t>一个</a:t>
            </a:r>
            <a:r>
              <a:rPr lang="en-US" altLang="zh-CN" sz="2000" cap="all" dirty="0">
                <a:latin typeface="Microsoft YaHei" charset="-122"/>
                <a:ea typeface="Microsoft YaHei" charset="-122"/>
                <a:cs typeface="Microsoft YaHei" charset="-122"/>
              </a:rPr>
              <a:t>IP</a:t>
            </a:r>
            <a:r>
              <a:rPr lang="zh-CN" altLang="en-US" sz="2000" cap="all" dirty="0">
                <a:latin typeface="Microsoft YaHei" charset="-122"/>
                <a:ea typeface="Microsoft YaHei" charset="-122"/>
                <a:cs typeface="Microsoft YaHei" charset="-122"/>
              </a:rPr>
              <a:t>数据</a:t>
            </a:r>
            <a:r>
              <a:rPr lang="zh-CN" altLang="en-US" sz="2000" cap="all" dirty="0" smtClean="0">
                <a:latin typeface="Microsoft YaHei" charset="-122"/>
                <a:ea typeface="Microsoft YaHei" charset="-122"/>
                <a:cs typeface="Microsoft YaHei" charset="-122"/>
              </a:rPr>
              <a:t>报。</a:t>
            </a:r>
            <a:endParaRPr lang="zh-CN" altLang="en-US" sz="2000" cap="all" dirty="0">
              <a:latin typeface="Microsoft YaHei" charset="-122"/>
              <a:ea typeface="Microsoft YaHei" charset="-122"/>
              <a:cs typeface="Microsoft YaHei" charset="-122"/>
            </a:endParaRPr>
          </a:p>
        </p:txBody>
      </p:sp>
      <p:sp>
        <p:nvSpPr>
          <p:cNvPr id="10" name="文本框 9"/>
          <p:cNvSpPr txBox="1"/>
          <p:nvPr/>
        </p:nvSpPr>
        <p:spPr>
          <a:xfrm>
            <a:off x="2255623" y="1687481"/>
            <a:ext cx="7115816" cy="368300"/>
          </a:xfrm>
          <a:prstGeom prst="rect">
            <a:avLst/>
          </a:prstGeom>
          <a:noFill/>
          <a:ln w="38100">
            <a:solidFill>
              <a:srgbClr val="FF0000"/>
            </a:solidFill>
          </a:ln>
        </p:spPr>
        <p:txBody>
          <a:bodyPr wrap="square" rtlCol="0">
            <a:spAutoFit/>
          </a:bodyPr>
          <a:lstStyle/>
          <a:p>
            <a:endParaRPr lang="zh-CN" altLang="en-US"/>
          </a:p>
        </p:txBody>
      </p:sp>
    </p:spTree>
    <p:extLst>
      <p:ext uri="{BB962C8B-B14F-4D97-AF65-F5344CB8AC3E}">
        <p14:creationId xmlns:p14="http://schemas.microsoft.com/office/powerpoint/2010/main" val="13883142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195988" y="1678518"/>
            <a:ext cx="7115816" cy="2773820"/>
          </a:xfrm>
          <a:prstGeom prst="rect">
            <a:avLst/>
          </a:prstGeom>
        </p:spPr>
      </p:pic>
      <p:sp>
        <p:nvSpPr>
          <p:cNvPr id="11" name="文本框 10"/>
          <p:cNvSpPr txBox="1"/>
          <p:nvPr/>
        </p:nvSpPr>
        <p:spPr>
          <a:xfrm>
            <a:off x="752818" y="4318389"/>
            <a:ext cx="11134381" cy="499624"/>
          </a:xfrm>
          <a:prstGeom prst="rect">
            <a:avLst/>
          </a:prstGeom>
          <a:noFill/>
        </p:spPr>
        <p:txBody>
          <a:bodyPr wrap="square" rtlCol="0" anchor="t">
            <a:spAutoFit/>
          </a:bodyPr>
          <a:lstStyle/>
          <a:p>
            <a:pPr fontAlgn="auto">
              <a:lnSpc>
                <a:spcPct val="150000"/>
              </a:lnSpc>
            </a:pPr>
            <a:r>
              <a:rPr lang="en-US" altLang="zh-CN" sz="2000" dirty="0" smtClean="0">
                <a:latin typeface="Microsoft YaHei" charset="-122"/>
                <a:ea typeface="Microsoft YaHei" charset="-122"/>
                <a:cs typeface="Microsoft YaHei" charset="-122"/>
              </a:rPr>
              <a:t>13</a:t>
            </a:r>
            <a:r>
              <a:rPr lang="zh-CN" altLang="en-US" sz="2000" dirty="0" smtClean="0">
                <a:latin typeface="Microsoft YaHei" charset="-122"/>
                <a:ea typeface="Microsoft YaHei" charset="-122"/>
                <a:cs typeface="Microsoft YaHei" charset="-122"/>
              </a:rPr>
              <a:t>、</a:t>
            </a:r>
            <a:r>
              <a:rPr lang="zh-CN" altLang="en-US" sz="2000" b="1" dirty="0">
                <a:latin typeface="Microsoft YaHei" charset="-122"/>
                <a:ea typeface="Microsoft YaHei" charset="-122"/>
                <a:cs typeface="Microsoft YaHei" charset="-122"/>
              </a:rPr>
              <a:t>标志</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位。其</a:t>
            </a:r>
            <a:r>
              <a:rPr lang="zh-CN" altLang="en-US" sz="2000" dirty="0">
                <a:latin typeface="Microsoft YaHei" charset="-122"/>
                <a:ea typeface="Microsoft YaHei" charset="-122"/>
                <a:cs typeface="Microsoft YaHei" charset="-122"/>
              </a:rPr>
              <a:t>结构</a:t>
            </a:r>
            <a:r>
              <a:rPr lang="zh-CN" altLang="en-US" sz="2000" dirty="0" smtClean="0">
                <a:latin typeface="Microsoft YaHei" charset="-122"/>
                <a:ea typeface="Microsoft YaHei" charset="-122"/>
                <a:cs typeface="Microsoft YaHei" charset="-122"/>
              </a:rPr>
              <a:t>如图：</a:t>
            </a:r>
            <a:endParaRPr lang="zh-CN" altLang="en-US" sz="2000" dirty="0">
              <a:latin typeface="Microsoft YaHei" charset="-122"/>
              <a:ea typeface="Microsoft YaHei" charset="-122"/>
              <a:cs typeface="Microsoft YaHei" charset="-122"/>
            </a:endParaRPr>
          </a:p>
        </p:txBody>
      </p:sp>
      <p:sp>
        <p:nvSpPr>
          <p:cNvPr id="10" name="文本框 9"/>
          <p:cNvSpPr txBox="1"/>
          <p:nvPr/>
        </p:nvSpPr>
        <p:spPr>
          <a:xfrm>
            <a:off x="2195988" y="2760907"/>
            <a:ext cx="7115816" cy="368300"/>
          </a:xfrm>
          <a:prstGeom prst="rect">
            <a:avLst/>
          </a:prstGeom>
          <a:noFill/>
          <a:ln w="38100">
            <a:solidFill>
              <a:srgbClr val="FF0000"/>
            </a:solidFill>
          </a:ln>
        </p:spPr>
        <p:txBody>
          <a:bodyPr wrap="square" rtlCol="0">
            <a:spAutoFit/>
          </a:bodyPr>
          <a:lstStyle/>
          <a:p>
            <a:endParaRPr lang="zh-CN" altLang="en-US"/>
          </a:p>
        </p:txBody>
      </p:sp>
      <p:graphicFrame>
        <p:nvGraphicFramePr>
          <p:cNvPr id="12" name="表格 11"/>
          <p:cNvGraphicFramePr/>
          <p:nvPr>
            <p:extLst/>
          </p:nvPr>
        </p:nvGraphicFramePr>
        <p:xfrm>
          <a:off x="919742" y="5306155"/>
          <a:ext cx="1204438" cy="701040"/>
        </p:xfrm>
        <a:graphic>
          <a:graphicData uri="http://schemas.openxmlformats.org/drawingml/2006/table">
            <a:tbl>
              <a:tblPr firstRow="1" bandRow="1">
                <a:tableStyleId>{5940675A-B579-460E-94D1-54222C63F5DA}</a:tableStyleId>
              </a:tblPr>
              <a:tblGrid>
                <a:gridCol w="407695"/>
                <a:gridCol w="406000"/>
                <a:gridCol w="390743"/>
              </a:tblGrid>
              <a:tr h="416560">
                <a:tc>
                  <a:txBody>
                    <a:bodyPr/>
                    <a:lstStyle/>
                    <a:p>
                      <a:pPr algn="ctr">
                        <a:buNone/>
                      </a:pPr>
                      <a:endParaRPr lang="zh-CN" altLang="en-US" sz="2000" b="1">
                        <a:latin typeface="Microsoft YaHei" charset="-122"/>
                        <a:ea typeface="Microsoft YaHei" charset="-122"/>
                        <a:cs typeface="Microsoft YaHei" charset="-122"/>
                      </a:endParaRPr>
                    </a:p>
                  </a:txBody>
                  <a:tcPr anchor="ctr"/>
                </a:tc>
                <a:tc>
                  <a:txBody>
                    <a:bodyPr/>
                    <a:lstStyle/>
                    <a:p>
                      <a:pPr algn="ctr">
                        <a:buNone/>
                      </a:pPr>
                      <a:r>
                        <a:rPr lang="en-US" altLang="zh-CN" sz="2000" b="1" dirty="0">
                          <a:latin typeface="Microsoft YaHei" charset="-122"/>
                          <a:ea typeface="Microsoft YaHei" charset="-122"/>
                          <a:cs typeface="Microsoft YaHei" charset="-122"/>
                        </a:rPr>
                        <a:t>DF</a:t>
                      </a:r>
                    </a:p>
                  </a:txBody>
                  <a:tcPr anchor="ctr"/>
                </a:tc>
                <a:tc>
                  <a:txBody>
                    <a:bodyPr/>
                    <a:lstStyle/>
                    <a:p>
                      <a:pPr algn="ctr">
                        <a:buNone/>
                      </a:pPr>
                      <a:r>
                        <a:rPr lang="en-US" altLang="zh-CN" sz="2000" b="1" dirty="0">
                          <a:latin typeface="Microsoft YaHei" charset="-122"/>
                          <a:ea typeface="Microsoft YaHei" charset="-122"/>
                          <a:cs typeface="Microsoft YaHei" charset="-122"/>
                        </a:rPr>
                        <a:t>MF</a:t>
                      </a:r>
                    </a:p>
                  </a:txBody>
                  <a:tcPr anchor="ctr"/>
                </a:tc>
              </a:tr>
            </a:tbl>
          </a:graphicData>
        </a:graphic>
      </p:graphicFrame>
      <p:sp>
        <p:nvSpPr>
          <p:cNvPr id="2" name="矩形 1"/>
          <p:cNvSpPr/>
          <p:nvPr/>
        </p:nvSpPr>
        <p:spPr>
          <a:xfrm>
            <a:off x="2605631" y="5022931"/>
            <a:ext cx="3566772" cy="1338828"/>
          </a:xfrm>
          <a:prstGeom prst="rect">
            <a:avLst/>
          </a:prstGeom>
          <a:ln>
            <a:solidFill>
              <a:schemeClr val="tx1"/>
            </a:solidFill>
          </a:ln>
        </p:spPr>
        <p:txBody>
          <a:bodyPr wrap="square">
            <a:spAutoFit/>
          </a:bodyPr>
          <a:lstStyle/>
          <a:p>
            <a:pPr>
              <a:lnSpc>
                <a:spcPct val="150000"/>
              </a:lnSpc>
            </a:pPr>
            <a:r>
              <a:rPr lang="en-US" altLang="zh-CN" dirty="0">
                <a:latin typeface="Microsoft YaHei" charset="-122"/>
                <a:ea typeface="Microsoft YaHei" charset="-122"/>
                <a:cs typeface="Microsoft YaHei" charset="-122"/>
                <a:sym typeface="+mn-ea"/>
              </a:rPr>
              <a:t>DF(Don't Fragment)</a:t>
            </a:r>
            <a:r>
              <a:rPr lang="zh-CN" altLang="en-US" dirty="0">
                <a:latin typeface="Microsoft YaHei" charset="-122"/>
                <a:ea typeface="Microsoft YaHei" charset="-122"/>
                <a:cs typeface="Microsoft YaHei" charset="-122"/>
                <a:sym typeface="+mn-ea"/>
              </a:rPr>
              <a:t>：禁止分</a:t>
            </a:r>
            <a:r>
              <a:rPr lang="zh-CN" altLang="en-US" dirty="0" smtClean="0">
                <a:latin typeface="Microsoft YaHei" charset="-122"/>
                <a:ea typeface="Microsoft YaHei" charset="-122"/>
                <a:cs typeface="Microsoft YaHei" charset="-122"/>
                <a:sym typeface="+mn-ea"/>
              </a:rPr>
              <a:t>片</a:t>
            </a:r>
            <a:endParaRPr lang="zh-CN" altLang="en-US" dirty="0">
              <a:latin typeface="Microsoft YaHei" charset="-122"/>
              <a:ea typeface="Microsoft YaHei" charset="-122"/>
              <a:cs typeface="Microsoft YaHei" charset="-122"/>
            </a:endParaRPr>
          </a:p>
          <a:p>
            <a:pPr>
              <a:lnSpc>
                <a:spcPct val="150000"/>
              </a:lnSpc>
            </a:pPr>
            <a:r>
              <a:rPr lang="en-US" altLang="zh-CN" b="1" dirty="0">
                <a:latin typeface="Microsoft YaHei" charset="-122"/>
                <a:ea typeface="Microsoft YaHei" charset="-122"/>
                <a:cs typeface="Microsoft YaHei" charset="-122"/>
                <a:sym typeface="+mn-ea"/>
              </a:rPr>
              <a:t>   </a:t>
            </a:r>
            <a:r>
              <a:rPr lang="zh-CN" altLang="en-US" b="1" dirty="0">
                <a:latin typeface="Microsoft YaHei" charset="-122"/>
                <a:ea typeface="Microsoft YaHei" charset="-122"/>
                <a:cs typeface="Microsoft YaHei" charset="-122"/>
                <a:sym typeface="+mn-ea"/>
              </a:rPr>
              <a:t>  </a:t>
            </a:r>
            <a:r>
              <a:rPr lang="en-US" altLang="zh-CN" b="1" dirty="0" smtClean="0">
                <a:latin typeface="Microsoft YaHei" charset="-122"/>
                <a:ea typeface="Microsoft YaHei" charset="-122"/>
                <a:cs typeface="Microsoft YaHei" charset="-122"/>
                <a:sym typeface="+mn-ea"/>
              </a:rPr>
              <a:t>DF=0</a:t>
            </a:r>
            <a:r>
              <a:rPr lang="zh-CN" altLang="en-US" b="1" dirty="0">
                <a:latin typeface="Microsoft YaHei" charset="-122"/>
                <a:ea typeface="Microsoft YaHei" charset="-122"/>
                <a:cs typeface="Microsoft YaHei" charset="-122"/>
                <a:sym typeface="+mn-ea"/>
              </a:rPr>
              <a:t>，允许分</a:t>
            </a:r>
            <a:r>
              <a:rPr lang="zh-CN" altLang="en-US" b="1" dirty="0" smtClean="0">
                <a:latin typeface="Microsoft YaHei" charset="-122"/>
                <a:ea typeface="Microsoft YaHei" charset="-122"/>
                <a:cs typeface="Microsoft YaHei" charset="-122"/>
                <a:sym typeface="+mn-ea"/>
              </a:rPr>
              <a:t>片</a:t>
            </a:r>
            <a:endParaRPr lang="zh-CN" altLang="en-US" b="1" dirty="0">
              <a:latin typeface="Microsoft YaHei" charset="-122"/>
              <a:ea typeface="Microsoft YaHei" charset="-122"/>
              <a:cs typeface="Microsoft YaHei" charset="-122"/>
            </a:endParaRPr>
          </a:p>
          <a:p>
            <a:pPr>
              <a:lnSpc>
                <a:spcPct val="150000"/>
              </a:lnSpc>
            </a:pPr>
            <a:r>
              <a:rPr lang="zh-CN" altLang="en-US" b="1" dirty="0">
                <a:latin typeface="Microsoft YaHei" charset="-122"/>
                <a:ea typeface="Microsoft YaHei" charset="-122"/>
                <a:cs typeface="Microsoft YaHei" charset="-122"/>
                <a:sym typeface="+mn-ea"/>
              </a:rPr>
              <a:t>     </a:t>
            </a:r>
            <a:r>
              <a:rPr lang="en-US" altLang="zh-CN" b="1" dirty="0" smtClean="0">
                <a:latin typeface="Microsoft YaHei" charset="-122"/>
                <a:ea typeface="Microsoft YaHei" charset="-122"/>
                <a:cs typeface="Microsoft YaHei" charset="-122"/>
                <a:sym typeface="+mn-ea"/>
              </a:rPr>
              <a:t>DF=1</a:t>
            </a:r>
            <a:r>
              <a:rPr lang="zh-CN" altLang="en-US" b="1" dirty="0">
                <a:latin typeface="Microsoft YaHei" charset="-122"/>
                <a:ea typeface="Microsoft YaHei" charset="-122"/>
                <a:cs typeface="Microsoft YaHei" charset="-122"/>
                <a:sym typeface="+mn-ea"/>
              </a:rPr>
              <a:t>，禁止分</a:t>
            </a:r>
            <a:r>
              <a:rPr lang="zh-CN" altLang="en-US" b="1" dirty="0" smtClean="0">
                <a:latin typeface="Microsoft YaHei" charset="-122"/>
                <a:ea typeface="Microsoft YaHei" charset="-122"/>
                <a:cs typeface="Microsoft YaHei" charset="-122"/>
                <a:sym typeface="+mn-ea"/>
              </a:rPr>
              <a:t>片</a:t>
            </a:r>
            <a:endParaRPr lang="zh-CN" altLang="en-US" b="1" dirty="0">
              <a:latin typeface="Microsoft YaHei" charset="-122"/>
              <a:ea typeface="Microsoft YaHei" charset="-122"/>
              <a:cs typeface="Microsoft YaHei" charset="-122"/>
            </a:endParaRPr>
          </a:p>
        </p:txBody>
      </p:sp>
      <p:sp>
        <p:nvSpPr>
          <p:cNvPr id="4" name="矩形 3"/>
          <p:cNvSpPr/>
          <p:nvPr/>
        </p:nvSpPr>
        <p:spPr>
          <a:xfrm>
            <a:off x="6653855" y="5022931"/>
            <a:ext cx="4618983" cy="1338828"/>
          </a:xfrm>
          <a:prstGeom prst="rect">
            <a:avLst/>
          </a:prstGeom>
          <a:ln>
            <a:solidFill>
              <a:schemeClr val="tx1"/>
            </a:solidFill>
          </a:ln>
        </p:spPr>
        <p:txBody>
          <a:bodyPr wrap="square">
            <a:spAutoFit/>
          </a:bodyPr>
          <a:lstStyle/>
          <a:p>
            <a:pPr>
              <a:lnSpc>
                <a:spcPct val="150000"/>
              </a:lnSpc>
            </a:pPr>
            <a:r>
              <a:rPr lang="zh-CN" altLang="en-US" dirty="0">
                <a:latin typeface="Microsoft YaHei" charset="-122"/>
                <a:ea typeface="Microsoft YaHei" charset="-122"/>
                <a:cs typeface="Microsoft YaHei" charset="-122"/>
                <a:sym typeface="+mn-ea"/>
              </a:rPr>
              <a:t> </a:t>
            </a:r>
            <a:r>
              <a:rPr lang="en-US" altLang="zh-CN" dirty="0">
                <a:latin typeface="Microsoft YaHei" charset="-122"/>
                <a:ea typeface="Microsoft YaHei" charset="-122"/>
                <a:cs typeface="Microsoft YaHei" charset="-122"/>
                <a:sym typeface="+mn-ea"/>
              </a:rPr>
              <a:t>MF(More  Fragment)</a:t>
            </a:r>
            <a:r>
              <a:rPr lang="zh-CN" altLang="en-US" dirty="0">
                <a:latin typeface="Microsoft YaHei" charset="-122"/>
                <a:ea typeface="Microsoft YaHei" charset="-122"/>
                <a:cs typeface="Microsoft YaHei" charset="-122"/>
                <a:sym typeface="+mn-ea"/>
              </a:rPr>
              <a:t>：更多分</a:t>
            </a:r>
            <a:r>
              <a:rPr lang="zh-CN" altLang="en-US" dirty="0" smtClean="0">
                <a:latin typeface="Microsoft YaHei" charset="-122"/>
                <a:ea typeface="Microsoft YaHei" charset="-122"/>
                <a:cs typeface="Microsoft YaHei" charset="-122"/>
                <a:sym typeface="+mn-ea"/>
              </a:rPr>
              <a:t>片</a:t>
            </a:r>
            <a:endParaRPr lang="zh-CN" altLang="en-US" dirty="0">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sym typeface="+mn-ea"/>
              </a:rPr>
              <a:t>      </a:t>
            </a:r>
            <a:r>
              <a:rPr lang="en-US" altLang="zh-CN" b="1" dirty="0" smtClean="0">
                <a:latin typeface="Microsoft YaHei" charset="-122"/>
                <a:ea typeface="Microsoft YaHei" charset="-122"/>
                <a:cs typeface="Microsoft YaHei" charset="-122"/>
                <a:sym typeface="+mn-ea"/>
              </a:rPr>
              <a:t>MF=0</a:t>
            </a:r>
            <a:r>
              <a:rPr lang="zh-CN" altLang="en-US" b="1" dirty="0">
                <a:latin typeface="Microsoft YaHei" charset="-122"/>
                <a:ea typeface="Microsoft YaHei" charset="-122"/>
                <a:cs typeface="Microsoft YaHei" charset="-122"/>
                <a:sym typeface="+mn-ea"/>
              </a:rPr>
              <a:t>，未被分片</a:t>
            </a:r>
            <a:r>
              <a:rPr lang="zh-CN" altLang="en-US" dirty="0">
                <a:latin typeface="Microsoft YaHei" charset="-122"/>
                <a:ea typeface="Microsoft YaHei" charset="-122"/>
                <a:cs typeface="Microsoft YaHei" charset="-122"/>
                <a:sym typeface="+mn-ea"/>
              </a:rPr>
              <a:t>或</a:t>
            </a:r>
            <a:r>
              <a:rPr lang="zh-CN" altLang="en-US" b="1" dirty="0">
                <a:latin typeface="Microsoft YaHei" charset="-122"/>
                <a:ea typeface="Microsoft YaHei" charset="-122"/>
                <a:cs typeface="Microsoft YaHei" charset="-122"/>
                <a:sym typeface="+mn-ea"/>
              </a:rPr>
              <a:t>分片的最后一</a:t>
            </a:r>
            <a:r>
              <a:rPr lang="zh-CN" altLang="en-US" b="1" dirty="0" smtClean="0">
                <a:latin typeface="Microsoft YaHei" charset="-122"/>
                <a:ea typeface="Microsoft YaHei" charset="-122"/>
                <a:cs typeface="Microsoft YaHei" charset="-122"/>
                <a:sym typeface="+mn-ea"/>
              </a:rPr>
              <a:t>片</a:t>
            </a:r>
            <a:endParaRPr lang="zh-CN" altLang="en-US" b="1" dirty="0">
              <a:latin typeface="Microsoft YaHei" charset="-122"/>
              <a:ea typeface="Microsoft YaHei" charset="-122"/>
              <a:cs typeface="Microsoft YaHei" charset="-122"/>
            </a:endParaRPr>
          </a:p>
          <a:p>
            <a:pPr>
              <a:lnSpc>
                <a:spcPct val="150000"/>
              </a:lnSpc>
            </a:pPr>
            <a:r>
              <a:rPr lang="zh-CN" altLang="en-US" b="1" dirty="0">
                <a:latin typeface="Microsoft YaHei" charset="-122"/>
                <a:ea typeface="Microsoft YaHei" charset="-122"/>
                <a:cs typeface="Microsoft YaHei" charset="-122"/>
                <a:sym typeface="+mn-ea"/>
              </a:rPr>
              <a:t>      </a:t>
            </a:r>
            <a:r>
              <a:rPr lang="en-US" altLang="zh-CN" b="1" dirty="0" smtClean="0">
                <a:latin typeface="Microsoft YaHei" charset="-122"/>
                <a:ea typeface="Microsoft YaHei" charset="-122"/>
                <a:cs typeface="Microsoft YaHei" charset="-122"/>
                <a:sym typeface="+mn-ea"/>
              </a:rPr>
              <a:t>MF=1</a:t>
            </a:r>
            <a:r>
              <a:rPr lang="zh-CN" altLang="en-US" b="1" dirty="0" smtClean="0">
                <a:latin typeface="Microsoft YaHei" charset="-122"/>
                <a:ea typeface="Microsoft YaHei" charset="-122"/>
                <a:cs typeface="Microsoft YaHei" charset="-122"/>
                <a:sym typeface="+mn-ea"/>
              </a:rPr>
              <a:t>，是</a:t>
            </a:r>
            <a:r>
              <a:rPr lang="zh-CN" altLang="en-US" b="1" dirty="0">
                <a:latin typeface="Microsoft YaHei" charset="-122"/>
                <a:ea typeface="Microsoft YaHei" charset="-122"/>
                <a:cs typeface="Microsoft YaHei" charset="-122"/>
                <a:sym typeface="+mn-ea"/>
              </a:rPr>
              <a:t>分</a:t>
            </a:r>
            <a:r>
              <a:rPr lang="zh-CN" altLang="en-US" b="1" dirty="0" smtClean="0">
                <a:latin typeface="Microsoft YaHei" charset="-122"/>
                <a:ea typeface="Microsoft YaHei" charset="-122"/>
                <a:cs typeface="Microsoft YaHei" charset="-122"/>
                <a:sym typeface="+mn-ea"/>
              </a:rPr>
              <a:t>片且</a:t>
            </a:r>
            <a:r>
              <a:rPr lang="zh-CN" altLang="en-US" b="1" dirty="0">
                <a:latin typeface="Microsoft YaHei" charset="-122"/>
                <a:ea typeface="Microsoft YaHei" charset="-122"/>
                <a:cs typeface="Microsoft YaHei" charset="-122"/>
                <a:sym typeface="+mn-ea"/>
              </a:rPr>
              <a:t>不是最后一</a:t>
            </a:r>
            <a:r>
              <a:rPr lang="zh-CN" altLang="en-US" b="1" dirty="0" smtClean="0">
                <a:latin typeface="Microsoft YaHei" charset="-122"/>
                <a:ea typeface="Microsoft YaHei" charset="-122"/>
                <a:cs typeface="Microsoft YaHei" charset="-122"/>
                <a:sym typeface="+mn-ea"/>
              </a:rPr>
              <a:t>个</a:t>
            </a:r>
            <a:endParaRPr lang="zh-CN" altLang="en-US" dirty="0"/>
          </a:p>
        </p:txBody>
      </p:sp>
    </p:spTree>
    <p:extLst>
      <p:ext uri="{BB962C8B-B14F-4D97-AF65-F5344CB8AC3E}">
        <p14:creationId xmlns:p14="http://schemas.microsoft.com/office/powerpoint/2010/main" val="16534729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195988" y="1678518"/>
            <a:ext cx="7115816" cy="2773820"/>
          </a:xfrm>
          <a:prstGeom prst="rect">
            <a:avLst/>
          </a:prstGeom>
        </p:spPr>
      </p:pic>
      <p:sp>
        <p:nvSpPr>
          <p:cNvPr id="11" name="文本框 10"/>
          <p:cNvSpPr txBox="1"/>
          <p:nvPr/>
        </p:nvSpPr>
        <p:spPr>
          <a:xfrm>
            <a:off x="752818" y="4318389"/>
            <a:ext cx="11134381" cy="1015663"/>
          </a:xfrm>
          <a:prstGeom prst="rect">
            <a:avLst/>
          </a:prstGeom>
          <a:noFill/>
        </p:spPr>
        <p:txBody>
          <a:bodyPr wrap="square" rtlCol="0" anchor="t">
            <a:spAutoFit/>
          </a:bodyPr>
          <a:lstStyle/>
          <a:p>
            <a:pPr fontAlgn="auto">
              <a:lnSpc>
                <a:spcPct val="150000"/>
              </a:lnSpc>
            </a:pPr>
            <a:r>
              <a:rPr lang="en-US" altLang="zh-CN" sz="2000" dirty="0" smtClean="0">
                <a:latin typeface="Microsoft YaHei" charset="-122"/>
                <a:ea typeface="Microsoft YaHei" charset="-122"/>
                <a:cs typeface="Microsoft YaHei" charset="-122"/>
              </a:rPr>
              <a:t>14</a:t>
            </a:r>
            <a:r>
              <a:rPr lang="zh-CN" altLang="en-US" sz="2000" dirty="0" smtClean="0">
                <a:latin typeface="Microsoft YaHei" charset="-122"/>
                <a:ea typeface="Microsoft YaHei" charset="-122"/>
                <a:cs typeface="Microsoft YaHei" charset="-122"/>
              </a:rPr>
              <a:t>、</a:t>
            </a:r>
            <a:r>
              <a:rPr lang="zh-CN" altLang="en-US" sz="2000" b="1" dirty="0" smtClean="0">
                <a:latin typeface="Microsoft YaHei" charset="-122"/>
                <a:ea typeface="Microsoft YaHei" charset="-122"/>
                <a:cs typeface="Microsoft YaHei" charset="-122"/>
              </a:rPr>
              <a:t>片</a:t>
            </a:r>
            <a:r>
              <a:rPr lang="zh-CN" altLang="en-US" sz="2000" b="1" dirty="0">
                <a:latin typeface="Microsoft YaHei" charset="-122"/>
                <a:ea typeface="Microsoft YaHei" charset="-122"/>
                <a:cs typeface="Microsoft YaHei" charset="-122"/>
              </a:rPr>
              <a:t>偏移量</a:t>
            </a:r>
            <a:r>
              <a:rPr lang="zh-CN" altLang="en-US" sz="2000" dirty="0">
                <a:latin typeface="Microsoft YaHei" charset="-122"/>
                <a:ea typeface="Microsoft YaHei" charset="-122"/>
                <a:cs typeface="Microsoft YaHei" charset="-122"/>
              </a:rPr>
              <a:t>：</a:t>
            </a:r>
            <a:r>
              <a:rPr lang="zh-CN" altLang="en-US" sz="2000" b="1" dirty="0">
                <a:latin typeface="Microsoft YaHei" charset="-122"/>
                <a:ea typeface="Microsoft YaHei" charset="-122"/>
                <a:cs typeface="Microsoft YaHei" charset="-122"/>
              </a:rPr>
              <a:t>以8B为单位</a:t>
            </a:r>
            <a:r>
              <a:rPr lang="zh-CN" altLang="en-US" sz="2000" dirty="0" smtClean="0">
                <a:latin typeface="Microsoft YaHei" charset="-122"/>
                <a:ea typeface="Microsoft YaHei" charset="-122"/>
                <a:cs typeface="Microsoft YaHei" charset="-122"/>
              </a:rPr>
              <a:t>。表示</a:t>
            </a:r>
            <a:r>
              <a:rPr lang="zh-CN" altLang="en-US" sz="2000" dirty="0">
                <a:latin typeface="Microsoft YaHei" charset="-122"/>
                <a:ea typeface="Microsoft YaHei" charset="-122"/>
                <a:cs typeface="Microsoft YaHei" charset="-122"/>
              </a:rPr>
              <a:t>一个IP数据报分</a:t>
            </a:r>
            <a:r>
              <a:rPr lang="zh-CN" altLang="en-US" sz="2000" dirty="0" smtClean="0">
                <a:latin typeface="Microsoft YaHei" charset="-122"/>
                <a:ea typeface="Microsoft YaHei" charset="-122"/>
                <a:cs typeface="Microsoft YaHei" charset="-122"/>
              </a:rPr>
              <a:t>片与原</a:t>
            </a:r>
            <a:r>
              <a:rPr lang="zh-CN" altLang="en-US" sz="2000" dirty="0">
                <a:latin typeface="Microsoft YaHei" charset="-122"/>
                <a:ea typeface="Microsoft YaHei" charset="-122"/>
                <a:cs typeface="Microsoft YaHei" charset="-122"/>
              </a:rPr>
              <a:t>IP数据</a:t>
            </a:r>
            <a:r>
              <a:rPr lang="zh-CN" altLang="en-US" sz="2000" dirty="0" smtClean="0">
                <a:latin typeface="Microsoft YaHei" charset="-122"/>
                <a:ea typeface="Microsoft YaHei" charset="-122"/>
                <a:cs typeface="Microsoft YaHei" charset="-122"/>
              </a:rPr>
              <a:t>报的数据</a:t>
            </a:r>
            <a:r>
              <a:rPr lang="zh-CN" altLang="en-US" sz="2000" dirty="0">
                <a:latin typeface="Microsoft YaHei" charset="-122"/>
                <a:ea typeface="Microsoft YaHei" charset="-122"/>
                <a:cs typeface="Microsoft YaHei" charset="-122"/>
              </a:rPr>
              <a:t>的</a:t>
            </a:r>
            <a:r>
              <a:rPr lang="zh-CN" altLang="en-US" sz="2000" b="1" dirty="0">
                <a:latin typeface="Microsoft YaHei" charset="-122"/>
                <a:ea typeface="Microsoft YaHei" charset="-122"/>
                <a:cs typeface="Microsoft YaHei" charset="-122"/>
              </a:rPr>
              <a:t>相对偏移量</a:t>
            </a:r>
            <a:r>
              <a:rPr lang="zh-CN" altLang="en-US" sz="2000" dirty="0">
                <a:latin typeface="Microsoft YaHei" charset="-122"/>
                <a:ea typeface="Microsoft YaHei" charset="-122"/>
                <a:cs typeface="Microsoft YaHei" charset="-122"/>
              </a:rPr>
              <a:t>。</a:t>
            </a:r>
          </a:p>
          <a:p>
            <a:pPr fontAlgn="auto">
              <a:lnSpc>
                <a:spcPct val="150000"/>
              </a:lnSpc>
            </a:pPr>
            <a:r>
              <a:rPr lang="zh-CN" altLang="en-US" sz="2000" dirty="0" smtClean="0">
                <a:latin typeface="Microsoft YaHei" charset="-122"/>
                <a:ea typeface="Microsoft YaHei" charset="-122"/>
                <a:cs typeface="Microsoft YaHei" charset="-122"/>
              </a:rPr>
              <a:t>       当</a:t>
            </a:r>
            <a:r>
              <a:rPr lang="zh-CN" altLang="en-US" sz="2000" dirty="0">
                <a:latin typeface="Microsoft YaHei" charset="-122"/>
                <a:ea typeface="Microsoft YaHei" charset="-122"/>
                <a:cs typeface="Microsoft YaHei" charset="-122"/>
              </a:rPr>
              <a:t>该字段值为0时，且MF=1， 则表示这是一个IP分片，且是第一个分</a:t>
            </a:r>
            <a:r>
              <a:rPr lang="zh-CN" altLang="en-US" sz="2000" dirty="0" smtClean="0">
                <a:latin typeface="Microsoft YaHei" charset="-122"/>
                <a:ea typeface="Microsoft YaHei" charset="-122"/>
                <a:cs typeface="Microsoft YaHei" charset="-122"/>
              </a:rPr>
              <a:t>片。</a:t>
            </a:r>
            <a:endParaRPr lang="zh-CN" altLang="en-US" sz="2000" dirty="0">
              <a:latin typeface="Microsoft YaHei" charset="-122"/>
              <a:ea typeface="Microsoft YaHei" charset="-122"/>
              <a:cs typeface="Microsoft YaHei" charset="-122"/>
            </a:endParaRPr>
          </a:p>
        </p:txBody>
      </p:sp>
      <p:sp>
        <p:nvSpPr>
          <p:cNvPr id="10" name="文本框 9"/>
          <p:cNvSpPr txBox="1"/>
          <p:nvPr/>
        </p:nvSpPr>
        <p:spPr>
          <a:xfrm>
            <a:off x="2195988" y="2760907"/>
            <a:ext cx="7115816" cy="368300"/>
          </a:xfrm>
          <a:prstGeom prst="rect">
            <a:avLst/>
          </a:prstGeom>
          <a:noFill/>
          <a:ln w="38100">
            <a:solidFill>
              <a:srgbClr val="FF0000"/>
            </a:solidFill>
          </a:ln>
        </p:spPr>
        <p:txBody>
          <a:bodyPr wrap="square" rtlCol="0">
            <a:spAutoFit/>
          </a:bodyPr>
          <a:lstStyle/>
          <a:p>
            <a:endParaRPr lang="zh-CN" altLang="en-US"/>
          </a:p>
        </p:txBody>
      </p:sp>
    </p:spTree>
    <p:extLst>
      <p:ext uri="{BB962C8B-B14F-4D97-AF65-F5344CB8AC3E}">
        <p14:creationId xmlns:p14="http://schemas.microsoft.com/office/powerpoint/2010/main" val="15552778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文本框 8"/>
          <p:cNvSpPr txBox="1"/>
          <p:nvPr/>
        </p:nvSpPr>
        <p:spPr>
          <a:xfrm>
            <a:off x="4145916" y="2845092"/>
            <a:ext cx="1097598" cy="646331"/>
          </a:xfrm>
          <a:prstGeom prst="rect">
            <a:avLst/>
          </a:prstGeom>
          <a:noFill/>
        </p:spPr>
        <p:txBody>
          <a:bodyPr wrap="square" rtlCol="0" anchor="ctr">
            <a:spAutoFit/>
          </a:bodyPr>
          <a:lstStyle/>
          <a:p>
            <a:pPr>
              <a:lnSpc>
                <a:spcPct val="150000"/>
              </a:lnSpc>
            </a:pPr>
            <a:r>
              <a:rPr lang="zh-CN" altLang="en-US" sz="2400" smtClean="0">
                <a:latin typeface="微软雅黑" panose="020B0503020204020204" charset="-122"/>
                <a:ea typeface="微软雅黑" panose="020B0503020204020204" charset="-122"/>
                <a:cs typeface="微软雅黑" panose="020B0503020204020204" charset="-122"/>
              </a:rPr>
              <a:t>分段</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9" name="矩形 28"/>
          <p:cNvSpPr/>
          <p:nvPr/>
        </p:nvSpPr>
        <p:spPr>
          <a:xfrm>
            <a:off x="1317871" y="2077575"/>
            <a:ext cx="2436646" cy="461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应用层：报文</a:t>
            </a:r>
          </a:p>
        </p:txBody>
      </p:sp>
      <p:sp>
        <p:nvSpPr>
          <p:cNvPr id="30" name="矩形 29"/>
          <p:cNvSpPr/>
          <p:nvPr/>
        </p:nvSpPr>
        <p:spPr>
          <a:xfrm>
            <a:off x="1317870" y="2997289"/>
            <a:ext cx="2436646" cy="461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传输层：段</a:t>
            </a:r>
          </a:p>
        </p:txBody>
      </p:sp>
      <p:sp>
        <p:nvSpPr>
          <p:cNvPr id="31" name="矩形 30"/>
          <p:cNvSpPr/>
          <p:nvPr/>
        </p:nvSpPr>
        <p:spPr>
          <a:xfrm>
            <a:off x="1317867" y="3915760"/>
            <a:ext cx="2436646" cy="461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网络层：数据报</a:t>
            </a:r>
          </a:p>
        </p:txBody>
      </p:sp>
      <p:sp>
        <p:nvSpPr>
          <p:cNvPr id="32" name="矩形 31"/>
          <p:cNvSpPr/>
          <p:nvPr/>
        </p:nvSpPr>
        <p:spPr>
          <a:xfrm>
            <a:off x="1317866" y="4875507"/>
            <a:ext cx="2436646" cy="461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微软雅黑" panose="020B0503020204020204" charset="-122"/>
                <a:ea typeface="微软雅黑" panose="020B0503020204020204" charset="-122"/>
              </a:rPr>
              <a:t>数据链路</a:t>
            </a:r>
            <a:r>
              <a:rPr lang="zh-CN" altLang="en-US" sz="2400" dirty="0">
                <a:solidFill>
                  <a:schemeClr val="tx1"/>
                </a:solidFill>
                <a:latin typeface="微软雅黑" panose="020B0503020204020204" charset="-122"/>
                <a:ea typeface="微软雅黑" panose="020B0503020204020204" charset="-122"/>
              </a:rPr>
              <a:t>层：帧</a:t>
            </a:r>
          </a:p>
        </p:txBody>
      </p:sp>
      <p:sp>
        <p:nvSpPr>
          <p:cNvPr id="33" name="矩形 32"/>
          <p:cNvSpPr/>
          <p:nvPr/>
        </p:nvSpPr>
        <p:spPr>
          <a:xfrm>
            <a:off x="1317865" y="5857167"/>
            <a:ext cx="2436646" cy="461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物理层：比特流</a:t>
            </a:r>
          </a:p>
        </p:txBody>
      </p:sp>
      <p:sp>
        <p:nvSpPr>
          <p:cNvPr id="34" name="文本框 33"/>
          <p:cNvSpPr txBox="1"/>
          <p:nvPr/>
        </p:nvSpPr>
        <p:spPr>
          <a:xfrm>
            <a:off x="4145916" y="3763563"/>
            <a:ext cx="3469322" cy="581057"/>
          </a:xfrm>
          <a:prstGeom prst="rect">
            <a:avLst/>
          </a:prstGeom>
          <a:noFill/>
        </p:spPr>
        <p:txBody>
          <a:bodyPr wrap="square" rtlCol="0" anchor="ctr">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分组之后再分片</a:t>
            </a:r>
            <a:endParaRPr lang="zh-CN" altLang="en-US" sz="24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46587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文本框 13"/>
          <p:cNvSpPr txBox="1"/>
          <p:nvPr/>
        </p:nvSpPr>
        <p:spPr>
          <a:xfrm>
            <a:off x="363705" y="2177440"/>
            <a:ext cx="11062335" cy="646331"/>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最</a:t>
            </a:r>
            <a:r>
              <a:rPr lang="zh-CN" altLang="en-US" sz="2400" b="1" dirty="0">
                <a:latin typeface="微软雅黑" panose="020B0503020204020204" charset="-122"/>
                <a:ea typeface="微软雅黑" panose="020B0503020204020204" charset="-122"/>
                <a:cs typeface="微软雅黑" panose="020B0503020204020204" charset="-122"/>
              </a:rPr>
              <a:t>大传输单元</a:t>
            </a:r>
            <a:r>
              <a:rPr lang="en-US" altLang="zh-CN" sz="2400" b="1" dirty="0" smtClean="0">
                <a:latin typeface="微软雅黑" panose="020B0503020204020204" charset="-122"/>
                <a:ea typeface="微软雅黑" panose="020B0503020204020204" charset="-122"/>
                <a:cs typeface="微软雅黑" panose="020B0503020204020204" charset="-122"/>
              </a:rPr>
              <a:t>(MTU</a:t>
            </a:r>
            <a:r>
              <a:rPr lang="en-US" altLang="zh-CN" sz="2400" b="1"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：数据链路层帧能承载的最大数据量。</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796087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文本框 13"/>
          <p:cNvSpPr txBox="1"/>
          <p:nvPr/>
        </p:nvSpPr>
        <p:spPr>
          <a:xfrm>
            <a:off x="363705" y="1402188"/>
            <a:ext cx="11062335" cy="1754326"/>
          </a:xfrm>
          <a:prstGeom prst="rect">
            <a:avLst/>
          </a:prstGeom>
          <a:noFill/>
        </p:spPr>
        <p:txBody>
          <a:bodyPr wrap="square" rtlCol="0">
            <a:spAutoFit/>
          </a:bodyPr>
          <a:lstStyle/>
          <a:p>
            <a:pPr>
              <a:lnSpc>
                <a:spcPct val="150000"/>
              </a:lnSpc>
            </a:pPr>
            <a:r>
              <a:rPr lang="en-US" altLang="zh-CN" sz="2400" b="1" dirty="0" smtClean="0">
                <a:latin typeface="微软雅黑" panose="020B0503020204020204" charset="-122"/>
                <a:ea typeface="微软雅黑" panose="020B0503020204020204" charset="-122"/>
                <a:cs typeface="微软雅黑" panose="020B0503020204020204" charset="-122"/>
              </a:rPr>
              <a:t>IP</a:t>
            </a:r>
            <a:r>
              <a:rPr lang="zh-CN" altLang="en-US" sz="2400" b="1" dirty="0">
                <a:latin typeface="微软雅黑" panose="020B0503020204020204" charset="-122"/>
                <a:ea typeface="微软雅黑" panose="020B0503020204020204" charset="-122"/>
                <a:cs typeface="微软雅黑" panose="020B0503020204020204" charset="-122"/>
              </a:rPr>
              <a:t>数据报分片</a:t>
            </a:r>
            <a:r>
              <a:rPr lang="zh-CN" altLang="en-US" sz="2400" b="1" dirty="0" smtClean="0">
                <a:latin typeface="微软雅黑" panose="020B0503020204020204" charset="-122"/>
                <a:ea typeface="微软雅黑" panose="020B0503020204020204" charset="-122"/>
                <a:cs typeface="微软雅黑" panose="020B0503020204020204" charset="-122"/>
              </a:rPr>
              <a:t>的原则：</a:t>
            </a:r>
            <a:endParaRPr lang="zh-CN" altLang="en-US" sz="2400"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     尽可能</a:t>
            </a:r>
            <a:r>
              <a:rPr lang="zh-CN" altLang="en-US" sz="2400" dirty="0">
                <a:latin typeface="微软雅黑" panose="020B0503020204020204" charset="-122"/>
                <a:ea typeface="微软雅黑" panose="020B0503020204020204" charset="-122"/>
                <a:cs typeface="微软雅黑" panose="020B0503020204020204" charset="-122"/>
              </a:rPr>
              <a:t>少分</a:t>
            </a:r>
            <a:r>
              <a:rPr lang="zh-CN" altLang="en-US" sz="2400" dirty="0" smtClean="0">
                <a:latin typeface="微软雅黑" panose="020B0503020204020204" charset="-122"/>
                <a:ea typeface="微软雅黑" panose="020B0503020204020204" charset="-122"/>
                <a:cs typeface="微软雅黑" panose="020B0503020204020204" charset="-122"/>
              </a:rPr>
              <a:t>片。</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一</a:t>
            </a:r>
            <a:r>
              <a:rPr lang="zh-CN" altLang="en-US" sz="2400" dirty="0">
                <a:latin typeface="微软雅黑" panose="020B0503020204020204" charset="-122"/>
                <a:ea typeface="微软雅黑" panose="020B0503020204020204" charset="-122"/>
                <a:cs typeface="微软雅黑" panose="020B0503020204020204" charset="-122"/>
              </a:rPr>
              <a:t>个最大分片可封装的数据字节</a:t>
            </a:r>
            <a:r>
              <a:rPr lang="zh-CN" altLang="en-US" sz="2400" dirty="0" smtClean="0">
                <a:latin typeface="微软雅黑" panose="020B0503020204020204" charset="-122"/>
                <a:ea typeface="微软雅黑" panose="020B0503020204020204" charset="-122"/>
                <a:cs typeface="微软雅黑" panose="020B0503020204020204" charset="-122"/>
              </a:rPr>
              <a:t>数最好是</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的倍数</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9857899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文本框 17"/>
          <p:cNvSpPr txBox="1"/>
          <p:nvPr/>
        </p:nvSpPr>
        <p:spPr>
          <a:xfrm>
            <a:off x="363704" y="735169"/>
            <a:ext cx="11828296" cy="1198880"/>
          </a:xfrm>
          <a:prstGeom prst="rect">
            <a:avLst/>
          </a:prstGeom>
          <a:noFill/>
        </p:spPr>
        <p:txBody>
          <a:bodyPr wrap="square" rtlCol="0">
            <a:spAutoFit/>
          </a:bodyPr>
          <a:lstStyle/>
          <a:p>
            <a:pPr>
              <a:lnSpc>
                <a:spcPct val="150000"/>
              </a:lnSpc>
            </a:pPr>
            <a:r>
              <a:rPr lang="zh-CN" altLang="en-US" sz="2400" dirty="0" smtClean="0">
                <a:latin typeface="微软雅黑" panose="020B0503020204020204" charset="-122"/>
                <a:ea typeface="微软雅黑" panose="020B0503020204020204" charset="-122"/>
                <a:cs typeface="微软雅黑" panose="020B0503020204020204" charset="-122"/>
              </a:rPr>
              <a:t>例题：</a:t>
            </a:r>
            <a:r>
              <a:rPr lang="zh-CN" altLang="en-US" sz="2400" dirty="0" smtClean="0">
                <a:latin typeface="微软雅黑" panose="020B0503020204020204" charset="-122"/>
                <a:ea typeface="微软雅黑" panose="020B0503020204020204" charset="-122"/>
                <a:cs typeface="微软雅黑" panose="020B0503020204020204" charset="-122"/>
              </a:rPr>
              <a:t>通过工具</a:t>
            </a:r>
            <a:r>
              <a:rPr lang="zh-CN" altLang="en-US" sz="2400" dirty="0">
                <a:latin typeface="微软雅黑" panose="020B0503020204020204" charset="-122"/>
                <a:ea typeface="微软雅黑" panose="020B0503020204020204" charset="-122"/>
                <a:cs typeface="微软雅黑" panose="020B0503020204020204" charset="-122"/>
              </a:rPr>
              <a:t>发送一个总长度为</a:t>
            </a:r>
            <a:r>
              <a:rPr lang="en-US" altLang="zh-CN" sz="2400" dirty="0">
                <a:latin typeface="微软雅黑" panose="020B0503020204020204" charset="-122"/>
                <a:ea typeface="微软雅黑" panose="020B0503020204020204" charset="-122"/>
                <a:cs typeface="微软雅黑" panose="020B0503020204020204" charset="-122"/>
              </a:rPr>
              <a:t>3400</a:t>
            </a:r>
            <a:r>
              <a:rPr lang="zh-CN" altLang="en-US" sz="2400" dirty="0">
                <a:latin typeface="微软雅黑" panose="020B0503020204020204" charset="-122"/>
                <a:ea typeface="微软雅黑" panose="020B0503020204020204" charset="-122"/>
                <a:cs typeface="微软雅黑" panose="020B0503020204020204" charset="-122"/>
              </a:rPr>
              <a:t>字节的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a:t>
            </a:r>
            <a:r>
              <a:rPr lang="zh-CN" altLang="en-US" sz="2400" dirty="0" smtClean="0">
                <a:latin typeface="微软雅黑" panose="020B0503020204020204" charset="-122"/>
                <a:ea typeface="微软雅黑" panose="020B0503020204020204" charset="-122"/>
                <a:cs typeface="微软雅黑" panose="020B0503020204020204" charset="-122"/>
              </a:rPr>
              <a:t>通过</a:t>
            </a:r>
            <a:r>
              <a:rPr lang="en-US" altLang="zh-CN" sz="2400" dirty="0" smtClean="0">
                <a:latin typeface="微软雅黑" panose="020B0503020204020204" charset="-122"/>
                <a:ea typeface="微软雅黑" panose="020B0503020204020204" charset="-122"/>
                <a:cs typeface="微软雅黑" panose="020B0503020204020204" charset="-122"/>
              </a:rPr>
              <a:t>MTU=1500</a:t>
            </a:r>
            <a:r>
              <a:rPr lang="zh-CN" altLang="en-US" sz="2400" dirty="0">
                <a:latin typeface="微软雅黑" panose="020B0503020204020204" charset="-122"/>
                <a:ea typeface="微软雅黑" panose="020B0503020204020204" charset="-122"/>
                <a:cs typeface="微软雅黑" panose="020B0503020204020204" charset="-122"/>
              </a:rPr>
              <a:t>字节的链路</a:t>
            </a:r>
            <a:r>
              <a:rPr lang="zh-CN" altLang="en-US" sz="2400" dirty="0" smtClean="0">
                <a:latin typeface="微软雅黑" panose="020B0503020204020204" charset="-122"/>
                <a:ea typeface="微软雅黑" panose="020B0503020204020204" charset="-122"/>
                <a:cs typeface="微软雅黑" panose="020B0503020204020204" charset="-122"/>
              </a:rPr>
              <a:t>转发。</a:t>
            </a:r>
            <a:r>
              <a:rPr lang="zh-CN" altLang="en-US" sz="2400" dirty="0">
                <a:latin typeface="微软雅黑" panose="020B0503020204020204" charset="-122"/>
                <a:ea typeface="微软雅黑" panose="020B0503020204020204" charset="-122"/>
                <a:cs typeface="微软雅黑" panose="020B0503020204020204" charset="-122"/>
              </a:rPr>
              <a:t>试求以下内容</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7" name="表格 6"/>
          <p:cNvGraphicFramePr/>
          <p:nvPr>
            <p:extLst>
              <p:ext uri="{D42A27DB-BD31-4B8C-83A1-F6EECF244321}">
                <p14:modId xmlns:p14="http://schemas.microsoft.com/office/powerpoint/2010/main" val="1985469903"/>
              </p:ext>
            </p:extLst>
          </p:nvPr>
        </p:nvGraphicFramePr>
        <p:xfrm>
          <a:off x="1314057" y="2011323"/>
          <a:ext cx="9927590" cy="1524000"/>
        </p:xfrm>
        <a:graphic>
          <a:graphicData uri="http://schemas.openxmlformats.org/drawingml/2006/table">
            <a:tbl>
              <a:tblPr firstRow="1" bandRow="1">
                <a:tableStyleId>{5940675A-B579-460E-94D1-54222C63F5DA}</a:tableStyleId>
              </a:tblPr>
              <a:tblGrid>
                <a:gridCol w="905510"/>
                <a:gridCol w="2563495"/>
                <a:gridCol w="1183005"/>
                <a:gridCol w="1023620"/>
                <a:gridCol w="4251960"/>
              </a:tblGrid>
              <a:tr h="381000">
                <a:tc>
                  <a:txBody>
                    <a:bodyPr/>
                    <a:lstStyle/>
                    <a:p>
                      <a:pPr algn="ctr">
                        <a:buNone/>
                      </a:pPr>
                      <a:r>
                        <a:rPr lang="zh-CN" altLang="en-US" sz="1800"/>
                        <a:t>片</a:t>
                      </a:r>
                    </a:p>
                  </a:txBody>
                  <a:tcPr/>
                </a:tc>
                <a:tc>
                  <a:txBody>
                    <a:bodyPr/>
                    <a:lstStyle/>
                    <a:p>
                      <a:pPr algn="ctr">
                        <a:buNone/>
                      </a:pPr>
                      <a:r>
                        <a:rPr lang="zh-CN" altLang="en-US" sz="1800"/>
                        <a:t>总长度</a:t>
                      </a:r>
                      <a:r>
                        <a:rPr lang="en-US" altLang="zh-CN" sz="1800"/>
                        <a:t>/</a:t>
                      </a:r>
                      <a:r>
                        <a:rPr lang="zh-CN" altLang="en-US" sz="1800"/>
                        <a:t>字节</a:t>
                      </a:r>
                    </a:p>
                  </a:txBody>
                  <a:tcPr/>
                </a:tc>
                <a:tc>
                  <a:txBody>
                    <a:bodyPr/>
                    <a:lstStyle/>
                    <a:p>
                      <a:pPr algn="ctr">
                        <a:buNone/>
                      </a:pPr>
                      <a:r>
                        <a:rPr lang="zh-CN" altLang="en-US" sz="1800"/>
                        <a:t>片偏移</a:t>
                      </a:r>
                    </a:p>
                  </a:txBody>
                  <a:tcPr/>
                </a:tc>
                <a:tc>
                  <a:txBody>
                    <a:bodyPr/>
                    <a:lstStyle/>
                    <a:p>
                      <a:pPr algn="ctr">
                        <a:buNone/>
                      </a:pPr>
                      <a:r>
                        <a:rPr lang="en-US" altLang="zh-CN" sz="1800" dirty="0" smtClean="0"/>
                        <a:t>MF</a:t>
                      </a:r>
                      <a:r>
                        <a:rPr lang="zh-CN" altLang="en-US" sz="1800" dirty="0" smtClean="0"/>
                        <a:t>标志</a:t>
                      </a:r>
                      <a:endParaRPr lang="zh-CN" altLang="en-US" sz="1800" dirty="0"/>
                    </a:p>
                  </a:txBody>
                  <a:tcPr/>
                </a:tc>
                <a:tc>
                  <a:txBody>
                    <a:bodyPr/>
                    <a:lstStyle/>
                    <a:p>
                      <a:pPr algn="ctr">
                        <a:buNone/>
                      </a:pPr>
                      <a:r>
                        <a:rPr lang="zh-CN" altLang="en-US" sz="1800" dirty="0" smtClean="0"/>
                        <a:t>封装原</a:t>
                      </a:r>
                      <a:r>
                        <a:rPr lang="en-US" altLang="zh-CN" sz="1800" dirty="0" smtClean="0"/>
                        <a:t>IP</a:t>
                      </a:r>
                      <a:r>
                        <a:rPr lang="zh-CN" altLang="en-US" sz="1800" dirty="0" smtClean="0"/>
                        <a:t>数据报中数据的字节数</a:t>
                      </a:r>
                      <a:endParaRPr lang="zh-CN" altLang="en-US" sz="1800" dirty="0"/>
                    </a:p>
                  </a:txBody>
                  <a:tcPr/>
                </a:tc>
              </a:tr>
              <a:tr h="381000">
                <a:tc>
                  <a:txBody>
                    <a:bodyPr/>
                    <a:lstStyle/>
                    <a:p>
                      <a:pPr algn="ctr">
                        <a:buNone/>
                      </a:pPr>
                      <a:r>
                        <a:rPr lang="zh-CN" altLang="en-US" sz="1800" dirty="0" smtClean="0"/>
                        <a:t>第</a:t>
                      </a:r>
                      <a:r>
                        <a:rPr lang="en-US" altLang="zh-CN" sz="1800" dirty="0" smtClean="0"/>
                        <a:t>1</a:t>
                      </a:r>
                      <a:r>
                        <a:rPr lang="zh-CN" altLang="en-US" sz="1800" dirty="0" smtClean="0"/>
                        <a:t>片</a:t>
                      </a:r>
                      <a:endParaRPr lang="zh-CN" alt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1500</a:t>
                      </a:r>
                    </a:p>
                  </a:txBody>
                  <a:tcPr/>
                </a:tc>
                <a:tc>
                  <a:txBody>
                    <a:bodyPr/>
                    <a:lstStyle/>
                    <a:p>
                      <a:pPr algn="ctr">
                        <a:buNone/>
                      </a:pPr>
                      <a:r>
                        <a:rPr lang="en-US" altLang="zh-CN" sz="1800" dirty="0" smtClean="0"/>
                        <a:t>0</a:t>
                      </a:r>
                      <a:endParaRPr lang="en-US" altLang="zh-CN" sz="1800" dirty="0"/>
                    </a:p>
                  </a:txBody>
                  <a:tcPr/>
                </a:tc>
                <a:tc>
                  <a:txBody>
                    <a:bodyPr/>
                    <a:lstStyle/>
                    <a:p>
                      <a:pPr algn="ctr">
                        <a:buNone/>
                      </a:pPr>
                      <a:r>
                        <a:rPr lang="en-US" altLang="zh-CN" sz="1800" dirty="0" smtClean="0"/>
                        <a:t>1</a:t>
                      </a:r>
                      <a:endParaRPr lang="en-US" altLang="zh-CN" sz="1800" dirty="0"/>
                    </a:p>
                  </a:txBody>
                  <a:tcPr/>
                </a:tc>
                <a:tc>
                  <a:txBody>
                    <a:bodyPr/>
                    <a:lstStyle/>
                    <a:p>
                      <a:pPr algn="ctr">
                        <a:buNone/>
                      </a:pPr>
                      <a:r>
                        <a:rPr lang="en-US" altLang="zh-CN" sz="1800" dirty="0" smtClean="0"/>
                        <a:t>1480</a:t>
                      </a:r>
                      <a:r>
                        <a:rPr lang="zh-CN" altLang="en-US" sz="1800" dirty="0" smtClean="0"/>
                        <a:t>字节</a:t>
                      </a:r>
                      <a:r>
                        <a:rPr lang="en-US" altLang="zh-CN" sz="1800" dirty="0" smtClean="0"/>
                        <a:t>(</a:t>
                      </a:r>
                      <a:r>
                        <a:rPr lang="en-US" altLang="zh-CN" sz="1800" dirty="0" smtClean="0">
                          <a:solidFill>
                            <a:srgbClr val="FF0000"/>
                          </a:solidFill>
                        </a:rPr>
                        <a:t>0</a:t>
                      </a:r>
                      <a:r>
                        <a:rPr lang="en-US" altLang="zh-CN" sz="1800" dirty="0" smtClean="0"/>
                        <a:t>-1479)</a:t>
                      </a:r>
                      <a:endParaRPr lang="zh-CN" altLang="en-US" sz="1800" dirty="0"/>
                    </a:p>
                  </a:txBody>
                  <a:tcPr/>
                </a:tc>
              </a:tr>
              <a:tr h="381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第</a:t>
                      </a:r>
                      <a:r>
                        <a:rPr lang="en-US" altLang="zh-CN" sz="1800" dirty="0" smtClean="0"/>
                        <a:t>2</a:t>
                      </a:r>
                      <a:r>
                        <a:rPr lang="zh-CN" altLang="en-US" sz="1800" dirty="0" smtClean="0"/>
                        <a:t>片</a:t>
                      </a:r>
                    </a:p>
                  </a:txBody>
                  <a:tcPr/>
                </a:tc>
                <a:tc>
                  <a:txBody>
                    <a:bodyPr/>
                    <a:lstStyle/>
                    <a:p>
                      <a:pPr algn="ctr">
                        <a:buNone/>
                      </a:pPr>
                      <a:r>
                        <a:rPr lang="en-US" altLang="zh-CN" sz="1800" dirty="0" smtClean="0"/>
                        <a:t>1500 </a:t>
                      </a:r>
                      <a:endParaRPr lang="en-US" altLang="zh-CN" sz="1800" dirty="0"/>
                    </a:p>
                  </a:txBody>
                  <a:tcPr/>
                </a:tc>
                <a:tc>
                  <a:txBody>
                    <a:bodyPr/>
                    <a:lstStyle/>
                    <a:p>
                      <a:pPr algn="ctr">
                        <a:buNone/>
                      </a:pPr>
                      <a:r>
                        <a:rPr lang="en-US" altLang="zh-CN" sz="1800" dirty="0"/>
                        <a:t> </a:t>
                      </a:r>
                      <a:r>
                        <a:rPr lang="en-US" altLang="zh-CN" sz="1800" dirty="0" smtClean="0"/>
                        <a:t>185</a:t>
                      </a:r>
                      <a:endParaRPr lang="en-US" altLang="zh-CN" sz="1800" dirty="0"/>
                    </a:p>
                  </a:txBody>
                  <a:tcPr/>
                </a:tc>
                <a:tc>
                  <a:txBody>
                    <a:bodyPr/>
                    <a:lstStyle/>
                    <a:p>
                      <a:pPr algn="ctr">
                        <a:buNone/>
                      </a:pPr>
                      <a:r>
                        <a:rPr lang="en-US" altLang="zh-CN" sz="1800"/>
                        <a:t> </a:t>
                      </a:r>
                      <a:r>
                        <a:rPr lang="en-US" altLang="zh-CN" sz="1800" smtClean="0"/>
                        <a:t>1</a:t>
                      </a:r>
                      <a:endParaRPr lang="en-US" altLang="zh-CN" sz="18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1480</a:t>
                      </a:r>
                      <a:r>
                        <a:rPr lang="zh-CN" altLang="en-US" sz="1800" dirty="0" smtClean="0"/>
                        <a:t>字节</a:t>
                      </a:r>
                      <a:r>
                        <a:rPr lang="en-US" altLang="zh-CN" sz="1800" dirty="0" smtClean="0"/>
                        <a:t>(</a:t>
                      </a:r>
                      <a:r>
                        <a:rPr lang="en-US" altLang="zh-CN" sz="1800" dirty="0" smtClean="0">
                          <a:solidFill>
                            <a:srgbClr val="FF0000"/>
                          </a:solidFill>
                        </a:rPr>
                        <a:t>1480</a:t>
                      </a:r>
                      <a:r>
                        <a:rPr lang="en-US" altLang="zh-CN" sz="1800" dirty="0" smtClean="0"/>
                        <a:t>-2959)</a:t>
                      </a:r>
                      <a:endParaRPr lang="zh-CN" altLang="en-US" sz="1800" dirty="0" smtClean="0"/>
                    </a:p>
                  </a:txBody>
                  <a:tcPr/>
                </a:tc>
              </a:tr>
              <a:tr h="381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第</a:t>
                      </a:r>
                      <a:r>
                        <a:rPr lang="en-US" altLang="zh-CN" sz="1800" dirty="0" smtClean="0"/>
                        <a:t>3</a:t>
                      </a:r>
                      <a:r>
                        <a:rPr lang="zh-CN" altLang="en-US" sz="1800" dirty="0" smtClean="0"/>
                        <a:t>片</a:t>
                      </a:r>
                    </a:p>
                  </a:txBody>
                  <a:tcPr/>
                </a:tc>
                <a:tc>
                  <a:txBody>
                    <a:bodyPr/>
                    <a:lstStyle/>
                    <a:p>
                      <a:pPr algn="ctr">
                        <a:buNone/>
                      </a:pPr>
                      <a:r>
                        <a:rPr lang="en-US" altLang="zh-CN" sz="1800" dirty="0" smtClean="0"/>
                        <a:t>440</a:t>
                      </a:r>
                      <a:endParaRPr lang="en-US" altLang="zh-CN" sz="1800" dirty="0"/>
                    </a:p>
                  </a:txBody>
                  <a:tcPr/>
                </a:tc>
                <a:tc>
                  <a:txBody>
                    <a:bodyPr/>
                    <a:lstStyle/>
                    <a:p>
                      <a:pPr algn="ctr">
                        <a:buNone/>
                      </a:pPr>
                      <a:r>
                        <a:rPr lang="en-US" altLang="zh-CN" sz="1800" dirty="0"/>
                        <a:t> </a:t>
                      </a:r>
                      <a:r>
                        <a:rPr lang="en-US" altLang="zh-CN" sz="1800" dirty="0" smtClean="0"/>
                        <a:t>370</a:t>
                      </a:r>
                      <a:endParaRPr lang="en-US" altLang="zh-CN" sz="1800" dirty="0"/>
                    </a:p>
                  </a:txBody>
                  <a:tcPr/>
                </a:tc>
                <a:tc>
                  <a:txBody>
                    <a:bodyPr/>
                    <a:lstStyle/>
                    <a:p>
                      <a:pPr algn="ctr">
                        <a:buNone/>
                      </a:pPr>
                      <a:r>
                        <a:rPr lang="en-US" altLang="zh-CN" sz="1800" dirty="0"/>
                        <a:t> </a:t>
                      </a:r>
                      <a:r>
                        <a:rPr lang="en-US" altLang="zh-CN" sz="1800" dirty="0" smtClean="0"/>
                        <a:t>0</a:t>
                      </a:r>
                      <a:endParaRPr lang="en-US" altLang="zh-C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420</a:t>
                      </a:r>
                      <a:r>
                        <a:rPr lang="zh-CN" altLang="en-US" sz="1800" dirty="0" smtClean="0"/>
                        <a:t>字节</a:t>
                      </a:r>
                      <a:r>
                        <a:rPr lang="en-US" altLang="zh-CN" sz="1800" dirty="0" smtClean="0"/>
                        <a:t>(</a:t>
                      </a:r>
                      <a:r>
                        <a:rPr lang="en-US" altLang="zh-CN" sz="1800" dirty="0" smtClean="0">
                          <a:solidFill>
                            <a:srgbClr val="FF0000"/>
                          </a:solidFill>
                        </a:rPr>
                        <a:t>2960</a:t>
                      </a:r>
                      <a:r>
                        <a:rPr lang="en-US" altLang="zh-CN" sz="1800" dirty="0" smtClean="0"/>
                        <a:t>-3379)</a:t>
                      </a:r>
                      <a:r>
                        <a:rPr lang="en-US" sz="1800" dirty="0" smtClean="0"/>
                        <a:t> </a:t>
                      </a:r>
                      <a:endParaRPr lang="en-US" sz="1800" dirty="0"/>
                    </a:p>
                  </a:txBody>
                  <a:tcPr/>
                </a:tc>
              </a:tr>
            </a:tbl>
          </a:graphicData>
        </a:graphic>
      </p:graphicFrame>
      <p:sp>
        <p:nvSpPr>
          <p:cNvPr id="9" name="文本框 8"/>
          <p:cNvSpPr txBox="1"/>
          <p:nvPr/>
        </p:nvSpPr>
        <p:spPr>
          <a:xfrm>
            <a:off x="2688077" y="3753983"/>
            <a:ext cx="7728133" cy="2862322"/>
          </a:xfrm>
          <a:prstGeom prst="rect">
            <a:avLst/>
          </a:prstGeom>
          <a:noFill/>
        </p:spPr>
        <p:txBody>
          <a:bodyPr wrap="square" rtlCol="0">
            <a:spAutoFit/>
          </a:bodyPr>
          <a:lstStyle/>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分片步骤：</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第一</a:t>
            </a:r>
            <a:r>
              <a:rPr lang="zh-CN" altLang="en-US" sz="2400" b="1" dirty="0" smtClean="0">
                <a:latin typeface="微软雅黑" panose="020B0503020204020204" charset="-122"/>
                <a:ea typeface="微软雅黑" panose="020B0503020204020204" charset="-122"/>
                <a:cs typeface="微软雅黑" panose="020B0503020204020204" charset="-122"/>
              </a:rPr>
              <a:t>步：每个分片最多可以封装多少字节的数据。</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第二步：分片数。</a:t>
            </a:r>
            <a:endParaRPr lang="en-US" altLang="zh-CN" sz="2400"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a:latin typeface="微软雅黑" panose="020B0503020204020204" charset="-122"/>
                <a:ea typeface="微软雅黑" panose="020B0503020204020204" charset="-122"/>
                <a:cs typeface="微软雅黑" panose="020B0503020204020204" charset="-122"/>
              </a:rPr>
              <a:t>第三步：标志位</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smtClean="0">
                <a:latin typeface="微软雅黑" panose="020B0503020204020204" charset="-122"/>
                <a:ea typeface="微软雅黑" panose="020B0503020204020204" charset="-122"/>
                <a:cs typeface="微软雅黑" panose="020B0503020204020204" charset="-122"/>
              </a:rPr>
              <a:t>第四</a:t>
            </a:r>
            <a:r>
              <a:rPr lang="zh-CN" altLang="en-US" sz="2400" b="1" dirty="0">
                <a:latin typeface="微软雅黑" panose="020B0503020204020204" charset="-122"/>
                <a:ea typeface="微软雅黑" panose="020B0503020204020204" charset="-122"/>
                <a:cs typeface="微软雅黑" panose="020B0503020204020204" charset="-122"/>
              </a:rPr>
              <a:t>步：片偏移量（单位为</a:t>
            </a:r>
            <a:r>
              <a:rPr lang="en-US" altLang="zh-CN" sz="2400" b="1" dirty="0">
                <a:latin typeface="微软雅黑" panose="020B0503020204020204" charset="-122"/>
                <a:ea typeface="微软雅黑" panose="020B0503020204020204" charset="-122"/>
                <a:cs typeface="微软雅黑" panose="020B0503020204020204" charset="-122"/>
              </a:rPr>
              <a:t>8</a:t>
            </a:r>
            <a:r>
              <a:rPr lang="zh-CN" altLang="en-US" sz="2400" b="1" dirty="0">
                <a:latin typeface="微软雅黑" panose="020B0503020204020204" charset="-122"/>
                <a:ea typeface="微软雅黑" panose="020B0503020204020204" charset="-122"/>
                <a:cs typeface="微软雅黑" panose="020B0503020204020204" charset="-122"/>
              </a:rPr>
              <a:t>字节</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10985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613101"/>
            <a:ext cx="2288540" cy="1134413"/>
          </a:xfrm>
          <a:prstGeom prst="rect">
            <a:avLst/>
          </a:prstGeom>
          <a:noFill/>
        </p:spPr>
        <p:txBody>
          <a:bodyPr wrap="square" rtlCol="0">
            <a:spAutoFit/>
          </a:bodyPr>
          <a:lstStyle/>
          <a:p>
            <a:pPr>
              <a:lnSpc>
                <a:spcPct val="150000"/>
              </a:lnSpc>
            </a:pPr>
            <a:r>
              <a:rPr lang="zh-CN" altLang="en-US" sz="2400" dirty="0"/>
              <a:t>用户数据</a:t>
            </a:r>
            <a:r>
              <a:rPr lang="zh-CN" altLang="en-US" sz="2400" dirty="0" smtClean="0"/>
              <a:t>报</a:t>
            </a:r>
            <a:endParaRPr lang="en-US" altLang="zh-CN" sz="2400" dirty="0" smtClean="0"/>
          </a:p>
          <a:p>
            <a:pPr>
              <a:lnSpc>
                <a:spcPct val="150000"/>
              </a:lnSpc>
            </a:pPr>
            <a:r>
              <a:rPr lang="zh-CN" altLang="en-US" sz="2400" dirty="0" smtClean="0"/>
              <a:t>协议</a:t>
            </a:r>
            <a:r>
              <a:rPr lang="zh-CN" altLang="en-US" sz="2400" dirty="0"/>
              <a:t>（</a:t>
            </a:r>
            <a:r>
              <a:rPr lang="en-US" altLang="zh-CN" sz="2400" dirty="0"/>
              <a:t>UDP</a:t>
            </a:r>
            <a:r>
              <a:rPr lang="zh-CN" altLang="en-US" sz="2400" dirty="0"/>
              <a:t>）</a:t>
            </a:r>
          </a:p>
        </p:txBody>
      </p:sp>
      <p:sp>
        <p:nvSpPr>
          <p:cNvPr id="6" name="文本框 5"/>
          <p:cNvSpPr txBox="1"/>
          <p:nvPr/>
        </p:nvSpPr>
        <p:spPr>
          <a:xfrm>
            <a:off x="2288540" y="1287481"/>
            <a:ext cx="4763643" cy="3785652"/>
          </a:xfrm>
          <a:prstGeom prst="rect">
            <a:avLst/>
          </a:prstGeom>
          <a:noFill/>
        </p:spPr>
        <p:txBody>
          <a:bodyPr wrap="square" rtlCol="0">
            <a:spAutoFit/>
          </a:bodyPr>
          <a:lstStyle/>
          <a:p>
            <a:pPr>
              <a:lnSpc>
                <a:spcPct val="200000"/>
              </a:lnSpc>
            </a:pPr>
            <a:r>
              <a:rPr lang="en-US" altLang="zh-CN" sz="2400" dirty="0" smtClean="0"/>
              <a:t>UDP</a:t>
            </a:r>
            <a:r>
              <a:rPr lang="zh-CN" altLang="en-US" sz="2400" dirty="0" smtClean="0"/>
              <a:t>特点</a:t>
            </a:r>
            <a:endParaRPr lang="en-US" altLang="zh-CN" sz="2400" dirty="0" smtClean="0"/>
          </a:p>
          <a:p>
            <a:pPr>
              <a:lnSpc>
                <a:spcPct val="200000"/>
              </a:lnSpc>
            </a:pPr>
            <a:endParaRPr lang="en-US" altLang="zh-CN" sz="2400" dirty="0" smtClean="0"/>
          </a:p>
          <a:p>
            <a:pPr>
              <a:lnSpc>
                <a:spcPct val="200000"/>
              </a:lnSpc>
            </a:pPr>
            <a:r>
              <a:rPr lang="en-US" altLang="zh-CN" sz="2400" dirty="0" smtClean="0">
                <a:solidFill>
                  <a:srgbClr val="FF0000"/>
                </a:solidFill>
              </a:rPr>
              <a:t>UDP</a:t>
            </a:r>
            <a:r>
              <a:rPr lang="zh-CN" altLang="en-US" sz="2400" dirty="0" smtClean="0">
                <a:solidFill>
                  <a:srgbClr val="FF0000"/>
                </a:solidFill>
              </a:rPr>
              <a:t>数据报结构</a:t>
            </a:r>
            <a:endParaRPr lang="en-US" altLang="zh-CN" sz="2400" dirty="0" smtClean="0">
              <a:solidFill>
                <a:srgbClr val="FF0000"/>
              </a:solidFill>
            </a:endParaRPr>
          </a:p>
          <a:p>
            <a:pPr>
              <a:lnSpc>
                <a:spcPct val="200000"/>
              </a:lnSpc>
            </a:pPr>
            <a:endParaRPr lang="en-US" altLang="zh-CN" sz="2400" dirty="0" smtClean="0"/>
          </a:p>
          <a:p>
            <a:pPr>
              <a:lnSpc>
                <a:spcPct val="200000"/>
              </a:lnSpc>
            </a:pPr>
            <a:r>
              <a:rPr lang="en-US" altLang="zh-CN" sz="2400" dirty="0" smtClean="0"/>
              <a:t>UDP</a:t>
            </a:r>
            <a:r>
              <a:rPr lang="zh-CN" altLang="en-US" sz="2400" dirty="0" smtClean="0"/>
              <a:t>校验和</a:t>
            </a:r>
            <a:endParaRPr lang="zh-CN" altLang="en-US" sz="2400" dirty="0"/>
          </a:p>
        </p:txBody>
      </p:sp>
      <p:sp>
        <p:nvSpPr>
          <p:cNvPr id="9" name="左大括号 8"/>
          <p:cNvSpPr/>
          <p:nvPr/>
        </p:nvSpPr>
        <p:spPr>
          <a:xfrm>
            <a:off x="1750695" y="1831164"/>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矩形 6"/>
          <p:cNvSpPr/>
          <p:nvPr/>
        </p:nvSpPr>
        <p:spPr>
          <a:xfrm>
            <a:off x="0" y="6361043"/>
            <a:ext cx="12192000" cy="49695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t>三节串讲：周一周三周五。时间：</a:t>
            </a:r>
            <a:r>
              <a:rPr kumimoji="1" lang="en-US" altLang="zh-CN" sz="2000" dirty="0" smtClean="0"/>
              <a:t>19:15-21:30</a:t>
            </a:r>
            <a:r>
              <a:rPr kumimoji="1" lang="zh-CN" altLang="en-US" sz="2000" dirty="0" smtClean="0"/>
              <a:t>。精讲听了，才能跟上！加油！</a:t>
            </a:r>
            <a:endParaRPr kumimoji="1" lang="zh-CN" altLang="en-US" sz="2000" dirty="0"/>
          </a:p>
        </p:txBody>
      </p:sp>
    </p:spTree>
    <p:extLst>
      <p:ext uri="{BB962C8B-B14F-4D97-AF65-F5344CB8AC3E}">
        <p14:creationId xmlns:p14="http://schemas.microsoft.com/office/powerpoint/2010/main" val="19501055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左大括号 5"/>
          <p:cNvSpPr/>
          <p:nvPr/>
        </p:nvSpPr>
        <p:spPr>
          <a:xfrm>
            <a:off x="2467324" y="1600200"/>
            <a:ext cx="604488" cy="2943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Microsoft YaHei" charset="-122"/>
              <a:ea typeface="Microsoft YaHei" charset="-122"/>
              <a:cs typeface="Microsoft YaHei" charset="-122"/>
            </a:endParaRPr>
          </a:p>
        </p:txBody>
      </p:sp>
      <p:sp>
        <p:nvSpPr>
          <p:cNvPr id="9" name="矩形 8"/>
          <p:cNvSpPr/>
          <p:nvPr/>
        </p:nvSpPr>
        <p:spPr>
          <a:xfrm>
            <a:off x="3210476" y="1315149"/>
            <a:ext cx="2646878" cy="3416320"/>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sym typeface="+mn-ea"/>
              </a:rPr>
              <a:t>IPv4</a:t>
            </a:r>
            <a:r>
              <a:rPr lang="zh-CN" altLang="en-US" sz="2400" dirty="0" smtClean="0">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a:solidFill>
                  <a:srgbClr val="FF0000"/>
                </a:solidFill>
                <a:latin typeface="Microsoft YaHei" charset="-122"/>
                <a:ea typeface="Microsoft YaHei" charset="-122"/>
                <a:cs typeface="Microsoft YaHei" charset="-122"/>
                <a:sym typeface="+mn-ea"/>
              </a:rPr>
              <a:t>IPv4</a:t>
            </a:r>
            <a:r>
              <a:rPr lang="zh-CN" altLang="en-US" sz="2400" dirty="0">
                <a:solidFill>
                  <a:srgbClr val="FF0000"/>
                </a:solidFill>
                <a:latin typeface="Microsoft YaHei" charset="-122"/>
                <a:ea typeface="Microsoft YaHei" charset="-122"/>
                <a:cs typeface="Microsoft YaHei" charset="-122"/>
                <a:sym typeface="+mn-ea"/>
              </a:rPr>
              <a:t>编</a:t>
            </a:r>
            <a:r>
              <a:rPr lang="zh-CN" altLang="en-US" sz="2400" dirty="0" smtClean="0">
                <a:solidFill>
                  <a:srgbClr val="FF0000"/>
                </a:solidFill>
                <a:latin typeface="Microsoft YaHei" charset="-122"/>
                <a:ea typeface="Microsoft YaHei" charset="-122"/>
                <a:cs typeface="Microsoft YaHei" charset="-122"/>
                <a:sym typeface="+mn-ea"/>
              </a:rPr>
              <a:t>址</a:t>
            </a:r>
            <a:endParaRPr lang="en-US" altLang="zh-CN" sz="2400" dirty="0" smtClean="0">
              <a:solidFill>
                <a:srgbClr val="FF0000"/>
              </a:solidFill>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动态主机配置</a:t>
            </a:r>
            <a:r>
              <a:rPr lang="zh-CN" altLang="en-US" sz="2400" dirty="0" smtClean="0">
                <a:latin typeface="Microsoft YaHei" charset="-122"/>
                <a:ea typeface="Microsoft YaHei" charset="-122"/>
                <a:cs typeface="Microsoft YaHei" charset="-122"/>
                <a:sym typeface="+mn-ea"/>
              </a:rPr>
              <a:t>协议</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网络地址转换</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ICMP</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IPv6</a:t>
            </a:r>
          </a:p>
        </p:txBody>
      </p:sp>
      <p:sp>
        <p:nvSpPr>
          <p:cNvPr id="10" name="矩形 9"/>
          <p:cNvSpPr/>
          <p:nvPr/>
        </p:nvSpPr>
        <p:spPr>
          <a:xfrm>
            <a:off x="114372" y="2838399"/>
            <a:ext cx="2352952" cy="461665"/>
          </a:xfrm>
          <a:prstGeom prst="rect">
            <a:avLst/>
          </a:prstGeom>
        </p:spPr>
        <p:txBody>
          <a:bodyPr wrap="none">
            <a:spAutoFit/>
          </a:bodyPr>
          <a:lstStyle/>
          <a:p>
            <a:r>
              <a:rPr lang="en-US" altLang="zh-CN" sz="2400" dirty="0">
                <a:latin typeface="Microsoft YaHei" charset="-122"/>
                <a:ea typeface="Microsoft YaHei" charset="-122"/>
                <a:cs typeface="Microsoft YaHei" charset="-122"/>
                <a:sym typeface="+mn-ea"/>
              </a:rPr>
              <a:t>Internet</a:t>
            </a:r>
            <a:r>
              <a:rPr lang="zh-CN" altLang="en-US" sz="2400" dirty="0">
                <a:latin typeface="Microsoft YaHei" charset="-122"/>
                <a:ea typeface="Microsoft YaHei" charset="-122"/>
                <a:cs typeface="Microsoft YaHei" charset="-122"/>
                <a:sym typeface="+mn-ea"/>
              </a:rPr>
              <a:t>网络层</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1655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658013941"/>
              </p:ext>
            </p:extLst>
          </p:nvPr>
        </p:nvGraphicFramePr>
        <p:xfrm>
          <a:off x="1464655" y="2182799"/>
          <a:ext cx="9055104" cy="2374408"/>
        </p:xfrm>
        <a:graphic>
          <a:graphicData uri="http://schemas.openxmlformats.org/drawingml/2006/table">
            <a:tbl>
              <a:tblPr firstRow="1" bandRow="1">
                <a:tableStyleId>{5940675A-B579-460E-94D1-54222C63F5DA}</a:tableStyleId>
              </a:tblPr>
              <a:tblGrid>
                <a:gridCol w="3940845"/>
                <a:gridCol w="5114259"/>
              </a:tblGrid>
              <a:tr h="593602">
                <a:tc>
                  <a:txBody>
                    <a:bodyPr/>
                    <a:lstStyle/>
                    <a:p>
                      <a:pPr algn="ctr"/>
                      <a:r>
                        <a:rPr lang="zh-CN" altLang="en-US" sz="2000" dirty="0"/>
                        <a:t>方法</a:t>
                      </a:r>
                    </a:p>
                  </a:txBody>
                  <a:tcPr anchor="ctr">
                    <a:solidFill>
                      <a:schemeClr val="accent2">
                        <a:lumMod val="40000"/>
                        <a:lumOff val="60000"/>
                      </a:schemeClr>
                    </a:solidFill>
                  </a:tcPr>
                </a:tc>
                <a:tc>
                  <a:txBody>
                    <a:bodyPr/>
                    <a:lstStyle/>
                    <a:p>
                      <a:pPr algn="ctr"/>
                      <a:r>
                        <a:rPr lang="zh-CN" altLang="en-US" sz="2000" dirty="0"/>
                        <a:t>表示方式</a:t>
                      </a:r>
                    </a:p>
                  </a:txBody>
                  <a:tcPr anchor="ctr">
                    <a:solidFill>
                      <a:schemeClr val="accent2">
                        <a:lumMod val="40000"/>
                        <a:lumOff val="60000"/>
                      </a:schemeClr>
                    </a:solidFill>
                  </a:tcPr>
                </a:tc>
              </a:tr>
              <a:tr h="593602">
                <a:tc>
                  <a:txBody>
                    <a:bodyPr/>
                    <a:lstStyle/>
                    <a:p>
                      <a:pPr algn="ctr"/>
                      <a:r>
                        <a:rPr lang="zh-CN" altLang="en-US" sz="2000" dirty="0"/>
                        <a:t>二进制标记法</a:t>
                      </a:r>
                    </a:p>
                  </a:txBody>
                  <a:tcPr anchor="ctr"/>
                </a:tc>
                <a:tc>
                  <a:txBody>
                    <a:bodyPr/>
                    <a:lstStyle/>
                    <a:p>
                      <a:pPr algn="ctr"/>
                      <a:r>
                        <a:rPr lang="en-US" altLang="zh-CN" sz="2000" b="1" dirty="0"/>
                        <a:t>11000000 10101000 00000001 01100101</a:t>
                      </a:r>
                      <a:endParaRPr lang="zh-CN" altLang="en-US" sz="2000" b="1" dirty="0"/>
                    </a:p>
                  </a:txBody>
                  <a:tcPr anchor="ctr"/>
                </a:tc>
              </a:tr>
              <a:tr h="593602">
                <a:tc>
                  <a:txBody>
                    <a:bodyPr/>
                    <a:lstStyle/>
                    <a:p>
                      <a:pPr algn="ctr"/>
                      <a:r>
                        <a:rPr lang="zh-CN" altLang="en-US" sz="2000" dirty="0"/>
                        <a:t>点分十进制标记法</a:t>
                      </a:r>
                    </a:p>
                  </a:txBody>
                  <a:tcPr anchor="ctr"/>
                </a:tc>
                <a:tc>
                  <a:txBody>
                    <a:bodyPr/>
                    <a:lstStyle/>
                    <a:p>
                      <a:pPr algn="ctr"/>
                      <a:r>
                        <a:rPr lang="en-US" altLang="zh-CN" sz="2000" b="1" dirty="0"/>
                        <a:t>192.168.1.101</a:t>
                      </a:r>
                      <a:endParaRPr lang="zh-CN" altLang="en-US" sz="2000" b="1" dirty="0"/>
                    </a:p>
                  </a:txBody>
                  <a:tcPr anchor="ctr"/>
                </a:tc>
              </a:tr>
              <a:tr h="593602">
                <a:tc>
                  <a:txBody>
                    <a:bodyPr/>
                    <a:lstStyle/>
                    <a:p>
                      <a:pPr algn="ctr"/>
                      <a:r>
                        <a:rPr lang="zh-CN" altLang="en-US" sz="2000" dirty="0"/>
                        <a:t>十六进制标记法</a:t>
                      </a:r>
                    </a:p>
                  </a:txBody>
                  <a:tcPr anchor="ctr"/>
                </a:tc>
                <a:tc>
                  <a:txBody>
                    <a:bodyPr/>
                    <a:lstStyle/>
                    <a:p>
                      <a:pPr algn="ctr"/>
                      <a:r>
                        <a:rPr lang="en-US" altLang="zh-CN" sz="2000" dirty="0"/>
                        <a:t>0xC0A80165</a:t>
                      </a:r>
                      <a:endParaRPr lang="zh-CN" altLang="en-US" sz="2000" dirty="0"/>
                    </a:p>
                  </a:txBody>
                  <a:tcPr anchor="ctr"/>
                </a:tc>
              </a:tr>
            </a:tbl>
          </a:graphicData>
        </a:graphic>
      </p:graphicFrame>
      <p:sp>
        <p:nvSpPr>
          <p:cNvPr id="34" name="TextBox 5"/>
          <p:cNvSpPr txBox="1"/>
          <p:nvPr/>
        </p:nvSpPr>
        <p:spPr>
          <a:xfrm>
            <a:off x="343827" y="685712"/>
            <a:ext cx="10002190" cy="521425"/>
          </a:xfrm>
          <a:prstGeom prst="rect">
            <a:avLst/>
          </a:prstGeom>
          <a:noFill/>
        </p:spPr>
        <p:txBody>
          <a:bodyPr wrap="square" rtlCol="0">
            <a:spAutoFit/>
          </a:bodyPr>
          <a:lstStyle/>
          <a:p>
            <a:pPr>
              <a:lnSpc>
                <a:spcPts val="3700"/>
              </a:lnSpc>
            </a:pPr>
            <a:r>
              <a:rPr lang="en-US" altLang="zh-CN" sz="2400" b="1" smtClean="0">
                <a:latin typeface="微软雅黑" panose="020B0503020204020204" charset="-122"/>
                <a:ea typeface="微软雅黑" panose="020B0503020204020204" charset="-122"/>
                <a:cs typeface="微软雅黑" panose="020B0503020204020204" charset="-122"/>
              </a:rPr>
              <a:t>IPv4</a:t>
            </a:r>
            <a:r>
              <a:rPr lang="zh-CN" altLang="en-US" sz="2400" b="1" dirty="0">
                <a:latin typeface="微软雅黑" panose="020B0503020204020204" charset="-122"/>
                <a:ea typeface="微软雅黑" panose="020B0503020204020204" charset="-122"/>
                <a:cs typeface="微软雅黑" panose="020B0503020204020204" charset="-122"/>
              </a:rPr>
              <a:t>地址</a:t>
            </a:r>
            <a:r>
              <a:rPr lang="en-US" altLang="zh-CN" sz="2400" b="1" dirty="0">
                <a:latin typeface="微软雅黑" panose="020B0503020204020204" charset="-122"/>
                <a:ea typeface="微软雅黑" panose="020B0503020204020204" charset="-122"/>
                <a:cs typeface="微软雅黑" panose="020B0503020204020204" charset="-122"/>
              </a:rPr>
              <a:t>192.168.1.101</a:t>
            </a:r>
            <a:r>
              <a:rPr lang="zh-CN" altLang="en-US" sz="2400" b="1" dirty="0">
                <a:latin typeface="微软雅黑" panose="020B0503020204020204" charset="-122"/>
                <a:ea typeface="微软雅黑" panose="020B0503020204020204" charset="-122"/>
                <a:cs typeface="微软雅黑" panose="020B0503020204020204" charset="-122"/>
              </a:rPr>
              <a:t>的三种标记</a:t>
            </a:r>
            <a:r>
              <a:rPr lang="zh-CN" altLang="en-US" sz="2400" b="1" dirty="0" smtClean="0">
                <a:latin typeface="微软雅黑" panose="020B0503020204020204" charset="-122"/>
                <a:ea typeface="微软雅黑" panose="020B0503020204020204" charset="-122"/>
                <a:cs typeface="微软雅黑" panose="020B0503020204020204" charset="-122"/>
              </a:rPr>
              <a:t>方式：</a:t>
            </a:r>
            <a:endParaRPr lang="en-US" altLang="zh-CN" sz="24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181408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715452" y="1687278"/>
            <a:ext cx="10615157" cy="2308324"/>
          </a:xfrm>
          <a:prstGeom prst="rect">
            <a:avLst/>
          </a:prstGeom>
          <a:noFill/>
        </p:spPr>
        <p:txBody>
          <a:bodyPr wrap="square" rtlCol="0">
            <a:spAutoFit/>
          </a:bodyPr>
          <a:lstStyle/>
          <a:p>
            <a:pPr algn="l">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前缀：</a:t>
            </a:r>
            <a:r>
              <a:rPr lang="zh-CN" altLang="en-US" sz="2400" dirty="0" smtClean="0">
                <a:latin typeface="微软雅黑" panose="020B0503020204020204" charset="-122"/>
                <a:ea typeface="微软雅黑" panose="020B0503020204020204" charset="-122"/>
                <a:cs typeface="微软雅黑" panose="020B0503020204020204" charset="-122"/>
              </a:rPr>
              <a:t>即</a:t>
            </a:r>
            <a:r>
              <a:rPr lang="zh-CN" altLang="en-US" sz="2400" dirty="0">
                <a:latin typeface="微软雅黑" panose="020B0503020204020204" charset="-122"/>
                <a:ea typeface="微软雅黑" panose="020B0503020204020204" charset="-122"/>
                <a:cs typeface="微软雅黑" panose="020B0503020204020204" charset="-122"/>
              </a:rPr>
              <a:t>网络部分</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Net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ID)</a:t>
            </a:r>
            <a:r>
              <a:rPr lang="zh-CN" altLang="en-US" sz="2400" dirty="0" smtClean="0">
                <a:latin typeface="微软雅黑" panose="020B0503020204020204" charset="-122"/>
                <a:ea typeface="微软雅黑" panose="020B0503020204020204" charset="-122"/>
                <a:cs typeface="微软雅黑" panose="020B0503020204020204" charset="-122"/>
              </a:rPr>
              <a:t>。用于</a:t>
            </a:r>
            <a:r>
              <a:rPr lang="zh-CN" altLang="en-US" sz="2400" dirty="0">
                <a:latin typeface="微软雅黑" panose="020B0503020204020204" charset="-122"/>
                <a:ea typeface="微软雅黑" panose="020B0503020204020204" charset="-122"/>
                <a:cs typeface="微软雅黑" panose="020B0503020204020204" charset="-122"/>
              </a:rPr>
              <a:t>描述主机所归属的网络</a:t>
            </a:r>
          </a:p>
          <a:p>
            <a:pPr algn="l">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分类</a:t>
            </a:r>
            <a:r>
              <a:rPr lang="zh-CN" altLang="en-US" sz="2400" dirty="0">
                <a:latin typeface="微软雅黑" panose="020B0503020204020204" charset="-122"/>
                <a:ea typeface="微软雅黑" panose="020B0503020204020204" charset="-122"/>
                <a:cs typeface="微软雅黑" panose="020B0503020204020204" charset="-122"/>
                <a:sym typeface="+mn-ea"/>
              </a:rPr>
              <a:t>地址：</a:t>
            </a:r>
            <a:r>
              <a:rPr lang="zh-CN" altLang="en-US" sz="2400" dirty="0">
                <a:latin typeface="微软雅黑" panose="020B0503020204020204" charset="-122"/>
                <a:ea typeface="微软雅黑" panose="020B0503020204020204" charset="-122"/>
                <a:cs typeface="微软雅黑" panose="020B0503020204020204" charset="-122"/>
              </a:rPr>
              <a:t>定长前缀。</a:t>
            </a:r>
          </a:p>
          <a:p>
            <a:pPr algn="l">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无</a:t>
            </a:r>
            <a:r>
              <a:rPr lang="zh-CN" altLang="en-US" sz="2400" dirty="0">
                <a:latin typeface="微软雅黑" panose="020B0503020204020204" charset="-122"/>
                <a:ea typeface="微软雅黑" panose="020B0503020204020204" charset="-122"/>
                <a:cs typeface="微软雅黑" panose="020B0503020204020204" charset="-122"/>
              </a:rPr>
              <a:t>类地址</a:t>
            </a:r>
            <a:r>
              <a:rPr lang="zh-CN" altLang="en-US" sz="2400" dirty="0" smtClean="0">
                <a:latin typeface="微软雅黑" panose="020B0503020204020204" charset="-122"/>
                <a:ea typeface="微软雅黑" panose="020B0503020204020204" charset="-122"/>
                <a:cs typeface="微软雅黑" panose="020B0503020204020204" charset="-122"/>
              </a:rPr>
              <a:t>：前缀长度</a:t>
            </a:r>
            <a:r>
              <a:rPr lang="zh-CN" altLang="en-US" sz="2400" dirty="0">
                <a:latin typeface="微软雅黑" panose="020B0503020204020204" charset="-122"/>
                <a:ea typeface="微软雅黑" panose="020B0503020204020204" charset="-122"/>
                <a:cs typeface="微软雅黑" panose="020B0503020204020204" charset="-122"/>
              </a:rPr>
              <a:t>可变。</a:t>
            </a:r>
          </a:p>
          <a:p>
            <a:pPr algn="l">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后缀：</a:t>
            </a:r>
            <a:r>
              <a:rPr lang="zh-CN" altLang="en-US" sz="2400" dirty="0" smtClean="0">
                <a:latin typeface="微软雅黑" panose="020B0503020204020204" charset="-122"/>
                <a:ea typeface="微软雅黑" panose="020B0503020204020204" charset="-122"/>
                <a:cs typeface="微软雅黑" panose="020B0503020204020204" charset="-122"/>
              </a:rPr>
              <a:t>即</a:t>
            </a:r>
            <a:r>
              <a:rPr lang="zh-CN" altLang="en-US" sz="2400" dirty="0">
                <a:latin typeface="微软雅黑" panose="020B0503020204020204" charset="-122"/>
                <a:ea typeface="微软雅黑" panose="020B0503020204020204" charset="-122"/>
                <a:cs typeface="微软雅黑" panose="020B0503020204020204" charset="-122"/>
              </a:rPr>
              <a:t>主机部分</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Host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ID)</a:t>
            </a:r>
            <a:r>
              <a:rPr lang="zh-CN" altLang="en-US" sz="2400" dirty="0" smtClean="0">
                <a:latin typeface="微软雅黑" panose="020B0503020204020204" charset="-122"/>
                <a:ea typeface="微软雅黑" panose="020B0503020204020204" charset="-122"/>
                <a:cs typeface="微软雅黑" panose="020B0503020204020204" charset="-122"/>
              </a:rPr>
              <a:t>。用于</a:t>
            </a:r>
            <a:r>
              <a:rPr lang="zh-CN" altLang="en-US" sz="2400" dirty="0">
                <a:latin typeface="微软雅黑" panose="020B0503020204020204" charset="-122"/>
                <a:ea typeface="微软雅黑" panose="020B0503020204020204" charset="-122"/>
                <a:cs typeface="微软雅黑" panose="020B0503020204020204" charset="-122"/>
              </a:rPr>
              <a:t>表示主机在网络中的唯一地址</a:t>
            </a:r>
          </a:p>
        </p:txBody>
      </p:sp>
      <p:sp>
        <p:nvSpPr>
          <p:cNvPr id="29" name="TextBox 5"/>
          <p:cNvSpPr txBox="1"/>
          <p:nvPr/>
        </p:nvSpPr>
        <p:spPr>
          <a:xfrm>
            <a:off x="304070" y="508481"/>
            <a:ext cx="10833735" cy="581057"/>
          </a:xfrm>
          <a:prstGeom prst="rect">
            <a:avLst/>
          </a:prstGeom>
          <a:noFill/>
        </p:spPr>
        <p:txBody>
          <a:bodyPr wrap="square" rtlCol="0">
            <a:spAutoFit/>
          </a:bodyPr>
          <a:lstStyle/>
          <a:p>
            <a:pPr algn="l">
              <a:lnSpc>
                <a:spcPct val="150000"/>
              </a:lnSpc>
            </a:pPr>
            <a:r>
              <a:rPr lang="en-US" altLang="zh-CN" sz="2400" b="1" smtClean="0">
                <a:latin typeface="微软雅黑" panose="020B0503020204020204" charset="-122"/>
                <a:ea typeface="微软雅黑" panose="020B0503020204020204" charset="-122"/>
                <a:cs typeface="微软雅黑" panose="020B0503020204020204" charset="-122"/>
              </a:rPr>
              <a:t>IP</a:t>
            </a:r>
            <a:r>
              <a:rPr lang="zh-CN" altLang="en-US" sz="2400" b="1" dirty="0">
                <a:latin typeface="微软雅黑" panose="020B0503020204020204" charset="-122"/>
                <a:ea typeface="微软雅黑" panose="020B0503020204020204" charset="-122"/>
                <a:cs typeface="微软雅黑" panose="020B0503020204020204" charset="-122"/>
              </a:rPr>
              <a:t>地址分配</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smtClean="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835468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715452" y="1687278"/>
            <a:ext cx="10615157" cy="2308324"/>
          </a:xfrm>
          <a:prstGeom prst="rect">
            <a:avLst/>
          </a:prstGeom>
          <a:noFill/>
        </p:spPr>
        <p:txBody>
          <a:bodyPr wrap="square" rtlCol="0">
            <a:spAutoFit/>
          </a:bodyPr>
          <a:lstStyle/>
          <a:p>
            <a:pPr algn="l">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前缀：</a:t>
            </a:r>
            <a:r>
              <a:rPr lang="zh-CN" altLang="en-US" sz="2400" dirty="0" smtClean="0">
                <a:latin typeface="微软雅黑" panose="020B0503020204020204" charset="-122"/>
                <a:ea typeface="微软雅黑" panose="020B0503020204020204" charset="-122"/>
                <a:cs typeface="微软雅黑" panose="020B0503020204020204" charset="-122"/>
              </a:rPr>
              <a:t>即</a:t>
            </a:r>
            <a:r>
              <a:rPr lang="zh-CN" altLang="en-US" sz="2400" dirty="0">
                <a:latin typeface="微软雅黑" panose="020B0503020204020204" charset="-122"/>
                <a:ea typeface="微软雅黑" panose="020B0503020204020204" charset="-122"/>
                <a:cs typeface="微软雅黑" panose="020B0503020204020204" charset="-122"/>
              </a:rPr>
              <a:t>网络部分</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Net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ID)</a:t>
            </a:r>
            <a:r>
              <a:rPr lang="zh-CN" altLang="en-US" sz="2400" dirty="0" smtClean="0">
                <a:latin typeface="微软雅黑" panose="020B0503020204020204" charset="-122"/>
                <a:ea typeface="微软雅黑" panose="020B0503020204020204" charset="-122"/>
                <a:cs typeface="微软雅黑" panose="020B0503020204020204" charset="-122"/>
              </a:rPr>
              <a:t>。用于</a:t>
            </a:r>
            <a:r>
              <a:rPr lang="zh-CN" altLang="en-US" sz="2400" dirty="0">
                <a:latin typeface="微软雅黑" panose="020B0503020204020204" charset="-122"/>
                <a:ea typeface="微软雅黑" panose="020B0503020204020204" charset="-122"/>
                <a:cs typeface="微软雅黑" panose="020B0503020204020204" charset="-122"/>
              </a:rPr>
              <a:t>描述主机所归属的网络</a:t>
            </a:r>
          </a:p>
          <a:p>
            <a:pPr algn="l">
              <a:lnSpc>
                <a:spcPct val="150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分类</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地址：</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定长前缀。</a:t>
            </a:r>
          </a:p>
          <a:p>
            <a:pPr algn="l">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无</a:t>
            </a:r>
            <a:r>
              <a:rPr lang="zh-CN" altLang="en-US" sz="2400" dirty="0">
                <a:latin typeface="微软雅黑" panose="020B0503020204020204" charset="-122"/>
                <a:ea typeface="微软雅黑" panose="020B0503020204020204" charset="-122"/>
                <a:cs typeface="微软雅黑" panose="020B0503020204020204" charset="-122"/>
              </a:rPr>
              <a:t>类地址</a:t>
            </a:r>
            <a:r>
              <a:rPr lang="zh-CN" altLang="en-US" sz="2400" dirty="0" smtClean="0">
                <a:latin typeface="微软雅黑" panose="020B0503020204020204" charset="-122"/>
                <a:ea typeface="微软雅黑" panose="020B0503020204020204" charset="-122"/>
                <a:cs typeface="微软雅黑" panose="020B0503020204020204" charset="-122"/>
              </a:rPr>
              <a:t>：前缀长度</a:t>
            </a:r>
            <a:r>
              <a:rPr lang="zh-CN" altLang="en-US" sz="2400" dirty="0">
                <a:latin typeface="微软雅黑" panose="020B0503020204020204" charset="-122"/>
                <a:ea typeface="微软雅黑" panose="020B0503020204020204" charset="-122"/>
                <a:cs typeface="微软雅黑" panose="020B0503020204020204" charset="-122"/>
              </a:rPr>
              <a:t>可变。</a:t>
            </a:r>
          </a:p>
          <a:p>
            <a:pPr algn="l">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后缀：</a:t>
            </a:r>
            <a:r>
              <a:rPr lang="zh-CN" altLang="en-US" sz="2400" dirty="0" smtClean="0">
                <a:latin typeface="微软雅黑" panose="020B0503020204020204" charset="-122"/>
                <a:ea typeface="微软雅黑" panose="020B0503020204020204" charset="-122"/>
                <a:cs typeface="微软雅黑" panose="020B0503020204020204" charset="-122"/>
              </a:rPr>
              <a:t>即</a:t>
            </a:r>
            <a:r>
              <a:rPr lang="zh-CN" altLang="en-US" sz="2400" dirty="0">
                <a:latin typeface="微软雅黑" panose="020B0503020204020204" charset="-122"/>
                <a:ea typeface="微软雅黑" panose="020B0503020204020204" charset="-122"/>
                <a:cs typeface="微软雅黑" panose="020B0503020204020204" charset="-122"/>
              </a:rPr>
              <a:t>主机部分</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Host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ID)</a:t>
            </a:r>
            <a:r>
              <a:rPr lang="zh-CN" altLang="en-US" sz="2400" dirty="0" smtClean="0">
                <a:latin typeface="微软雅黑" panose="020B0503020204020204" charset="-122"/>
                <a:ea typeface="微软雅黑" panose="020B0503020204020204" charset="-122"/>
                <a:cs typeface="微软雅黑" panose="020B0503020204020204" charset="-122"/>
              </a:rPr>
              <a:t>。用于</a:t>
            </a:r>
            <a:r>
              <a:rPr lang="zh-CN" altLang="en-US" sz="2400" dirty="0">
                <a:latin typeface="微软雅黑" panose="020B0503020204020204" charset="-122"/>
                <a:ea typeface="微软雅黑" panose="020B0503020204020204" charset="-122"/>
                <a:cs typeface="微软雅黑" panose="020B0503020204020204" charset="-122"/>
              </a:rPr>
              <a:t>表示主机在网络中的唯一地址</a:t>
            </a:r>
          </a:p>
        </p:txBody>
      </p:sp>
      <p:sp>
        <p:nvSpPr>
          <p:cNvPr id="29" name="TextBox 5"/>
          <p:cNvSpPr txBox="1"/>
          <p:nvPr/>
        </p:nvSpPr>
        <p:spPr>
          <a:xfrm>
            <a:off x="304070" y="508481"/>
            <a:ext cx="10833735" cy="581057"/>
          </a:xfrm>
          <a:prstGeom prst="rect">
            <a:avLst/>
          </a:prstGeom>
          <a:noFill/>
        </p:spPr>
        <p:txBody>
          <a:bodyPr wrap="square" rtlCol="0">
            <a:spAutoFit/>
          </a:bodyPr>
          <a:lstStyle/>
          <a:p>
            <a:pPr algn="l">
              <a:lnSpc>
                <a:spcPct val="150000"/>
              </a:lnSpc>
            </a:pPr>
            <a:r>
              <a:rPr lang="en-US" altLang="zh-CN" sz="2400" b="1" smtClean="0">
                <a:latin typeface="微软雅黑" panose="020B0503020204020204" charset="-122"/>
                <a:ea typeface="微软雅黑" panose="020B0503020204020204" charset="-122"/>
                <a:cs typeface="微软雅黑" panose="020B0503020204020204" charset="-122"/>
              </a:rPr>
              <a:t>IP</a:t>
            </a:r>
            <a:r>
              <a:rPr lang="zh-CN" altLang="en-US" sz="2400" b="1" dirty="0">
                <a:latin typeface="微软雅黑" panose="020B0503020204020204" charset="-122"/>
                <a:ea typeface="微软雅黑" panose="020B0503020204020204" charset="-122"/>
                <a:cs typeface="微软雅黑" panose="020B0503020204020204" charset="-122"/>
              </a:rPr>
              <a:t>地址分配</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smtClean="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401951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363705" y="408793"/>
            <a:ext cx="4808370" cy="521425"/>
          </a:xfrm>
          <a:prstGeom prst="rect">
            <a:avLst/>
          </a:prstGeom>
          <a:noFill/>
        </p:spPr>
        <p:txBody>
          <a:bodyPr wrap="square" rtlCol="0">
            <a:spAutoFit/>
          </a:bodyPr>
          <a:lstStyle/>
          <a:p>
            <a:pPr>
              <a:lnSpc>
                <a:spcPts val="3700"/>
              </a:lnSpc>
            </a:pPr>
            <a:r>
              <a:rPr lang="zh-CN" altLang="en-US" sz="2400" b="1" smtClean="0">
                <a:latin typeface="微软雅黑" panose="020B0503020204020204" charset="-122"/>
                <a:ea typeface="微软雅黑" panose="020B0503020204020204" charset="-122"/>
              </a:rPr>
              <a:t>分类</a:t>
            </a:r>
            <a:r>
              <a:rPr lang="zh-CN" altLang="en-US" sz="2400" b="1" smtClean="0">
                <a:latin typeface="微软雅黑" panose="020B0503020204020204" charset="-122"/>
                <a:ea typeface="微软雅黑" panose="020B0503020204020204" charset="-122"/>
              </a:rPr>
              <a:t>地址</a:t>
            </a:r>
            <a:endParaRPr lang="zh-CN" altLang="en-US" sz="2400" b="1" dirty="0">
              <a:latin typeface="微软雅黑" panose="020B0503020204020204" charset="-122"/>
              <a:ea typeface="微软雅黑" panose="020B050302020402020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95111989"/>
              </p:ext>
            </p:extLst>
          </p:nvPr>
        </p:nvGraphicFramePr>
        <p:xfrm>
          <a:off x="825879" y="1153789"/>
          <a:ext cx="10433172" cy="3513025"/>
        </p:xfrm>
        <a:graphic>
          <a:graphicData uri="http://schemas.openxmlformats.org/drawingml/2006/table">
            <a:tbl>
              <a:tblPr firstRow="1" bandRow="1">
                <a:tableStyleId>{5940675A-B579-460E-94D1-54222C63F5DA}</a:tableStyleId>
              </a:tblPr>
              <a:tblGrid>
                <a:gridCol w="1310436"/>
                <a:gridCol w="1648046"/>
                <a:gridCol w="5603358"/>
                <a:gridCol w="1871332"/>
              </a:tblGrid>
              <a:tr h="562397">
                <a:tc>
                  <a:txBody>
                    <a:bodyPr/>
                    <a:lstStyle/>
                    <a:p>
                      <a:pPr algn="ctr"/>
                      <a:r>
                        <a:rPr lang="zh-CN" altLang="en-US" sz="2000" dirty="0">
                          <a:solidFill>
                            <a:schemeClr val="tx1"/>
                          </a:solidFill>
                        </a:rPr>
                        <a:t>类</a:t>
                      </a:r>
                    </a:p>
                  </a:txBody>
                  <a:tcPr anchor="ctr">
                    <a:solidFill>
                      <a:schemeClr val="accent2">
                        <a:lumMod val="40000"/>
                        <a:lumOff val="60000"/>
                      </a:schemeClr>
                    </a:solidFill>
                  </a:tcPr>
                </a:tc>
                <a:tc>
                  <a:txBody>
                    <a:bodyPr/>
                    <a:lstStyle/>
                    <a:p>
                      <a:pPr algn="ctr"/>
                      <a:r>
                        <a:rPr lang="zh-CN" altLang="en-US" sz="2000" dirty="0">
                          <a:solidFill>
                            <a:schemeClr val="tx1"/>
                          </a:solidFill>
                        </a:rPr>
                        <a:t>前缀长度</a:t>
                      </a:r>
                    </a:p>
                  </a:txBody>
                  <a:tcPr anchor="ctr">
                    <a:solidFill>
                      <a:schemeClr val="accent2">
                        <a:lumMod val="40000"/>
                        <a:lumOff val="60000"/>
                      </a:schemeClr>
                    </a:solidFill>
                  </a:tcPr>
                </a:tc>
                <a:tc>
                  <a:txBody>
                    <a:bodyPr/>
                    <a:lstStyle/>
                    <a:p>
                      <a:pPr algn="ctr"/>
                      <a:r>
                        <a:rPr lang="zh-CN" altLang="en-US" sz="2000" dirty="0">
                          <a:solidFill>
                            <a:schemeClr val="tx1"/>
                          </a:solidFill>
                        </a:rPr>
                        <a:t>前缀</a:t>
                      </a:r>
                    </a:p>
                  </a:txBody>
                  <a:tcPr anchor="ctr">
                    <a:solidFill>
                      <a:schemeClr val="accent2">
                        <a:lumMod val="40000"/>
                        <a:lumOff val="60000"/>
                      </a:schemeClr>
                    </a:solidFill>
                  </a:tcPr>
                </a:tc>
                <a:tc>
                  <a:txBody>
                    <a:bodyPr/>
                    <a:lstStyle/>
                    <a:p>
                      <a:pPr algn="ctr"/>
                      <a:r>
                        <a:rPr lang="zh-CN" altLang="en-US" sz="2000" dirty="0">
                          <a:solidFill>
                            <a:schemeClr val="tx1"/>
                          </a:solidFill>
                        </a:rPr>
                        <a:t>首字节</a:t>
                      </a:r>
                    </a:p>
                  </a:txBody>
                  <a:tcPr anchor="ctr">
                    <a:solidFill>
                      <a:schemeClr val="accent2">
                        <a:lumMod val="40000"/>
                        <a:lumOff val="60000"/>
                      </a:schemeClr>
                    </a:solidFill>
                  </a:tcPr>
                </a:tc>
              </a:tr>
              <a:tr h="562397">
                <a:tc>
                  <a:txBody>
                    <a:bodyPr/>
                    <a:lstStyle/>
                    <a:p>
                      <a:pPr algn="ctr"/>
                      <a:r>
                        <a:rPr lang="en-US" altLang="zh-CN" sz="2000" dirty="0">
                          <a:solidFill>
                            <a:schemeClr val="tx1"/>
                          </a:solidFill>
                        </a:rPr>
                        <a:t>A</a:t>
                      </a:r>
                      <a:endParaRPr lang="zh-CN" altLang="en-US" sz="2000" dirty="0">
                        <a:solidFill>
                          <a:schemeClr val="tx1"/>
                        </a:solidFill>
                      </a:endParaRPr>
                    </a:p>
                  </a:txBody>
                  <a:tcPr anchor="ctr"/>
                </a:tc>
                <a:tc>
                  <a:txBody>
                    <a:bodyPr/>
                    <a:lstStyle/>
                    <a:p>
                      <a:pPr algn="ctr"/>
                      <a:r>
                        <a:rPr lang="en-US" altLang="zh-CN" sz="2000" dirty="0">
                          <a:solidFill>
                            <a:schemeClr val="tx1"/>
                          </a:solidFill>
                        </a:rPr>
                        <a:t>8</a:t>
                      </a:r>
                      <a:r>
                        <a:rPr lang="zh-CN" altLang="en-US" sz="2000" dirty="0">
                          <a:solidFill>
                            <a:schemeClr val="tx1"/>
                          </a:solidFill>
                        </a:rPr>
                        <a:t>位</a:t>
                      </a:r>
                    </a:p>
                  </a:txBody>
                  <a:tcPr anchor="ctr"/>
                </a:tc>
                <a:tc>
                  <a:txBody>
                    <a:bodyPr/>
                    <a:lstStyle/>
                    <a:p>
                      <a:pPr algn="ctr"/>
                      <a:r>
                        <a:rPr lang="en-US" altLang="zh-CN" sz="2000" dirty="0">
                          <a:solidFill>
                            <a:schemeClr val="tx1"/>
                          </a:solidFill>
                        </a:rPr>
                        <a:t>0xxxxxxx</a:t>
                      </a:r>
                      <a:endParaRPr lang="zh-CN" altLang="en-US" sz="2000" dirty="0">
                        <a:solidFill>
                          <a:schemeClr val="tx1"/>
                        </a:solidFill>
                      </a:endParaRPr>
                    </a:p>
                  </a:txBody>
                  <a:tcPr anchor="ctr"/>
                </a:tc>
                <a:tc>
                  <a:txBody>
                    <a:bodyPr/>
                    <a:lstStyle/>
                    <a:p>
                      <a:pPr algn="ctr"/>
                      <a:r>
                        <a:rPr lang="en-US" altLang="zh-CN" sz="2000" dirty="0">
                          <a:solidFill>
                            <a:schemeClr val="tx1"/>
                          </a:solidFill>
                        </a:rPr>
                        <a:t>0-127</a:t>
                      </a:r>
                      <a:endParaRPr lang="zh-CN" altLang="en-US" sz="2000" dirty="0">
                        <a:solidFill>
                          <a:schemeClr val="tx1"/>
                        </a:solidFill>
                      </a:endParaRPr>
                    </a:p>
                  </a:txBody>
                  <a:tcPr anchor="ctr"/>
                </a:tc>
              </a:tr>
              <a:tr h="562397">
                <a:tc>
                  <a:txBody>
                    <a:bodyPr/>
                    <a:lstStyle/>
                    <a:p>
                      <a:pPr algn="ctr"/>
                      <a:r>
                        <a:rPr lang="en-US" altLang="zh-CN" sz="2000" dirty="0">
                          <a:solidFill>
                            <a:schemeClr val="tx1"/>
                          </a:solidFill>
                        </a:rPr>
                        <a:t>B</a:t>
                      </a:r>
                      <a:endParaRPr lang="zh-CN" altLang="en-US" sz="2000" dirty="0">
                        <a:solidFill>
                          <a:schemeClr val="tx1"/>
                        </a:solidFill>
                      </a:endParaRPr>
                    </a:p>
                  </a:txBody>
                  <a:tcPr anchor="ctr"/>
                </a:tc>
                <a:tc>
                  <a:txBody>
                    <a:bodyPr/>
                    <a:lstStyle/>
                    <a:p>
                      <a:pPr algn="ctr"/>
                      <a:r>
                        <a:rPr lang="en-US" altLang="zh-CN" sz="2000" dirty="0">
                          <a:solidFill>
                            <a:schemeClr val="tx1"/>
                          </a:solidFill>
                        </a:rPr>
                        <a:t>16</a:t>
                      </a:r>
                      <a:r>
                        <a:rPr lang="zh-CN" altLang="en-US" sz="2000" dirty="0">
                          <a:solidFill>
                            <a:schemeClr val="tx1"/>
                          </a:solidFill>
                        </a:rPr>
                        <a:t>位</a:t>
                      </a:r>
                    </a:p>
                  </a:txBody>
                  <a:tcPr anchor="ctr"/>
                </a:tc>
                <a:tc>
                  <a:txBody>
                    <a:bodyPr/>
                    <a:lstStyle/>
                    <a:p>
                      <a:pPr algn="ctr"/>
                      <a:r>
                        <a:rPr lang="en-US" altLang="zh-CN" sz="2000" dirty="0">
                          <a:solidFill>
                            <a:schemeClr val="tx1"/>
                          </a:solidFill>
                        </a:rPr>
                        <a:t>10xxxxxx </a:t>
                      </a:r>
                      <a:r>
                        <a:rPr lang="en-US" altLang="zh-CN" sz="2000" dirty="0" err="1">
                          <a:solidFill>
                            <a:schemeClr val="tx1"/>
                          </a:solidFill>
                        </a:rPr>
                        <a:t>xxxxxxxxx</a:t>
                      </a:r>
                      <a:endParaRPr lang="zh-CN" altLang="en-US" sz="2000" dirty="0">
                        <a:solidFill>
                          <a:schemeClr val="tx1"/>
                        </a:solidFill>
                      </a:endParaRPr>
                    </a:p>
                  </a:txBody>
                  <a:tcPr anchor="ctr"/>
                </a:tc>
                <a:tc>
                  <a:txBody>
                    <a:bodyPr/>
                    <a:lstStyle/>
                    <a:p>
                      <a:pPr algn="ctr"/>
                      <a:r>
                        <a:rPr lang="en-US" altLang="zh-CN" sz="2000" dirty="0">
                          <a:solidFill>
                            <a:schemeClr val="tx1"/>
                          </a:solidFill>
                        </a:rPr>
                        <a:t>128-191</a:t>
                      </a:r>
                      <a:endParaRPr lang="zh-CN" altLang="en-US" sz="2000" dirty="0">
                        <a:solidFill>
                          <a:schemeClr val="tx1"/>
                        </a:solidFill>
                      </a:endParaRPr>
                    </a:p>
                  </a:txBody>
                  <a:tcPr anchor="ctr"/>
                </a:tc>
              </a:tr>
              <a:tr h="562397">
                <a:tc>
                  <a:txBody>
                    <a:bodyPr/>
                    <a:lstStyle/>
                    <a:p>
                      <a:pPr algn="ctr"/>
                      <a:r>
                        <a:rPr lang="en-US" altLang="zh-CN" sz="2000" dirty="0">
                          <a:solidFill>
                            <a:schemeClr val="tx1"/>
                          </a:solidFill>
                        </a:rPr>
                        <a:t>C</a:t>
                      </a:r>
                      <a:endParaRPr lang="zh-CN" altLang="en-US" sz="2000" dirty="0">
                        <a:solidFill>
                          <a:schemeClr val="tx1"/>
                        </a:solidFill>
                      </a:endParaRPr>
                    </a:p>
                  </a:txBody>
                  <a:tcPr anchor="ctr"/>
                </a:tc>
                <a:tc>
                  <a:txBody>
                    <a:bodyPr/>
                    <a:lstStyle/>
                    <a:p>
                      <a:pPr algn="ctr"/>
                      <a:r>
                        <a:rPr lang="en-US" altLang="zh-CN" sz="2000" dirty="0">
                          <a:solidFill>
                            <a:schemeClr val="tx1"/>
                          </a:solidFill>
                        </a:rPr>
                        <a:t>24</a:t>
                      </a:r>
                      <a:r>
                        <a:rPr lang="zh-CN" altLang="en-US" sz="2000" dirty="0">
                          <a:solidFill>
                            <a:schemeClr val="tx1"/>
                          </a:solidFill>
                        </a:rPr>
                        <a:t>位</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rPr>
                        <a:t>110xxxxx </a:t>
                      </a:r>
                      <a:r>
                        <a:rPr lang="en-US" altLang="zh-CN" sz="2000" dirty="0" err="1">
                          <a:solidFill>
                            <a:schemeClr val="tx1"/>
                          </a:solidFill>
                        </a:rPr>
                        <a:t>xxxxxxxxx</a:t>
                      </a:r>
                      <a:r>
                        <a:rPr lang="zh-CN" altLang="en-US" sz="2000" baseline="0" dirty="0">
                          <a:solidFill>
                            <a:schemeClr val="tx1"/>
                          </a:solidFill>
                        </a:rPr>
                        <a:t> </a:t>
                      </a:r>
                      <a:r>
                        <a:rPr lang="en-US" altLang="zh-CN" sz="2000" dirty="0" err="1">
                          <a:solidFill>
                            <a:schemeClr val="tx1"/>
                          </a:solidFill>
                        </a:rPr>
                        <a:t>xxxxxxxxx</a:t>
                      </a:r>
                      <a:endParaRPr lang="zh-CN" altLang="en-US" sz="2000" dirty="0">
                        <a:solidFill>
                          <a:schemeClr val="tx1"/>
                        </a:solidFill>
                      </a:endParaRPr>
                    </a:p>
                  </a:txBody>
                  <a:tcPr anchor="ctr"/>
                </a:tc>
                <a:tc>
                  <a:txBody>
                    <a:bodyPr/>
                    <a:lstStyle/>
                    <a:p>
                      <a:pPr algn="ctr"/>
                      <a:r>
                        <a:rPr lang="en-US" altLang="zh-CN" sz="2000" dirty="0">
                          <a:solidFill>
                            <a:schemeClr val="tx1"/>
                          </a:solidFill>
                        </a:rPr>
                        <a:t>192-223</a:t>
                      </a:r>
                      <a:endParaRPr lang="zh-CN" altLang="en-US" sz="2000" dirty="0">
                        <a:solidFill>
                          <a:schemeClr val="tx1"/>
                        </a:solidFill>
                      </a:endParaRPr>
                    </a:p>
                  </a:txBody>
                  <a:tcPr anchor="ctr"/>
                </a:tc>
              </a:tr>
              <a:tr h="562397">
                <a:tc>
                  <a:txBody>
                    <a:bodyPr/>
                    <a:lstStyle/>
                    <a:p>
                      <a:pPr algn="ctr"/>
                      <a:r>
                        <a:rPr lang="en-US" altLang="zh-CN" sz="2000" dirty="0">
                          <a:solidFill>
                            <a:schemeClr val="tx1"/>
                          </a:solidFill>
                        </a:rPr>
                        <a:t>D</a:t>
                      </a:r>
                      <a:endParaRPr lang="zh-CN" altLang="en-US" sz="2000" dirty="0">
                        <a:solidFill>
                          <a:schemeClr val="tx1"/>
                        </a:solidFill>
                      </a:endParaRPr>
                    </a:p>
                  </a:txBody>
                  <a:tcPr anchor="ctr"/>
                </a:tc>
                <a:tc>
                  <a:txBody>
                    <a:bodyPr/>
                    <a:lstStyle/>
                    <a:p>
                      <a:pPr algn="ctr"/>
                      <a:r>
                        <a:rPr lang="zh-CN" altLang="en-US" sz="2000" dirty="0">
                          <a:solidFill>
                            <a:schemeClr val="tx1"/>
                          </a:solidFill>
                        </a:rPr>
                        <a:t>不可用</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rPr>
                        <a:t>1110xxxx </a:t>
                      </a:r>
                      <a:r>
                        <a:rPr lang="en-US" altLang="zh-CN" sz="2000" dirty="0" err="1">
                          <a:solidFill>
                            <a:schemeClr val="tx1"/>
                          </a:solidFill>
                        </a:rPr>
                        <a:t>xxxxxxxxx</a:t>
                      </a:r>
                      <a:r>
                        <a:rPr lang="zh-CN" altLang="en-US" sz="2000" baseline="0" dirty="0">
                          <a:solidFill>
                            <a:schemeClr val="tx1"/>
                          </a:solidFill>
                        </a:rPr>
                        <a:t> </a:t>
                      </a:r>
                      <a:r>
                        <a:rPr lang="en-US" altLang="zh-CN" sz="2000" dirty="0" err="1">
                          <a:solidFill>
                            <a:schemeClr val="tx1"/>
                          </a:solidFill>
                        </a:rPr>
                        <a:t>xxxxxxxxx</a:t>
                      </a:r>
                      <a:r>
                        <a:rPr lang="en-US" altLang="zh-CN" sz="2000" baseline="0" dirty="0">
                          <a:solidFill>
                            <a:schemeClr val="tx1"/>
                          </a:solidFill>
                        </a:rPr>
                        <a:t> </a:t>
                      </a:r>
                      <a:r>
                        <a:rPr lang="en-US" altLang="zh-CN" sz="2000" dirty="0" err="1">
                          <a:solidFill>
                            <a:schemeClr val="tx1"/>
                          </a:solidFill>
                        </a:rPr>
                        <a:t>xxxxxxxxx</a:t>
                      </a:r>
                      <a:endParaRPr lang="zh-CN" altLang="en-US" sz="2000" dirty="0">
                        <a:solidFill>
                          <a:schemeClr val="tx1"/>
                        </a:solidFill>
                      </a:endParaRPr>
                    </a:p>
                  </a:txBody>
                  <a:tcPr anchor="ctr"/>
                </a:tc>
                <a:tc>
                  <a:txBody>
                    <a:bodyPr/>
                    <a:lstStyle/>
                    <a:p>
                      <a:pPr algn="ctr"/>
                      <a:r>
                        <a:rPr lang="en-US" altLang="zh-CN" sz="2000" dirty="0">
                          <a:solidFill>
                            <a:schemeClr val="tx1"/>
                          </a:solidFill>
                        </a:rPr>
                        <a:t>224-239</a:t>
                      </a:r>
                      <a:endParaRPr lang="zh-CN" altLang="en-US" sz="2000" dirty="0">
                        <a:solidFill>
                          <a:schemeClr val="tx1"/>
                        </a:solidFill>
                      </a:endParaRPr>
                    </a:p>
                  </a:txBody>
                  <a:tcPr anchor="ctr"/>
                </a:tc>
              </a:tr>
              <a:tr h="562397">
                <a:tc>
                  <a:txBody>
                    <a:bodyPr/>
                    <a:lstStyle/>
                    <a:p>
                      <a:pPr algn="ctr"/>
                      <a:r>
                        <a:rPr lang="en-US" altLang="zh-CN" sz="2000" dirty="0">
                          <a:solidFill>
                            <a:schemeClr val="tx1"/>
                          </a:solidFill>
                        </a:rPr>
                        <a:t>E</a:t>
                      </a:r>
                      <a:endParaRPr lang="zh-CN" altLang="en-US" sz="2000" dirty="0">
                        <a:solidFill>
                          <a:schemeClr val="tx1"/>
                        </a:solidFill>
                      </a:endParaRPr>
                    </a:p>
                  </a:txBody>
                  <a:tcPr anchor="ctr"/>
                </a:tc>
                <a:tc>
                  <a:txBody>
                    <a:bodyPr/>
                    <a:lstStyle/>
                    <a:p>
                      <a:pPr algn="ctr"/>
                      <a:r>
                        <a:rPr lang="zh-CN" altLang="en-US" sz="2000" dirty="0">
                          <a:solidFill>
                            <a:schemeClr val="tx1"/>
                          </a:solidFill>
                        </a:rPr>
                        <a:t>不可用</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rPr>
                        <a:t>1111xxxx </a:t>
                      </a:r>
                      <a:r>
                        <a:rPr lang="en-US" altLang="zh-CN" sz="2000" dirty="0" err="1">
                          <a:solidFill>
                            <a:schemeClr val="tx1"/>
                          </a:solidFill>
                        </a:rPr>
                        <a:t>xxxxxxxxx</a:t>
                      </a:r>
                      <a:r>
                        <a:rPr lang="en-US" altLang="zh-CN" sz="2000" baseline="0" dirty="0">
                          <a:solidFill>
                            <a:schemeClr val="tx1"/>
                          </a:solidFill>
                        </a:rPr>
                        <a:t> </a:t>
                      </a:r>
                      <a:r>
                        <a:rPr lang="en-US" altLang="zh-CN" sz="2000" dirty="0" err="1">
                          <a:solidFill>
                            <a:schemeClr val="tx1"/>
                          </a:solidFill>
                        </a:rPr>
                        <a:t>xxxxxxxxx</a:t>
                      </a:r>
                      <a:r>
                        <a:rPr lang="zh-CN" altLang="en-US" sz="2000" baseline="0" dirty="0">
                          <a:solidFill>
                            <a:schemeClr val="tx1"/>
                          </a:solidFill>
                        </a:rPr>
                        <a:t> </a:t>
                      </a:r>
                      <a:r>
                        <a:rPr lang="en-US" altLang="zh-CN" sz="2000" dirty="0" err="1">
                          <a:solidFill>
                            <a:schemeClr val="tx1"/>
                          </a:solidFill>
                        </a:rPr>
                        <a:t>xxxxxxxxx</a:t>
                      </a:r>
                      <a:r>
                        <a:rPr lang="en-US" altLang="zh-CN" sz="2000" baseline="0" dirty="0">
                          <a:solidFill>
                            <a:schemeClr val="tx1"/>
                          </a:solidFill>
                        </a:rPr>
                        <a:t> </a:t>
                      </a:r>
                      <a:r>
                        <a:rPr lang="en-US" altLang="zh-CN" sz="2000" dirty="0" err="1">
                          <a:solidFill>
                            <a:schemeClr val="tx1"/>
                          </a:solidFill>
                        </a:rPr>
                        <a:t>xxxxxxxxx</a:t>
                      </a:r>
                      <a:endParaRPr lang="zh-CN" altLang="en-US" sz="2000" dirty="0">
                        <a:solidFill>
                          <a:schemeClr val="tx1"/>
                        </a:solidFill>
                      </a:endParaRPr>
                    </a:p>
                  </a:txBody>
                  <a:tcPr anchor="ctr"/>
                </a:tc>
                <a:tc>
                  <a:txBody>
                    <a:bodyPr/>
                    <a:lstStyle/>
                    <a:p>
                      <a:pPr algn="ctr"/>
                      <a:r>
                        <a:rPr lang="en-US" altLang="zh-CN" sz="2000" dirty="0">
                          <a:solidFill>
                            <a:schemeClr val="tx1"/>
                          </a:solidFill>
                        </a:rPr>
                        <a:t>240-255</a:t>
                      </a:r>
                      <a:endParaRPr lang="zh-CN" altLang="en-US" sz="2000" dirty="0">
                        <a:solidFill>
                          <a:schemeClr val="tx1"/>
                        </a:solidFill>
                      </a:endParaRPr>
                    </a:p>
                  </a:txBody>
                  <a:tcPr anchor="ctr"/>
                </a:tc>
              </a:tr>
            </a:tbl>
          </a:graphicData>
        </a:graphic>
      </p:graphicFrame>
      <p:sp>
        <p:nvSpPr>
          <p:cNvPr id="9" name="文本框 8"/>
          <p:cNvSpPr txBox="1"/>
          <p:nvPr/>
        </p:nvSpPr>
        <p:spPr>
          <a:xfrm>
            <a:off x="1875077" y="4890385"/>
            <a:ext cx="8728710" cy="1754326"/>
          </a:xfrm>
          <a:prstGeom prst="rect">
            <a:avLst/>
          </a:prstGeom>
          <a:noFill/>
        </p:spPr>
        <p:txBody>
          <a:bodyPr wrap="square" rtlCol="0">
            <a:spAutoFit/>
          </a:bodyPr>
          <a:lstStyle/>
          <a:p>
            <a:pPr>
              <a:lnSpc>
                <a:spcPct val="150000"/>
              </a:lnSpc>
            </a:pPr>
            <a:r>
              <a:rPr lang="en-US" altLang="zh-CN" sz="2400" smtClean="0">
                <a:latin typeface="微软雅黑" panose="020B0503020204020204" charset="-122"/>
                <a:ea typeface="微软雅黑" panose="020B0503020204020204" charset="-122"/>
                <a:cs typeface="微软雅黑" panose="020B0503020204020204" charset="-122"/>
                <a:sym typeface="+mn-ea"/>
              </a:rPr>
              <a:t>A</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B</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C</a:t>
            </a:r>
            <a:r>
              <a:rPr lang="zh-CN" altLang="en-US" sz="2400" dirty="0">
                <a:latin typeface="微软雅黑" panose="020B0503020204020204" charset="-122"/>
                <a:ea typeface="微软雅黑" panose="020B0503020204020204" charset="-122"/>
                <a:cs typeface="微软雅黑" panose="020B0503020204020204" charset="-122"/>
                <a:sym typeface="+mn-ea"/>
              </a:rPr>
              <a:t>类地址可以用于标识网络中的主机或路由器</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类地址作为组广播地址</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E</a:t>
            </a:r>
            <a:r>
              <a:rPr lang="zh-CN" altLang="en-US" sz="2400" dirty="0">
                <a:latin typeface="微软雅黑" panose="020B0503020204020204" charset="-122"/>
                <a:ea typeface="微软雅黑" panose="020B0503020204020204" charset="-122"/>
                <a:cs typeface="微软雅黑" panose="020B0503020204020204" charset="-122"/>
              </a:rPr>
              <a:t>类是地址保留。</a:t>
            </a:r>
          </a:p>
        </p:txBody>
      </p:sp>
    </p:spTree>
    <p:extLst>
      <p:ext uri="{BB962C8B-B14F-4D97-AF65-F5344CB8AC3E}">
        <p14:creationId xmlns:p14="http://schemas.microsoft.com/office/powerpoint/2010/main" val="6961372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TextBox 4"/>
          <p:cNvSpPr txBox="1"/>
          <p:nvPr/>
        </p:nvSpPr>
        <p:spPr>
          <a:xfrm>
            <a:off x="2189810" y="3228458"/>
            <a:ext cx="1653528" cy="566822"/>
          </a:xfrm>
          <a:prstGeom prst="rect">
            <a:avLst/>
          </a:prstGeom>
          <a:noFill/>
        </p:spPr>
        <p:txBody>
          <a:bodyPr wrap="square" rtlCol="0">
            <a:spAutoFit/>
          </a:bodyPr>
          <a:lstStyle/>
          <a:p>
            <a:pPr>
              <a:lnSpc>
                <a:spcPts val="3700"/>
              </a:lnSpc>
            </a:pPr>
            <a:r>
              <a:rPr lang="zh-CN" altLang="en-US" sz="2400" smtClean="0">
                <a:latin typeface="微软雅黑" panose="020B0503020204020204" charset="-122"/>
                <a:ea typeface="微软雅黑" panose="020B0503020204020204" charset="-122"/>
                <a:cs typeface="微软雅黑" panose="020B0503020204020204" charset="-122"/>
              </a:rPr>
              <a:t>分类地址</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0" name="左大括号 9"/>
          <p:cNvSpPr/>
          <p:nvPr/>
        </p:nvSpPr>
        <p:spPr>
          <a:xfrm>
            <a:off x="3507582" y="2085341"/>
            <a:ext cx="634541" cy="29037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icrosoft YaHei" charset="-122"/>
              <a:ea typeface="Microsoft YaHei" charset="-122"/>
              <a:cs typeface="Microsoft YaHei" charset="-122"/>
            </a:endParaRPr>
          </a:p>
        </p:txBody>
      </p:sp>
      <p:sp>
        <p:nvSpPr>
          <p:cNvPr id="11" name="TextBox 4"/>
          <p:cNvSpPr txBox="1"/>
          <p:nvPr/>
        </p:nvSpPr>
        <p:spPr>
          <a:xfrm>
            <a:off x="4077830" y="2308324"/>
            <a:ext cx="3308808"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给</a:t>
            </a:r>
            <a:r>
              <a:rPr lang="zh-CN" altLang="en-US" sz="2400" smtClean="0">
                <a:latin typeface="微软雅黑" panose="020B0503020204020204" charset="-122"/>
                <a:ea typeface="微软雅黑" panose="020B0503020204020204" charset="-122"/>
                <a:cs typeface="微软雅黑" panose="020B0503020204020204" charset="-122"/>
              </a:rPr>
              <a:t>主机和路由器使用</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2" name="TextBox 4"/>
          <p:cNvSpPr txBox="1"/>
          <p:nvPr/>
        </p:nvSpPr>
        <p:spPr>
          <a:xfrm>
            <a:off x="4077830" y="3253817"/>
            <a:ext cx="3308808" cy="521425"/>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特殊地址</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 name="TextBox 4"/>
          <p:cNvSpPr txBox="1"/>
          <p:nvPr/>
        </p:nvSpPr>
        <p:spPr>
          <a:xfrm>
            <a:off x="4142123" y="4263467"/>
            <a:ext cx="3308808" cy="521425"/>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私有地址</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4" name="TextBox 4"/>
          <p:cNvSpPr txBox="1"/>
          <p:nvPr/>
        </p:nvSpPr>
        <p:spPr>
          <a:xfrm>
            <a:off x="363705" y="408793"/>
            <a:ext cx="4808370" cy="521425"/>
          </a:xfrm>
          <a:prstGeom prst="rect">
            <a:avLst/>
          </a:prstGeom>
          <a:noFill/>
        </p:spPr>
        <p:txBody>
          <a:bodyPr wrap="square" rtlCol="0">
            <a:spAutoFit/>
          </a:bodyPr>
          <a:lstStyle/>
          <a:p>
            <a:pPr>
              <a:lnSpc>
                <a:spcPts val="3700"/>
              </a:lnSpc>
            </a:pPr>
            <a:r>
              <a:rPr lang="zh-CN" altLang="en-US" sz="2400" b="1" smtClean="0">
                <a:latin typeface="微软雅黑" panose="020B0503020204020204" charset="-122"/>
                <a:ea typeface="微软雅黑" panose="020B0503020204020204" charset="-122"/>
              </a:rPr>
              <a:t>分类</a:t>
            </a:r>
            <a:r>
              <a:rPr lang="zh-CN" altLang="en-US" sz="2400" b="1" smtClean="0">
                <a:latin typeface="微软雅黑" panose="020B0503020204020204" charset="-122"/>
                <a:ea typeface="微软雅黑" panose="020B0503020204020204" charset="-122"/>
              </a:rPr>
              <a:t>地址</a:t>
            </a:r>
            <a:endParaRPr lang="zh-CN" altLang="en-US"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3466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938658" y="1305511"/>
            <a:ext cx="10002190" cy="521425"/>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rPr>
              <a:t>分类地址中一些特殊用途的地址：</a:t>
            </a:r>
            <a:r>
              <a:rPr lang="zh-CN" altLang="en-US" sz="2400" dirty="0" smtClean="0">
                <a:solidFill>
                  <a:srgbClr val="FF0000"/>
                </a:solidFill>
                <a:latin typeface="微软雅黑" panose="020B0503020204020204" charset="-122"/>
                <a:ea typeface="微软雅黑" panose="020B0503020204020204" charset="-122"/>
              </a:rPr>
              <a:t>特殊</a:t>
            </a:r>
            <a:r>
              <a:rPr lang="zh-CN" altLang="en-US" sz="2400" dirty="0">
                <a:solidFill>
                  <a:srgbClr val="FF0000"/>
                </a:solidFill>
                <a:latin typeface="微软雅黑" panose="020B0503020204020204" charset="-122"/>
                <a:ea typeface="微软雅黑" panose="020B0503020204020204" charset="-122"/>
              </a:rPr>
              <a:t>地址</a:t>
            </a:r>
          </a:p>
        </p:txBody>
      </p:sp>
      <p:graphicFrame>
        <p:nvGraphicFramePr>
          <p:cNvPr id="6" name="表格 5"/>
          <p:cNvGraphicFramePr>
            <a:graphicFrameLocks noGrp="1"/>
          </p:cNvGraphicFramePr>
          <p:nvPr>
            <p:extLst>
              <p:ext uri="{D42A27DB-BD31-4B8C-83A1-F6EECF244321}">
                <p14:modId xmlns:p14="http://schemas.microsoft.com/office/powerpoint/2010/main" val="1371083583"/>
              </p:ext>
            </p:extLst>
          </p:nvPr>
        </p:nvGraphicFramePr>
        <p:xfrm>
          <a:off x="938658" y="2202229"/>
          <a:ext cx="10763885" cy="3721100"/>
        </p:xfrm>
        <a:graphic>
          <a:graphicData uri="http://schemas.openxmlformats.org/drawingml/2006/table">
            <a:tbl>
              <a:tblPr firstRow="1" bandRow="1">
                <a:tableStyleId>{5940675A-B579-460E-94D1-54222C63F5DA}</a:tableStyleId>
              </a:tblPr>
              <a:tblGrid>
                <a:gridCol w="951865"/>
                <a:gridCol w="1520190"/>
                <a:gridCol w="1478585"/>
                <a:gridCol w="1426464"/>
                <a:gridCol w="5386781"/>
              </a:tblGrid>
              <a:tr h="640080">
                <a:tc>
                  <a:txBody>
                    <a:bodyPr/>
                    <a:lstStyle/>
                    <a:p>
                      <a:pPr algn="ctr"/>
                      <a:r>
                        <a:rPr lang="en-US" altLang="zh-CN" dirty="0" smtClean="0">
                          <a:solidFill>
                            <a:schemeClr val="tx1"/>
                          </a:solidFill>
                        </a:rPr>
                        <a:t>Net</a:t>
                      </a:r>
                      <a:r>
                        <a:rPr lang="zh-CN" altLang="en-US" dirty="0" smtClean="0">
                          <a:solidFill>
                            <a:schemeClr val="tx1"/>
                          </a:solidFill>
                        </a:rPr>
                        <a:t> </a:t>
                      </a:r>
                      <a:r>
                        <a:rPr lang="en-US" altLang="zh-CN" dirty="0" smtClean="0">
                          <a:solidFill>
                            <a:schemeClr val="tx1"/>
                          </a:solidFill>
                        </a:rPr>
                        <a:t>ID</a:t>
                      </a:r>
                      <a:endParaRPr lang="zh-CN" altLang="en-US" dirty="0">
                        <a:solidFill>
                          <a:schemeClr val="tx1"/>
                        </a:solidFill>
                      </a:endParaRPr>
                    </a:p>
                  </a:txBody>
                  <a:tcPr anchor="ctr">
                    <a:solidFill>
                      <a:schemeClr val="accent2">
                        <a:lumMod val="40000"/>
                        <a:lumOff val="60000"/>
                      </a:schemeClr>
                    </a:solidFill>
                  </a:tcPr>
                </a:tc>
                <a:tc>
                  <a:txBody>
                    <a:bodyPr/>
                    <a:lstStyle/>
                    <a:p>
                      <a:pPr algn="ctr"/>
                      <a:r>
                        <a:rPr lang="en-US" altLang="zh-CN" dirty="0" smtClean="0">
                          <a:solidFill>
                            <a:schemeClr val="tx1"/>
                          </a:solidFill>
                        </a:rPr>
                        <a:t>Host</a:t>
                      </a:r>
                      <a:r>
                        <a:rPr lang="zh-CN" altLang="en-US" dirty="0" smtClean="0">
                          <a:solidFill>
                            <a:schemeClr val="tx1"/>
                          </a:solidFill>
                        </a:rPr>
                        <a:t> </a:t>
                      </a:r>
                      <a:r>
                        <a:rPr lang="en-US" altLang="zh-CN" dirty="0" smtClean="0">
                          <a:solidFill>
                            <a:schemeClr val="tx1"/>
                          </a:solidFill>
                        </a:rPr>
                        <a:t>ID</a:t>
                      </a:r>
                      <a:endParaRPr lang="zh-CN" altLang="en-US" dirty="0">
                        <a:solidFill>
                          <a:schemeClr val="tx1"/>
                        </a:solidFill>
                      </a:endParaRPr>
                    </a:p>
                  </a:txBody>
                  <a:tcPr anchor="ctr">
                    <a:solidFill>
                      <a:schemeClr val="accent2">
                        <a:lumMod val="40000"/>
                        <a:lumOff val="60000"/>
                      </a:schemeClr>
                    </a:solidFill>
                  </a:tcPr>
                </a:tc>
                <a:tc>
                  <a:txBody>
                    <a:bodyPr/>
                    <a:lstStyle/>
                    <a:p>
                      <a:pPr algn="ctr"/>
                      <a:r>
                        <a:rPr lang="zh-CN" altLang="en-US" dirty="0">
                          <a:solidFill>
                            <a:schemeClr val="tx1"/>
                          </a:solidFill>
                        </a:rPr>
                        <a:t>作为</a:t>
                      </a:r>
                      <a:r>
                        <a:rPr lang="en-US" altLang="zh-CN" dirty="0">
                          <a:solidFill>
                            <a:schemeClr val="tx1"/>
                          </a:solidFill>
                        </a:rPr>
                        <a:t>IP</a:t>
                      </a:r>
                      <a:r>
                        <a:rPr lang="zh-CN" altLang="en-US" dirty="0">
                          <a:solidFill>
                            <a:schemeClr val="tx1"/>
                          </a:solidFill>
                        </a:rPr>
                        <a:t>数据报源地址</a:t>
                      </a:r>
                    </a:p>
                  </a:txBody>
                  <a:tcPr anchor="ctr">
                    <a:solidFill>
                      <a:schemeClr val="accent2">
                        <a:lumMod val="40000"/>
                        <a:lumOff val="60000"/>
                      </a:schemeClr>
                    </a:solidFill>
                  </a:tcPr>
                </a:tc>
                <a:tc>
                  <a:txBody>
                    <a:bodyPr/>
                    <a:lstStyle/>
                    <a:p>
                      <a:pPr algn="ctr"/>
                      <a:r>
                        <a:rPr lang="zh-CN" altLang="en-US" dirty="0">
                          <a:solidFill>
                            <a:schemeClr val="tx1"/>
                          </a:solidFill>
                        </a:rPr>
                        <a:t>作为</a:t>
                      </a:r>
                      <a:r>
                        <a:rPr lang="en-US" altLang="zh-CN" dirty="0">
                          <a:solidFill>
                            <a:schemeClr val="tx1"/>
                          </a:solidFill>
                        </a:rPr>
                        <a:t>IP</a:t>
                      </a:r>
                      <a:r>
                        <a:rPr lang="zh-CN" altLang="en-US" dirty="0">
                          <a:solidFill>
                            <a:schemeClr val="tx1"/>
                          </a:solidFill>
                        </a:rPr>
                        <a:t>数据报目的地址</a:t>
                      </a:r>
                    </a:p>
                  </a:txBody>
                  <a:tcPr anchor="ctr">
                    <a:solidFill>
                      <a:schemeClr val="accent2">
                        <a:lumMod val="40000"/>
                        <a:lumOff val="60000"/>
                      </a:schemeClr>
                    </a:solidFill>
                  </a:tcPr>
                </a:tc>
                <a:tc>
                  <a:txBody>
                    <a:bodyPr/>
                    <a:lstStyle/>
                    <a:p>
                      <a:pPr algn="ctr"/>
                      <a:r>
                        <a:rPr lang="zh-CN" altLang="en-US" dirty="0">
                          <a:solidFill>
                            <a:schemeClr val="tx1"/>
                          </a:solidFill>
                        </a:rPr>
                        <a:t>用途</a:t>
                      </a:r>
                    </a:p>
                  </a:txBody>
                  <a:tcPr anchor="ctr">
                    <a:solidFill>
                      <a:schemeClr val="accent2">
                        <a:lumMod val="40000"/>
                        <a:lumOff val="60000"/>
                      </a:schemeClr>
                    </a:solidFill>
                  </a:tcPr>
                </a:tc>
              </a:tr>
              <a:tr h="640080">
                <a:tc>
                  <a:txBody>
                    <a:bodyPr/>
                    <a:lstStyle/>
                    <a:p>
                      <a:pPr algn="ctr"/>
                      <a:r>
                        <a:rPr lang="zh-CN" altLang="en-US" dirty="0">
                          <a:solidFill>
                            <a:schemeClr val="tx1"/>
                          </a:solidFill>
                        </a:rPr>
                        <a:t>全</a:t>
                      </a:r>
                      <a:r>
                        <a:rPr lang="en-US" altLang="zh-CN" dirty="0">
                          <a:solidFill>
                            <a:schemeClr val="tx1"/>
                          </a:solidFill>
                        </a:rPr>
                        <a:t>0</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全</a:t>
                      </a:r>
                      <a:r>
                        <a:rPr lang="en-US" altLang="zh-CN" dirty="0">
                          <a:solidFill>
                            <a:schemeClr val="tx1"/>
                          </a:solidFill>
                        </a:rPr>
                        <a:t>0</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可以</a:t>
                      </a:r>
                    </a:p>
                  </a:txBody>
                  <a:tcPr anchor="ctr">
                    <a:solidFill>
                      <a:schemeClr val="bg1"/>
                    </a:solidFill>
                  </a:tcPr>
                </a:tc>
                <a:tc>
                  <a:txBody>
                    <a:bodyPr/>
                    <a:lstStyle/>
                    <a:p>
                      <a:pPr algn="ctr"/>
                      <a:r>
                        <a:rPr lang="zh-CN" altLang="en-US" dirty="0">
                          <a:solidFill>
                            <a:schemeClr val="tx1"/>
                          </a:solidFill>
                        </a:rPr>
                        <a:t>不可以</a:t>
                      </a:r>
                    </a:p>
                  </a:txBody>
                  <a:tcPr anchor="ctr">
                    <a:solidFill>
                      <a:schemeClr val="bg1"/>
                    </a:solidFill>
                  </a:tcPr>
                </a:tc>
                <a:tc>
                  <a:txBody>
                    <a:bodyPr/>
                    <a:lstStyle/>
                    <a:p>
                      <a:pPr algn="ctr"/>
                      <a:r>
                        <a:rPr lang="zh-CN" altLang="en-US" dirty="0">
                          <a:solidFill>
                            <a:schemeClr val="tx1"/>
                          </a:solidFill>
                        </a:rPr>
                        <a:t>在本网范围内表示本机；</a:t>
                      </a:r>
                    </a:p>
                    <a:p>
                      <a:pPr algn="ctr"/>
                      <a:r>
                        <a:rPr lang="zh-CN" altLang="en-US" dirty="0">
                          <a:solidFill>
                            <a:schemeClr val="tx1"/>
                          </a:solidFill>
                        </a:rPr>
                        <a:t>在路由表中用于表示默认路由</a:t>
                      </a:r>
                    </a:p>
                  </a:txBody>
                  <a:tcPr anchor="ctr">
                    <a:solidFill>
                      <a:schemeClr val="bg1"/>
                    </a:solidFill>
                  </a:tcPr>
                </a:tc>
              </a:tr>
              <a:tr h="450215">
                <a:tc>
                  <a:txBody>
                    <a:bodyPr/>
                    <a:lstStyle/>
                    <a:p>
                      <a:pPr algn="ctr"/>
                      <a:r>
                        <a:rPr lang="zh-CN" altLang="en-US" dirty="0">
                          <a:solidFill>
                            <a:schemeClr val="tx1"/>
                          </a:solidFill>
                        </a:rPr>
                        <a:t>全</a:t>
                      </a:r>
                      <a:r>
                        <a:rPr lang="en-US" altLang="zh-CN" dirty="0">
                          <a:solidFill>
                            <a:schemeClr val="tx1"/>
                          </a:solidFill>
                        </a:rPr>
                        <a:t>0</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特定值</a:t>
                      </a:r>
                    </a:p>
                  </a:txBody>
                  <a:tcPr anchor="ctr">
                    <a:solidFill>
                      <a:schemeClr val="bg1"/>
                    </a:solidFill>
                  </a:tcPr>
                </a:tc>
                <a:tc>
                  <a:txBody>
                    <a:bodyPr/>
                    <a:lstStyle/>
                    <a:p>
                      <a:pPr algn="ctr"/>
                      <a:r>
                        <a:rPr lang="zh-CN" altLang="en-US" dirty="0">
                          <a:solidFill>
                            <a:schemeClr val="tx1"/>
                          </a:solidFill>
                        </a:rPr>
                        <a:t>可以</a:t>
                      </a:r>
                    </a:p>
                  </a:txBody>
                  <a:tcPr anchor="ctr">
                    <a:solidFill>
                      <a:schemeClr val="bg1"/>
                    </a:solidFill>
                  </a:tcPr>
                </a:tc>
                <a:tc>
                  <a:txBody>
                    <a:bodyPr/>
                    <a:lstStyle/>
                    <a:p>
                      <a:pPr algn="ctr"/>
                      <a:r>
                        <a:rPr lang="zh-CN" altLang="en-US" dirty="0">
                          <a:solidFill>
                            <a:schemeClr val="tx1"/>
                          </a:solidFill>
                        </a:rPr>
                        <a:t>不可以</a:t>
                      </a:r>
                    </a:p>
                  </a:txBody>
                  <a:tcPr anchor="ctr">
                    <a:solidFill>
                      <a:schemeClr val="bg1"/>
                    </a:solidFill>
                  </a:tcPr>
                </a:tc>
                <a:tc>
                  <a:txBody>
                    <a:bodyPr/>
                    <a:lstStyle/>
                    <a:p>
                      <a:pPr algn="ctr"/>
                      <a:r>
                        <a:rPr lang="zh-CN" altLang="en-US" dirty="0">
                          <a:solidFill>
                            <a:schemeClr val="tx1"/>
                          </a:solidFill>
                        </a:rPr>
                        <a:t>表示本网内某个特定主机</a:t>
                      </a:r>
                    </a:p>
                  </a:txBody>
                  <a:tcPr anchor="ctr">
                    <a:solidFill>
                      <a:schemeClr val="bg1"/>
                    </a:solidFill>
                  </a:tcPr>
                </a:tc>
              </a:tr>
              <a:tr h="45021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rPr>
                        <a:t>全</a:t>
                      </a:r>
                      <a:r>
                        <a:rPr lang="en-US" altLang="zh-CN" dirty="0">
                          <a:solidFill>
                            <a:schemeClr val="tx1"/>
                          </a:solidFill>
                        </a:rPr>
                        <a:t>1</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全</a:t>
                      </a:r>
                      <a:r>
                        <a:rPr lang="en-US" altLang="zh-CN" dirty="0">
                          <a:solidFill>
                            <a:schemeClr val="tx1"/>
                          </a:solidFill>
                        </a:rPr>
                        <a:t>1</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不可以</a:t>
                      </a:r>
                    </a:p>
                  </a:txBody>
                  <a:tcPr anchor="ctr">
                    <a:solidFill>
                      <a:schemeClr val="bg1"/>
                    </a:solidFill>
                  </a:tcPr>
                </a:tc>
                <a:tc>
                  <a:txBody>
                    <a:bodyPr/>
                    <a:lstStyle/>
                    <a:p>
                      <a:pPr algn="ctr"/>
                      <a:r>
                        <a:rPr lang="zh-CN" altLang="en-US" dirty="0">
                          <a:solidFill>
                            <a:schemeClr val="tx1"/>
                          </a:solidFill>
                        </a:rPr>
                        <a:t>可以</a:t>
                      </a:r>
                    </a:p>
                  </a:txBody>
                  <a:tcPr anchor="ctr">
                    <a:solidFill>
                      <a:schemeClr val="bg1"/>
                    </a:solidFill>
                  </a:tcPr>
                </a:tc>
                <a:tc>
                  <a:txBody>
                    <a:bodyPr/>
                    <a:lstStyle/>
                    <a:p>
                      <a:pPr algn="ctr"/>
                      <a:r>
                        <a:rPr lang="zh-CN" altLang="en-US" dirty="0">
                          <a:solidFill>
                            <a:schemeClr val="tx1"/>
                          </a:solidFill>
                        </a:rPr>
                        <a:t>本网广播地址</a:t>
                      </a:r>
                    </a:p>
                  </a:txBody>
                  <a:tcPr anchor="ctr">
                    <a:solidFill>
                      <a:schemeClr val="bg1"/>
                    </a:solidFill>
                  </a:tcPr>
                </a:tc>
              </a:tr>
              <a:tr h="450215">
                <a:tc>
                  <a:txBody>
                    <a:bodyPr/>
                    <a:lstStyle/>
                    <a:p>
                      <a:pPr algn="ctr"/>
                      <a:r>
                        <a:rPr lang="zh-CN" altLang="en-US" dirty="0">
                          <a:solidFill>
                            <a:schemeClr val="tx1"/>
                          </a:solidFill>
                        </a:rPr>
                        <a:t>特定值</a:t>
                      </a:r>
                    </a:p>
                  </a:txBody>
                  <a:tcPr anchor="ctr">
                    <a:solidFill>
                      <a:schemeClr val="bg1"/>
                    </a:solidFill>
                  </a:tcPr>
                </a:tc>
                <a:tc>
                  <a:txBody>
                    <a:bodyPr/>
                    <a:lstStyle/>
                    <a:p>
                      <a:pPr algn="ctr"/>
                      <a:r>
                        <a:rPr lang="zh-CN" altLang="en-US" dirty="0">
                          <a:solidFill>
                            <a:schemeClr val="tx1"/>
                          </a:solidFill>
                        </a:rPr>
                        <a:t>全</a:t>
                      </a:r>
                      <a:r>
                        <a:rPr lang="en-US" altLang="zh-CN" dirty="0">
                          <a:solidFill>
                            <a:schemeClr val="tx1"/>
                          </a:solidFill>
                        </a:rPr>
                        <a:t>0</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不可以</a:t>
                      </a:r>
                    </a:p>
                  </a:txBody>
                  <a:tcPr anchor="ctr">
                    <a:solidFill>
                      <a:schemeClr val="bg1"/>
                    </a:solidFill>
                  </a:tcPr>
                </a:tc>
                <a:tc>
                  <a:txBody>
                    <a:bodyPr/>
                    <a:lstStyle/>
                    <a:p>
                      <a:pPr algn="ctr"/>
                      <a:r>
                        <a:rPr lang="zh-CN" altLang="en-US" dirty="0">
                          <a:solidFill>
                            <a:schemeClr val="tx1"/>
                          </a:solidFill>
                        </a:rPr>
                        <a:t>不可以</a:t>
                      </a:r>
                    </a:p>
                  </a:txBody>
                  <a:tcPr anchor="ctr">
                    <a:solidFill>
                      <a:schemeClr val="bg1"/>
                    </a:solidFill>
                  </a:tcPr>
                </a:tc>
                <a:tc>
                  <a:txBody>
                    <a:bodyPr/>
                    <a:lstStyle/>
                    <a:p>
                      <a:pPr algn="ctr"/>
                      <a:r>
                        <a:rPr lang="zh-CN" altLang="en-US" dirty="0" smtClean="0">
                          <a:solidFill>
                            <a:schemeClr val="tx1"/>
                          </a:solidFill>
                        </a:rPr>
                        <a:t>表示</a:t>
                      </a:r>
                      <a:r>
                        <a:rPr lang="zh-CN" altLang="en-US" dirty="0">
                          <a:solidFill>
                            <a:schemeClr val="tx1"/>
                          </a:solidFill>
                        </a:rPr>
                        <a:t>一个网络</a:t>
                      </a:r>
                    </a:p>
                  </a:txBody>
                  <a:tcPr anchor="ctr">
                    <a:solidFill>
                      <a:schemeClr val="bg1"/>
                    </a:solidFill>
                  </a:tcPr>
                </a:tc>
              </a:tr>
              <a:tr h="450215">
                <a:tc>
                  <a:txBody>
                    <a:bodyPr/>
                    <a:lstStyle/>
                    <a:p>
                      <a:pPr algn="ctr"/>
                      <a:r>
                        <a:rPr lang="zh-CN" altLang="en-US" dirty="0">
                          <a:solidFill>
                            <a:schemeClr val="tx1"/>
                          </a:solidFill>
                        </a:rPr>
                        <a:t>特定值</a:t>
                      </a:r>
                    </a:p>
                  </a:txBody>
                  <a:tcPr anchor="ctr">
                    <a:solidFill>
                      <a:schemeClr val="bg1"/>
                    </a:solidFill>
                  </a:tcPr>
                </a:tc>
                <a:tc>
                  <a:txBody>
                    <a:bodyPr/>
                    <a:lstStyle/>
                    <a:p>
                      <a:pPr algn="ctr"/>
                      <a:r>
                        <a:rPr lang="zh-CN" altLang="en-US" dirty="0">
                          <a:solidFill>
                            <a:schemeClr val="tx1"/>
                          </a:solidFill>
                        </a:rPr>
                        <a:t>全</a:t>
                      </a:r>
                      <a:r>
                        <a:rPr lang="en-US" altLang="zh-CN" dirty="0">
                          <a:solidFill>
                            <a:schemeClr val="tx1"/>
                          </a:solidFill>
                        </a:rPr>
                        <a:t>1</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不可以</a:t>
                      </a:r>
                    </a:p>
                  </a:txBody>
                  <a:tcPr anchor="ctr">
                    <a:solidFill>
                      <a:schemeClr val="bg1"/>
                    </a:solidFill>
                  </a:tcPr>
                </a:tc>
                <a:tc>
                  <a:txBody>
                    <a:bodyPr/>
                    <a:lstStyle/>
                    <a:p>
                      <a:pPr algn="ctr"/>
                      <a:r>
                        <a:rPr lang="zh-CN" altLang="en-US" dirty="0">
                          <a:solidFill>
                            <a:schemeClr val="tx1"/>
                          </a:solidFill>
                        </a:rPr>
                        <a:t>可以</a:t>
                      </a:r>
                    </a:p>
                  </a:txBody>
                  <a:tcPr anchor="ctr">
                    <a:solidFill>
                      <a:schemeClr val="bg1"/>
                    </a:solidFill>
                  </a:tcPr>
                </a:tc>
                <a:tc>
                  <a:txBody>
                    <a:bodyPr/>
                    <a:lstStyle/>
                    <a:p>
                      <a:pPr algn="ctr"/>
                      <a:r>
                        <a:rPr lang="zh-CN" altLang="en-US" dirty="0">
                          <a:solidFill>
                            <a:schemeClr val="tx1"/>
                          </a:solidFill>
                        </a:rPr>
                        <a:t>直接广播地址，对特定网络上的所有主机进行广播</a:t>
                      </a:r>
                    </a:p>
                  </a:txBody>
                  <a:tcPr anchor="ctr">
                    <a:solidFill>
                      <a:schemeClr val="bg1"/>
                    </a:solidFill>
                  </a:tcPr>
                </a:tc>
              </a:tr>
              <a:tr h="640080">
                <a:tc>
                  <a:txBody>
                    <a:bodyPr/>
                    <a:lstStyle/>
                    <a:p>
                      <a:pPr algn="ctr"/>
                      <a:r>
                        <a:rPr lang="en-US" altLang="zh-CN" dirty="0">
                          <a:solidFill>
                            <a:schemeClr val="tx1"/>
                          </a:solidFill>
                        </a:rPr>
                        <a:t>127</a:t>
                      </a:r>
                      <a:endParaRPr lang="zh-CN" altLang="en-US" dirty="0">
                        <a:solidFill>
                          <a:schemeClr val="tx1"/>
                        </a:solidFill>
                      </a:endParaRPr>
                    </a:p>
                  </a:txBody>
                  <a:tcPr anchor="ctr">
                    <a:solidFill>
                      <a:schemeClr val="bg1"/>
                    </a:solidFill>
                  </a:tcPr>
                </a:tc>
                <a:tc>
                  <a:txBody>
                    <a:bodyPr/>
                    <a:lstStyle/>
                    <a:p>
                      <a:pPr algn="ctr"/>
                      <a:r>
                        <a:rPr lang="zh-CN" altLang="en-US" dirty="0">
                          <a:solidFill>
                            <a:schemeClr val="tx1"/>
                          </a:solidFill>
                        </a:rPr>
                        <a:t>非全</a:t>
                      </a:r>
                      <a:r>
                        <a:rPr lang="en-US" altLang="zh-CN" dirty="0">
                          <a:solidFill>
                            <a:schemeClr val="tx1"/>
                          </a:solidFill>
                        </a:rPr>
                        <a:t>0</a:t>
                      </a:r>
                      <a:r>
                        <a:rPr lang="zh-CN" altLang="en-US" dirty="0">
                          <a:solidFill>
                            <a:schemeClr val="tx1"/>
                          </a:solidFill>
                        </a:rPr>
                        <a:t>或非全</a:t>
                      </a:r>
                      <a:r>
                        <a:rPr lang="en-US" altLang="zh-CN" dirty="0">
                          <a:solidFill>
                            <a:schemeClr val="tx1"/>
                          </a:solidFill>
                        </a:rPr>
                        <a:t>1</a:t>
                      </a:r>
                      <a:r>
                        <a:rPr lang="zh-CN" altLang="en-US" dirty="0">
                          <a:solidFill>
                            <a:schemeClr val="tx1"/>
                          </a:solidFill>
                        </a:rPr>
                        <a:t>的任何数</a:t>
                      </a:r>
                    </a:p>
                  </a:txBody>
                  <a:tcPr anchor="ctr">
                    <a:solidFill>
                      <a:schemeClr val="bg1"/>
                    </a:solidFill>
                  </a:tcPr>
                </a:tc>
                <a:tc>
                  <a:txBody>
                    <a:bodyPr/>
                    <a:lstStyle/>
                    <a:p>
                      <a:pPr algn="ctr"/>
                      <a:r>
                        <a:rPr lang="zh-CN" altLang="en-US" dirty="0">
                          <a:solidFill>
                            <a:schemeClr val="tx1"/>
                          </a:solidFill>
                        </a:rPr>
                        <a:t>可以</a:t>
                      </a:r>
                    </a:p>
                  </a:txBody>
                  <a:tcPr anchor="ctr">
                    <a:solidFill>
                      <a:schemeClr val="bg1"/>
                    </a:solidFill>
                  </a:tcPr>
                </a:tc>
                <a:tc>
                  <a:txBody>
                    <a:bodyPr/>
                    <a:lstStyle/>
                    <a:p>
                      <a:pPr algn="ctr"/>
                      <a:r>
                        <a:rPr lang="zh-CN" altLang="en-US" dirty="0">
                          <a:solidFill>
                            <a:schemeClr val="tx1"/>
                          </a:solidFill>
                        </a:rPr>
                        <a:t>可以</a:t>
                      </a:r>
                    </a:p>
                  </a:txBody>
                  <a:tcPr anchor="ctr">
                    <a:solidFill>
                      <a:schemeClr val="bg1"/>
                    </a:solidFill>
                  </a:tcPr>
                </a:tc>
                <a:tc>
                  <a:txBody>
                    <a:bodyPr/>
                    <a:lstStyle/>
                    <a:p>
                      <a:pPr algn="ctr"/>
                      <a:r>
                        <a:rPr lang="zh-CN" altLang="en-US" dirty="0">
                          <a:solidFill>
                            <a:schemeClr val="tx1"/>
                          </a:solidFill>
                        </a:rPr>
                        <a:t>用于本地软件环回测试，称为环回地址</a:t>
                      </a:r>
                    </a:p>
                  </a:txBody>
                  <a:tcPr anchor="ctr">
                    <a:solidFill>
                      <a:schemeClr val="bg1"/>
                    </a:solidFill>
                  </a:tcPr>
                </a:tc>
              </a:tr>
            </a:tbl>
          </a:graphicData>
        </a:graphic>
      </p:graphicFrame>
      <p:sp>
        <p:nvSpPr>
          <p:cNvPr id="10" name="TextBox 4"/>
          <p:cNvSpPr txBox="1"/>
          <p:nvPr/>
        </p:nvSpPr>
        <p:spPr>
          <a:xfrm>
            <a:off x="363705" y="408793"/>
            <a:ext cx="4808370" cy="521425"/>
          </a:xfrm>
          <a:prstGeom prst="rect">
            <a:avLst/>
          </a:prstGeom>
          <a:noFill/>
        </p:spPr>
        <p:txBody>
          <a:bodyPr wrap="square" rtlCol="0">
            <a:spAutoFit/>
          </a:bodyPr>
          <a:lstStyle/>
          <a:p>
            <a:pPr>
              <a:lnSpc>
                <a:spcPts val="3700"/>
              </a:lnSpc>
            </a:pPr>
            <a:r>
              <a:rPr lang="zh-CN" altLang="en-US" sz="2400" b="1" smtClean="0">
                <a:latin typeface="微软雅黑" panose="020B0503020204020204" charset="-122"/>
                <a:ea typeface="微软雅黑" panose="020B0503020204020204" charset="-122"/>
              </a:rPr>
              <a:t>分类</a:t>
            </a:r>
            <a:r>
              <a:rPr lang="zh-CN" altLang="en-US" sz="2400" b="1" smtClean="0">
                <a:latin typeface="微软雅黑" panose="020B0503020204020204" charset="-122"/>
                <a:ea typeface="微软雅黑" panose="020B0503020204020204" charset="-122"/>
              </a:rPr>
              <a:t>地址</a:t>
            </a:r>
            <a:endParaRPr lang="zh-CN" altLang="en-US"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105976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TextBox 4"/>
          <p:cNvSpPr txBox="1"/>
          <p:nvPr/>
        </p:nvSpPr>
        <p:spPr>
          <a:xfrm>
            <a:off x="2189810" y="3228458"/>
            <a:ext cx="1653528" cy="566822"/>
          </a:xfrm>
          <a:prstGeom prst="rect">
            <a:avLst/>
          </a:prstGeom>
          <a:noFill/>
        </p:spPr>
        <p:txBody>
          <a:bodyPr wrap="square" rtlCol="0">
            <a:spAutoFit/>
          </a:bodyPr>
          <a:lstStyle/>
          <a:p>
            <a:pPr>
              <a:lnSpc>
                <a:spcPts val="3700"/>
              </a:lnSpc>
            </a:pPr>
            <a:r>
              <a:rPr lang="zh-CN" altLang="en-US" sz="2400" smtClean="0">
                <a:latin typeface="微软雅黑" panose="020B0503020204020204" charset="-122"/>
                <a:ea typeface="微软雅黑" panose="020B0503020204020204" charset="-122"/>
                <a:cs typeface="微软雅黑" panose="020B0503020204020204" charset="-122"/>
              </a:rPr>
              <a:t>分类地址</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0" name="左大括号 9"/>
          <p:cNvSpPr/>
          <p:nvPr/>
        </p:nvSpPr>
        <p:spPr>
          <a:xfrm>
            <a:off x="3507582" y="2085341"/>
            <a:ext cx="634541" cy="29037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icrosoft YaHei" charset="-122"/>
              <a:ea typeface="Microsoft YaHei" charset="-122"/>
              <a:cs typeface="Microsoft YaHei" charset="-122"/>
            </a:endParaRPr>
          </a:p>
        </p:txBody>
      </p:sp>
      <p:sp>
        <p:nvSpPr>
          <p:cNvPr id="11" name="TextBox 4"/>
          <p:cNvSpPr txBox="1"/>
          <p:nvPr/>
        </p:nvSpPr>
        <p:spPr>
          <a:xfrm>
            <a:off x="4077830" y="2308324"/>
            <a:ext cx="3308808" cy="566822"/>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给</a:t>
            </a:r>
            <a:r>
              <a:rPr lang="zh-CN" altLang="en-US" sz="2400" smtClean="0">
                <a:latin typeface="微软雅黑" panose="020B0503020204020204" charset="-122"/>
                <a:ea typeface="微软雅黑" panose="020B0503020204020204" charset="-122"/>
                <a:cs typeface="微软雅黑" panose="020B0503020204020204" charset="-122"/>
              </a:rPr>
              <a:t>主机和路由器使用</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2" name="TextBox 4"/>
          <p:cNvSpPr txBox="1"/>
          <p:nvPr/>
        </p:nvSpPr>
        <p:spPr>
          <a:xfrm>
            <a:off x="4077830" y="3253817"/>
            <a:ext cx="3308808" cy="521425"/>
          </a:xfrm>
          <a:prstGeom prst="rect">
            <a:avLst/>
          </a:prstGeom>
          <a:noFill/>
        </p:spPr>
        <p:txBody>
          <a:bodyPr wrap="square" rtlCol="0">
            <a:spAutoFit/>
          </a:bodyPr>
          <a:lstStyle/>
          <a:p>
            <a:pPr>
              <a:lnSpc>
                <a:spcPts val="3700"/>
              </a:lnSpc>
            </a:pPr>
            <a:r>
              <a:rPr lang="zh-CN" altLang="en-US" sz="2400" dirty="0" smtClean="0">
                <a:latin typeface="微软雅黑" panose="020B0503020204020204" charset="-122"/>
                <a:ea typeface="微软雅黑" panose="020B0503020204020204" charset="-122"/>
                <a:cs typeface="微软雅黑" panose="020B0503020204020204" charset="-122"/>
              </a:rPr>
              <a:t>特殊地址</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3" name="TextBox 4"/>
          <p:cNvSpPr txBox="1"/>
          <p:nvPr/>
        </p:nvSpPr>
        <p:spPr>
          <a:xfrm>
            <a:off x="4142123" y="4263467"/>
            <a:ext cx="3308808" cy="521425"/>
          </a:xfrm>
          <a:prstGeom prst="rect">
            <a:avLst/>
          </a:prstGeom>
          <a:noFill/>
        </p:spPr>
        <p:txBody>
          <a:bodyPr wrap="square" rtlCol="0">
            <a:spAutoFit/>
          </a:bodyPr>
          <a:lstStyle/>
          <a:p>
            <a:pPr>
              <a:lnSpc>
                <a:spcPts val="3700"/>
              </a:lnSpc>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私有地址</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4" name="TextBox 4"/>
          <p:cNvSpPr txBox="1"/>
          <p:nvPr/>
        </p:nvSpPr>
        <p:spPr>
          <a:xfrm>
            <a:off x="363705" y="408793"/>
            <a:ext cx="4808370" cy="521425"/>
          </a:xfrm>
          <a:prstGeom prst="rect">
            <a:avLst/>
          </a:prstGeom>
          <a:noFill/>
        </p:spPr>
        <p:txBody>
          <a:bodyPr wrap="square" rtlCol="0">
            <a:spAutoFit/>
          </a:bodyPr>
          <a:lstStyle/>
          <a:p>
            <a:pPr>
              <a:lnSpc>
                <a:spcPts val="3700"/>
              </a:lnSpc>
            </a:pPr>
            <a:r>
              <a:rPr lang="zh-CN" altLang="en-US" sz="2400" b="1" smtClean="0">
                <a:latin typeface="微软雅黑" panose="020B0503020204020204" charset="-122"/>
                <a:ea typeface="微软雅黑" panose="020B0503020204020204" charset="-122"/>
              </a:rPr>
              <a:t>分类</a:t>
            </a:r>
            <a:r>
              <a:rPr lang="zh-CN" altLang="en-US" sz="2400" b="1" smtClean="0">
                <a:latin typeface="微软雅黑" panose="020B0503020204020204" charset="-122"/>
                <a:ea typeface="微软雅黑" panose="020B0503020204020204" charset="-122"/>
              </a:rPr>
              <a:t>地址</a:t>
            </a:r>
            <a:endParaRPr lang="zh-CN" altLang="en-US"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2376342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extBox 4"/>
          <p:cNvSpPr txBox="1"/>
          <p:nvPr/>
        </p:nvSpPr>
        <p:spPr>
          <a:xfrm>
            <a:off x="904400" y="2212554"/>
            <a:ext cx="10002190" cy="1200329"/>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rPr>
              <a:t>私有</a:t>
            </a:r>
            <a:r>
              <a:rPr lang="zh-CN" altLang="en-US" sz="2400" dirty="0" smtClean="0">
                <a:solidFill>
                  <a:srgbClr val="FF0000"/>
                </a:solidFill>
                <a:latin typeface="微软雅黑" panose="020B0503020204020204" charset="-122"/>
                <a:ea typeface="微软雅黑" panose="020B0503020204020204" charset="-122"/>
              </a:rPr>
              <a:t>地址：</a:t>
            </a:r>
            <a:r>
              <a:rPr lang="zh-CN" altLang="en-US" sz="2400" dirty="0" smtClean="0">
                <a:latin typeface="微软雅黑" panose="020B0503020204020204" charset="-122"/>
                <a:ea typeface="微软雅黑" panose="020B0503020204020204" charset="-122"/>
              </a:rPr>
              <a:t>一部分分类地址</a:t>
            </a:r>
            <a:r>
              <a:rPr lang="zh-CN" altLang="en-US" sz="2400" dirty="0">
                <a:latin typeface="微软雅黑" panose="020B0503020204020204" charset="-122"/>
                <a:ea typeface="微软雅黑" panose="020B0503020204020204" charset="-122"/>
              </a:rPr>
              <a:t>保留用于内部</a:t>
            </a:r>
            <a:r>
              <a:rPr lang="zh-CN" altLang="en-US" sz="2400" dirty="0" smtClean="0">
                <a:latin typeface="微软雅黑" panose="020B0503020204020204" charset="-122"/>
                <a:ea typeface="微软雅黑" panose="020B0503020204020204" charset="-122"/>
              </a:rPr>
              <a:t>网络。这部分分类地址</a:t>
            </a:r>
            <a:r>
              <a:rPr lang="zh-CN" altLang="en-US" sz="2400" dirty="0">
                <a:latin typeface="微软雅黑" panose="020B0503020204020204" charset="-122"/>
                <a:ea typeface="微软雅黑" panose="020B0503020204020204" charset="-122"/>
              </a:rPr>
              <a:t>可以在内网使用，但不能在公共互联网上使用。</a:t>
            </a:r>
          </a:p>
        </p:txBody>
      </p:sp>
      <p:sp>
        <p:nvSpPr>
          <p:cNvPr id="9" name="TextBox 4"/>
          <p:cNvSpPr txBox="1"/>
          <p:nvPr/>
        </p:nvSpPr>
        <p:spPr>
          <a:xfrm>
            <a:off x="363705" y="408793"/>
            <a:ext cx="4808370" cy="521425"/>
          </a:xfrm>
          <a:prstGeom prst="rect">
            <a:avLst/>
          </a:prstGeom>
          <a:noFill/>
        </p:spPr>
        <p:txBody>
          <a:bodyPr wrap="square" rtlCol="0">
            <a:spAutoFit/>
          </a:bodyPr>
          <a:lstStyle/>
          <a:p>
            <a:pPr>
              <a:lnSpc>
                <a:spcPts val="3700"/>
              </a:lnSpc>
            </a:pPr>
            <a:r>
              <a:rPr lang="zh-CN" altLang="en-US" sz="2400" b="1" smtClean="0">
                <a:latin typeface="微软雅黑" panose="020B0503020204020204" charset="-122"/>
                <a:ea typeface="微软雅黑" panose="020B0503020204020204" charset="-122"/>
              </a:rPr>
              <a:t>分类</a:t>
            </a:r>
            <a:r>
              <a:rPr lang="zh-CN" altLang="en-US" sz="2400" b="1" smtClean="0">
                <a:latin typeface="微软雅黑" panose="020B0503020204020204" charset="-122"/>
                <a:ea typeface="微软雅黑" panose="020B0503020204020204" charset="-122"/>
              </a:rPr>
              <a:t>地址</a:t>
            </a:r>
            <a:endParaRPr lang="zh-CN" altLang="en-US" sz="24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254413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TextBox 5"/>
          <p:cNvSpPr txBox="1"/>
          <p:nvPr/>
        </p:nvSpPr>
        <p:spPr>
          <a:xfrm>
            <a:off x="715452" y="1687278"/>
            <a:ext cx="10615157" cy="2308324"/>
          </a:xfrm>
          <a:prstGeom prst="rect">
            <a:avLst/>
          </a:prstGeom>
          <a:noFill/>
        </p:spPr>
        <p:txBody>
          <a:bodyPr wrap="square" rtlCol="0">
            <a:spAutoFit/>
          </a:bodyPr>
          <a:lstStyle/>
          <a:p>
            <a:pPr algn="l">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前缀：</a:t>
            </a:r>
            <a:r>
              <a:rPr lang="zh-CN" altLang="en-US" sz="2400" dirty="0" smtClean="0">
                <a:latin typeface="微软雅黑" panose="020B0503020204020204" charset="-122"/>
                <a:ea typeface="微软雅黑" panose="020B0503020204020204" charset="-122"/>
                <a:cs typeface="微软雅黑" panose="020B0503020204020204" charset="-122"/>
              </a:rPr>
              <a:t>即</a:t>
            </a:r>
            <a:r>
              <a:rPr lang="zh-CN" altLang="en-US" sz="2400" dirty="0">
                <a:latin typeface="微软雅黑" panose="020B0503020204020204" charset="-122"/>
                <a:ea typeface="微软雅黑" panose="020B0503020204020204" charset="-122"/>
                <a:cs typeface="微软雅黑" panose="020B0503020204020204" charset="-122"/>
              </a:rPr>
              <a:t>网络部分</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Net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ID)</a:t>
            </a:r>
            <a:r>
              <a:rPr lang="zh-CN" altLang="en-US" sz="2400" dirty="0" smtClean="0">
                <a:latin typeface="微软雅黑" panose="020B0503020204020204" charset="-122"/>
                <a:ea typeface="微软雅黑" panose="020B0503020204020204" charset="-122"/>
                <a:cs typeface="微软雅黑" panose="020B0503020204020204" charset="-122"/>
              </a:rPr>
              <a:t>。用于</a:t>
            </a:r>
            <a:r>
              <a:rPr lang="zh-CN" altLang="en-US" sz="2400" dirty="0">
                <a:latin typeface="微软雅黑" panose="020B0503020204020204" charset="-122"/>
                <a:ea typeface="微软雅黑" panose="020B0503020204020204" charset="-122"/>
                <a:cs typeface="微软雅黑" panose="020B0503020204020204" charset="-122"/>
              </a:rPr>
              <a:t>描述主机所归属的网络</a:t>
            </a:r>
          </a:p>
          <a:p>
            <a:pPr algn="l">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分类</a:t>
            </a:r>
            <a:r>
              <a:rPr lang="zh-CN" altLang="en-US" sz="2400" dirty="0">
                <a:latin typeface="微软雅黑" panose="020B0503020204020204" charset="-122"/>
                <a:ea typeface="微软雅黑" panose="020B0503020204020204" charset="-122"/>
                <a:cs typeface="微软雅黑" panose="020B0503020204020204" charset="-122"/>
                <a:sym typeface="+mn-ea"/>
              </a:rPr>
              <a:t>地址：</a:t>
            </a:r>
            <a:r>
              <a:rPr lang="zh-CN" altLang="en-US" sz="2400" dirty="0">
                <a:latin typeface="微软雅黑" panose="020B0503020204020204" charset="-122"/>
                <a:ea typeface="微软雅黑" panose="020B0503020204020204" charset="-122"/>
                <a:cs typeface="微软雅黑" panose="020B0503020204020204" charset="-122"/>
              </a:rPr>
              <a:t>定长前缀。</a:t>
            </a:r>
          </a:p>
          <a:p>
            <a:pPr algn="l">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    无</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类地址</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：前缀长度</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可变。</a:t>
            </a:r>
          </a:p>
          <a:p>
            <a:pPr algn="l">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后缀：</a:t>
            </a:r>
            <a:r>
              <a:rPr lang="zh-CN" altLang="en-US" sz="2400" dirty="0" smtClean="0">
                <a:latin typeface="微软雅黑" panose="020B0503020204020204" charset="-122"/>
                <a:ea typeface="微软雅黑" panose="020B0503020204020204" charset="-122"/>
                <a:cs typeface="微软雅黑" panose="020B0503020204020204" charset="-122"/>
              </a:rPr>
              <a:t>即</a:t>
            </a:r>
            <a:r>
              <a:rPr lang="zh-CN" altLang="en-US" sz="2400" dirty="0">
                <a:latin typeface="微软雅黑" panose="020B0503020204020204" charset="-122"/>
                <a:ea typeface="微软雅黑" panose="020B0503020204020204" charset="-122"/>
                <a:cs typeface="微软雅黑" panose="020B0503020204020204" charset="-122"/>
              </a:rPr>
              <a:t>主机部分</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Host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ID)</a:t>
            </a:r>
            <a:r>
              <a:rPr lang="zh-CN" altLang="en-US" sz="2400" dirty="0" smtClean="0">
                <a:latin typeface="微软雅黑" panose="020B0503020204020204" charset="-122"/>
                <a:ea typeface="微软雅黑" panose="020B0503020204020204" charset="-122"/>
                <a:cs typeface="微软雅黑" panose="020B0503020204020204" charset="-122"/>
              </a:rPr>
              <a:t>。用于</a:t>
            </a:r>
            <a:r>
              <a:rPr lang="zh-CN" altLang="en-US" sz="2400" dirty="0">
                <a:latin typeface="微软雅黑" panose="020B0503020204020204" charset="-122"/>
                <a:ea typeface="微软雅黑" panose="020B0503020204020204" charset="-122"/>
                <a:cs typeface="微软雅黑" panose="020B0503020204020204" charset="-122"/>
              </a:rPr>
              <a:t>表示主机在网络中的唯一地址</a:t>
            </a:r>
          </a:p>
        </p:txBody>
      </p:sp>
      <p:sp>
        <p:nvSpPr>
          <p:cNvPr id="29" name="TextBox 5"/>
          <p:cNvSpPr txBox="1"/>
          <p:nvPr/>
        </p:nvSpPr>
        <p:spPr>
          <a:xfrm>
            <a:off x="304070" y="508481"/>
            <a:ext cx="10833735" cy="581057"/>
          </a:xfrm>
          <a:prstGeom prst="rect">
            <a:avLst/>
          </a:prstGeom>
          <a:noFill/>
        </p:spPr>
        <p:txBody>
          <a:bodyPr wrap="square" rtlCol="0">
            <a:spAutoFit/>
          </a:bodyPr>
          <a:lstStyle/>
          <a:p>
            <a:pPr algn="l">
              <a:lnSpc>
                <a:spcPct val="150000"/>
              </a:lnSpc>
            </a:pPr>
            <a:r>
              <a:rPr lang="en-US" altLang="zh-CN" sz="2400" b="1" smtClean="0">
                <a:latin typeface="微软雅黑" panose="020B0503020204020204" charset="-122"/>
                <a:ea typeface="微软雅黑" panose="020B0503020204020204" charset="-122"/>
                <a:cs typeface="微软雅黑" panose="020B0503020204020204" charset="-122"/>
              </a:rPr>
              <a:t>IP</a:t>
            </a:r>
            <a:r>
              <a:rPr lang="zh-CN" altLang="en-US" sz="2400" b="1" dirty="0">
                <a:latin typeface="微软雅黑" panose="020B0503020204020204" charset="-122"/>
                <a:ea typeface="微软雅黑" panose="020B0503020204020204" charset="-122"/>
                <a:cs typeface="微软雅黑" panose="020B0503020204020204" charset="-122"/>
              </a:rPr>
              <a:t>地址分配</a:t>
            </a:r>
            <a:r>
              <a:rPr lang="zh-CN" altLang="en-US" sz="2400" b="1" dirty="0" smtClean="0">
                <a:latin typeface="微软雅黑" panose="020B0503020204020204" charset="-122"/>
                <a:ea typeface="微软雅黑" panose="020B0503020204020204" charset="-122"/>
                <a:cs typeface="微软雅黑" panose="020B0503020204020204" charset="-122"/>
              </a:rPr>
              <a:t>：</a:t>
            </a:r>
            <a:endParaRPr lang="en-US" altLang="zh-CN" sz="2400" b="1" dirty="0" smtClean="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898714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12849</Words>
  <Application>Microsoft Macintosh PowerPoint</Application>
  <PresentationFormat>宽屏</PresentationFormat>
  <Paragraphs>2340</Paragraphs>
  <Slides>175</Slides>
  <Notes>114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175</vt:i4>
      </vt:variant>
    </vt:vector>
  </HeadingPairs>
  <TitlesOfParts>
    <vt:vector size="183" baseType="lpstr">
      <vt:lpstr>Calibri</vt:lpstr>
      <vt:lpstr>Microsoft YaHei</vt:lpstr>
      <vt:lpstr>等线</vt:lpstr>
      <vt:lpstr>黑体</vt:lpstr>
      <vt:lpstr>宋体</vt:lpstr>
      <vt:lpstr>微软雅黑</vt:lpstr>
      <vt:lpstr>Arial</vt:lpstr>
      <vt:lpstr>Office 主题​​</vt:lpstr>
      <vt:lpstr>计算机网络原理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Microsoft Office 用户</cp:lastModifiedBy>
  <cp:revision>512</cp:revision>
  <cp:lastPrinted>2019-08-20T11:05:06Z</cp:lastPrinted>
  <dcterms:created xsi:type="dcterms:W3CDTF">2017-08-03T09:01:00Z</dcterms:created>
  <dcterms:modified xsi:type="dcterms:W3CDTF">2020-04-08T10:57:45Z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